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416" r:id="rId4"/>
    <p:sldId id="418" r:id="rId5"/>
    <p:sldId id="398" r:id="rId6"/>
    <p:sldId id="366" r:id="rId7"/>
    <p:sldId id="383" r:id="rId8"/>
    <p:sldId id="384" r:id="rId9"/>
    <p:sldId id="413" r:id="rId10"/>
    <p:sldId id="400" r:id="rId11"/>
    <p:sldId id="419" r:id="rId12"/>
    <p:sldId id="392" r:id="rId13"/>
    <p:sldId id="393" r:id="rId14"/>
    <p:sldId id="394" r:id="rId15"/>
    <p:sldId id="402" r:id="rId16"/>
    <p:sldId id="395" r:id="rId17"/>
    <p:sldId id="397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49" autoAdjust="0"/>
  </p:normalViewPr>
  <p:slideViewPr>
    <p:cSldViewPr>
      <p:cViewPr varScale="1">
        <p:scale>
          <a:sx n="57" d="100"/>
          <a:sy n="57" d="100"/>
        </p:scale>
        <p:origin x="17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1F8B2-7CCC-47F7-9EB7-9A32A720FE29}" type="datetimeFigureOut">
              <a:rPr lang="fr-FR" smtClean="0"/>
              <a:t>03/10/2017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6154C-349F-4C66-8D05-6607F35E6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79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31576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418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085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420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2.1.	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424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427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435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94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009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6154C-349F-4C66-8D05-6607F35E60E3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44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03648" y="5661248"/>
            <a:ext cx="6400800" cy="432048"/>
          </a:xfrm>
        </p:spPr>
        <p:txBody>
          <a:bodyPr>
            <a:normAutofit/>
          </a:bodyPr>
          <a:lstStyle>
            <a:lvl1pPr marL="0" indent="0" algn="r">
              <a:buNone/>
              <a:defRPr sz="2000" baseline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74848" y="5022304"/>
            <a:ext cx="8229600" cy="638944"/>
          </a:xfrm>
        </p:spPr>
        <p:txBody>
          <a:bodyPr>
            <a:noAutofit/>
          </a:bodyPr>
          <a:lstStyle>
            <a:lvl1pPr algn="r">
              <a:defRPr sz="32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603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1204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12776"/>
            <a:ext cx="6019800" cy="4713387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194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9198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46588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293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88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fr-FR" sz="4000" kern="1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5789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388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55888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85701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6064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3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47664" y="6356350"/>
            <a:ext cx="1224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21083E-3126-4F44-9A13-A1037B3A41B3}" type="datetimeFigureOut">
              <a:rPr lang="fr-FR" smtClean="0"/>
              <a:pPr>
                <a:defRPr/>
              </a:pPr>
              <a:t>03/10/2017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36BB41-003C-4037-96B4-0ECEFF269B61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203648" y="5157192"/>
            <a:ext cx="6400800" cy="1224136"/>
          </a:xfrm>
        </p:spPr>
        <p:txBody>
          <a:bodyPr>
            <a:normAutofit/>
          </a:bodyPr>
          <a:lstStyle/>
          <a:p>
            <a:r>
              <a:rPr lang="fr-FR" dirty="0" smtClean="0"/>
              <a:t>Martial </a:t>
            </a:r>
            <a:r>
              <a:rPr lang="fr-FR" dirty="0" err="1" smtClean="0"/>
              <a:t>Meziani</a:t>
            </a:r>
            <a:r>
              <a:rPr lang="fr-FR" dirty="0" smtClean="0"/>
              <a:t> - </a:t>
            </a:r>
            <a:r>
              <a:rPr lang="fr-FR" dirty="0" err="1" smtClean="0"/>
              <a:t>Grhapes</a:t>
            </a:r>
            <a:r>
              <a:rPr lang="fr-FR" dirty="0" smtClean="0"/>
              <a:t> (EA 7287), INS HEA</a:t>
            </a:r>
          </a:p>
          <a:p>
            <a:r>
              <a:rPr lang="fr-FR" dirty="0" smtClean="0"/>
              <a:t>3 octobre 2017</a:t>
            </a:r>
            <a:endParaRPr lang="fr-FR" dirty="0"/>
          </a:p>
          <a:p>
            <a:r>
              <a:rPr lang="fr-FR" dirty="0" smtClean="0"/>
              <a:t>Colloque « </a:t>
            </a:r>
            <a:r>
              <a:rPr lang="fr-FR" dirty="0" err="1" smtClean="0"/>
              <a:t>Well-being</a:t>
            </a:r>
            <a:r>
              <a:rPr lang="fr-FR" dirty="0" smtClean="0"/>
              <a:t> in </a:t>
            </a:r>
            <a:r>
              <a:rPr lang="fr-FR" dirty="0" err="1" smtClean="0"/>
              <a:t>education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296144"/>
          </a:xfrm>
        </p:spPr>
        <p:txBody>
          <a:bodyPr/>
          <a:lstStyle/>
          <a:p>
            <a:pPr algn="ctr"/>
            <a:r>
              <a:rPr lang="fr-FR" sz="4000" dirty="0"/>
              <a:t>Politiques éducatives, école inclusive et handicap. Une scolarisation soumise au bien-être et à l'éducabilité</a:t>
            </a:r>
          </a:p>
        </p:txBody>
      </p:sp>
    </p:spTree>
    <p:extLst>
      <p:ext uri="{BB962C8B-B14F-4D97-AF65-F5344CB8AC3E}">
        <p14:creationId xmlns:p14="http://schemas.microsoft.com/office/powerpoint/2010/main" val="106156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22313" y="2294731"/>
            <a:ext cx="7772400" cy="1362075"/>
          </a:xfrm>
        </p:spPr>
        <p:txBody>
          <a:bodyPr/>
          <a:lstStyle/>
          <a:p>
            <a:r>
              <a:rPr lang="fr-FR" dirty="0" smtClean="0"/>
              <a:t>une stabilisation de la situation de l’enfant nécessaire au bien-être ?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22952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« Il est normal, tout en étant différent »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bien-être de l’élève, comme critère d’évaluation</a:t>
            </a:r>
          </a:p>
          <a:p>
            <a:pPr lvl="1"/>
            <a:r>
              <a:rPr lang="fr-FR" dirty="0" smtClean="0"/>
              <a:t>Une clinique scolaire relative au bien-être : une évaluation fondée sur la perception du vécu </a:t>
            </a:r>
            <a:r>
              <a:rPr lang="fr-FR" dirty="0"/>
              <a:t>de l’élève</a:t>
            </a:r>
          </a:p>
          <a:p>
            <a:pPr lvl="1"/>
            <a:r>
              <a:rPr lang="fr-FR" dirty="0" smtClean="0"/>
              <a:t>L’élève, objet </a:t>
            </a:r>
            <a:r>
              <a:rPr lang="fr-FR" dirty="0"/>
              <a:t>d’intervention plus qu’acteur de son propre parcours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signes du bien-être sans prise en compte de l’environnement et intégrés à un processus de normalisation :</a:t>
            </a:r>
            <a:endParaRPr lang="fr-FR" dirty="0"/>
          </a:p>
          <a:p>
            <a:pPr lvl="2"/>
            <a:r>
              <a:rPr lang="fr-FR" dirty="0"/>
              <a:t>Résultats </a:t>
            </a:r>
            <a:r>
              <a:rPr lang="fr-FR" dirty="0" smtClean="0"/>
              <a:t>scolaires, respect </a:t>
            </a:r>
            <a:r>
              <a:rPr lang="fr-FR" dirty="0"/>
              <a:t>des </a:t>
            </a:r>
            <a:r>
              <a:rPr lang="fr-FR" dirty="0" smtClean="0"/>
              <a:t>règles et sociabilité </a:t>
            </a:r>
            <a:r>
              <a:rPr lang="fr-FR" dirty="0"/>
              <a:t>avec les </a:t>
            </a:r>
            <a:r>
              <a:rPr lang="fr-FR" dirty="0" smtClean="0"/>
              <a:t>pairs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261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/>
              <a:t>« Il est normal, tout en étant différent »</a:t>
            </a:r>
            <a:endParaRPr lang="fr-FR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/>
              <a:t>bien-être comme critère </a:t>
            </a:r>
            <a:r>
              <a:rPr lang="fr-FR" dirty="0" smtClean="0"/>
              <a:t>d’orientation</a:t>
            </a:r>
            <a:endParaRPr lang="fr-FR" dirty="0"/>
          </a:p>
          <a:p>
            <a:pPr lvl="1"/>
            <a:r>
              <a:rPr lang="fr-FR" dirty="0" smtClean="0"/>
              <a:t>Un corrélation forte entre bien-être et rapport au savoir : violence</a:t>
            </a:r>
            <a:r>
              <a:rPr lang="fr-FR" dirty="0"/>
              <a:t>, fatigabilité et perte de </a:t>
            </a:r>
            <a:r>
              <a:rPr lang="fr-FR" dirty="0" smtClean="0"/>
              <a:t>confiance</a:t>
            </a:r>
            <a:endParaRPr lang="fr-FR" dirty="0"/>
          </a:p>
          <a:p>
            <a:pPr lvl="1"/>
            <a:r>
              <a:rPr lang="fr-FR" dirty="0" smtClean="0"/>
              <a:t>La scolarisation et l’inclusion comme risque pour la santé</a:t>
            </a:r>
          </a:p>
          <a:p>
            <a:pPr marL="457200" lvl="1" indent="0" algn="just">
              <a:buNone/>
            </a:pPr>
            <a:r>
              <a:rPr lang="fr-FR" i="1" dirty="0" smtClean="0"/>
              <a:t>« </a:t>
            </a:r>
            <a:r>
              <a:rPr lang="fr-FR" i="1" dirty="0"/>
              <a:t>Après en situations complexes on va avoir des enfants qui ont un handicap extrêmement lourd […] Parce qu’on peut pas envoyer un enfant en 6ème en sachant qu’il a pas sa place […] un enfant qui est en perdition totale en 6ème c’est pas supportable. On peut pas imposer ça à un enfant. »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8897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parents dans un entre-deux normatif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les enseignants, le rôle central des parents dans le bien-être de leur enfant</a:t>
            </a:r>
          </a:p>
          <a:p>
            <a:pPr lvl="1"/>
            <a:r>
              <a:rPr lang="fr-FR" dirty="0" smtClean="0"/>
              <a:t>Des parents qui doivent participer à la décision, tout en acceptant la proposition enseignante ?</a:t>
            </a:r>
          </a:p>
          <a:p>
            <a:pPr lvl="1"/>
            <a:r>
              <a:rPr lang="fr-FR" dirty="0" smtClean="0"/>
              <a:t>La faute parentale : aller à l’encontre de l’équipe enseignante et risquer des tensions inutiles</a:t>
            </a:r>
          </a:p>
          <a:p>
            <a:pPr lvl="1"/>
            <a:r>
              <a:rPr lang="fr-FR" dirty="0" smtClean="0"/>
              <a:t>Des conceptions de l’accompagnement différentes : entre contrainte et protection</a:t>
            </a:r>
          </a:p>
          <a:p>
            <a:pPr lvl="1"/>
            <a:r>
              <a:rPr lang="fr-FR" dirty="0" smtClean="0"/>
              <a:t>Les parents toujours décisionnaires : un accroissement de la responsabilité enseignante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509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i="1" dirty="0" smtClean="0"/>
              <a:t>« bricolage »</a:t>
            </a:r>
            <a:r>
              <a:rPr lang="fr-FR" dirty="0" smtClean="0"/>
              <a:t> contre l’institution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questions concrètes face à l’incertitude</a:t>
            </a:r>
          </a:p>
          <a:p>
            <a:pPr marL="457200" lvl="1" indent="0" algn="just">
              <a:buNone/>
            </a:pPr>
            <a:r>
              <a:rPr lang="fr-FR" i="1" dirty="0" smtClean="0"/>
              <a:t>« Je </a:t>
            </a:r>
            <a:r>
              <a:rPr lang="fr-FR" i="1" dirty="0"/>
              <a:t>différencie comment […] qu’est-ce que je dois attendre de lui […] qu’est-ce que j’évalue </a:t>
            </a:r>
            <a:r>
              <a:rPr lang="fr-FR" i="1" dirty="0" smtClean="0"/>
              <a:t>? </a:t>
            </a:r>
            <a:r>
              <a:rPr lang="fr-FR" i="1" dirty="0"/>
              <a:t>[…] qu’est-ce qu’on transmet du coup, quand on évalue à un niveau en </a:t>
            </a:r>
            <a:r>
              <a:rPr lang="fr-FR" i="1" dirty="0" smtClean="0"/>
              <a:t>dessous ? »</a:t>
            </a:r>
          </a:p>
          <a:p>
            <a:pPr lvl="1"/>
            <a:r>
              <a:rPr lang="fr-FR" dirty="0" smtClean="0"/>
              <a:t>Une absence de cadre théorique vu comme un échec de l’institution</a:t>
            </a:r>
          </a:p>
          <a:p>
            <a:pPr lvl="1"/>
            <a:r>
              <a:rPr lang="fr-FR" dirty="0" smtClean="0"/>
              <a:t>L’école inclusive comme un accroissement des responsabilités enseignantes au quotidien </a:t>
            </a:r>
          </a:p>
          <a:p>
            <a:pPr lvl="1"/>
            <a:r>
              <a:rPr lang="fr-FR" dirty="0" smtClean="0"/>
              <a:t>Un manque de reconnaissance signe de souffrance : normalité institutionnelle ou engagement personnel ?</a:t>
            </a:r>
          </a:p>
        </p:txBody>
      </p:sp>
    </p:spTree>
    <p:extLst>
      <p:ext uri="{BB962C8B-B14F-4D97-AF65-F5344CB8AC3E}">
        <p14:creationId xmlns:p14="http://schemas.microsoft.com/office/powerpoint/2010/main" val="3306276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risques de la coopération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 soutiens au rôle ambivalent : entre apaisement et accroissement des </a:t>
            </a:r>
            <a:r>
              <a:rPr lang="fr-FR" dirty="0" smtClean="0"/>
              <a:t>risques</a:t>
            </a:r>
          </a:p>
          <a:p>
            <a:pPr lvl="1"/>
            <a:r>
              <a:rPr lang="fr-FR" dirty="0" smtClean="0"/>
              <a:t>Une action devient possible : trouver des solutions et considérer autrement le handicap</a:t>
            </a:r>
          </a:p>
          <a:p>
            <a:pPr lvl="1"/>
            <a:r>
              <a:rPr lang="fr-FR" dirty="0" smtClean="0"/>
              <a:t>La marque de l’incomplétude professionnelle : l’aide d’autrui vu comme un manque de compétences et d’outils spécifiques </a:t>
            </a:r>
          </a:p>
          <a:p>
            <a:pPr lvl="1"/>
            <a:r>
              <a:rPr lang="fr-FR" dirty="0" smtClean="0"/>
              <a:t>Un paradoxe difficile à vivre : les enseignants acteurs centraux au niveau institutionnel tout en étant les moins légitimes</a:t>
            </a:r>
          </a:p>
        </p:txBody>
      </p:sp>
    </p:spTree>
    <p:extLst>
      <p:ext uri="{BB962C8B-B14F-4D97-AF65-F5344CB8AC3E}">
        <p14:creationId xmlns:p14="http://schemas.microsoft.com/office/powerpoint/2010/main" val="36488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772400" cy="1362075"/>
          </a:xfrm>
        </p:spPr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454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Bricolage enseignant et vide institutionnel : dépassement de la souffrance ou manque de reconnaissance ?</a:t>
            </a:r>
          </a:p>
          <a:p>
            <a:pPr lvl="1" algn="just"/>
            <a:r>
              <a:rPr lang="fr-FR" dirty="0" smtClean="0"/>
              <a:t>Pour les enseignants, le handicap à l’école n’apparaît pas comme une priorité et repose sur le volontariat</a:t>
            </a:r>
          </a:p>
          <a:p>
            <a:pPr lvl="1" algn="just"/>
            <a:r>
              <a:rPr lang="fr-FR" dirty="0" smtClean="0"/>
              <a:t>Un développement du bien-être à l’école par une reconnaissance du travail en dehors de la classe</a:t>
            </a:r>
          </a:p>
          <a:p>
            <a:pPr lvl="1" algn="just"/>
            <a:r>
              <a:rPr lang="fr-FR" dirty="0" smtClean="0"/>
              <a:t>Faire du bien-être une ambition plus qu’un critère de jugement de l’élève</a:t>
            </a:r>
          </a:p>
        </p:txBody>
      </p:sp>
    </p:spTree>
    <p:extLst>
      <p:ext uri="{BB962C8B-B14F-4D97-AF65-F5344CB8AC3E}">
        <p14:creationId xmlns:p14="http://schemas.microsoft.com/office/powerpoint/2010/main" val="9151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recherche sur les besoins des élèves en situation de handicap financée par la Caisse Nationale de Solidarité pour l’Autonomie (CNSA)</a:t>
            </a:r>
          </a:p>
          <a:p>
            <a:endParaRPr lang="fr-FR" dirty="0" smtClean="0"/>
          </a:p>
          <a:p>
            <a:r>
              <a:rPr lang="fr-FR" dirty="0" smtClean="0"/>
              <a:t>Une enquête de 3 ans mêlant les méthodes : quantitatives, qualitatives et participatives</a:t>
            </a:r>
          </a:p>
        </p:txBody>
      </p:sp>
    </p:spTree>
    <p:extLst>
      <p:ext uri="{BB962C8B-B14F-4D97-AF65-F5344CB8AC3E}">
        <p14:creationId xmlns:p14="http://schemas.microsoft.com/office/powerpoint/2010/main" val="148732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bien-être comme </a:t>
            </a:r>
            <a:r>
              <a:rPr lang="fr-FR" dirty="0" smtClean="0"/>
              <a:t>élément central</a:t>
            </a:r>
          </a:p>
          <a:p>
            <a:pPr lvl="1"/>
            <a:r>
              <a:rPr lang="fr-FR" dirty="0" smtClean="0"/>
              <a:t>Dans </a:t>
            </a:r>
            <a:r>
              <a:rPr lang="fr-FR" dirty="0"/>
              <a:t>les entretiens, question du bien-être est apparue comme </a:t>
            </a:r>
            <a:r>
              <a:rPr lang="fr-FR" dirty="0" smtClean="0"/>
              <a:t>importante</a:t>
            </a:r>
          </a:p>
          <a:p>
            <a:pPr lvl="1"/>
            <a:r>
              <a:rPr lang="fr-FR" dirty="0" smtClean="0"/>
              <a:t>La place de l’élève au regard de son bien-être</a:t>
            </a:r>
            <a:endParaRPr lang="fr-FR" dirty="0"/>
          </a:p>
          <a:p>
            <a:pPr lvl="1"/>
            <a:r>
              <a:rPr lang="fr-FR" dirty="0" smtClean="0"/>
              <a:t>Le bien-être des autres acteurs comme élément favorisant la scolarisation</a:t>
            </a:r>
            <a:endParaRPr lang="fr-FR" dirty="0"/>
          </a:p>
          <a:p>
            <a:pPr lvl="1"/>
            <a:r>
              <a:rPr lang="fr-FR" dirty="0" smtClean="0"/>
              <a:t>Une scolarisation qui pose la question de la santé </a:t>
            </a:r>
            <a:r>
              <a:rPr lang="fr-FR" dirty="0"/>
              <a:t>sociale de l’ensemble des acteurs </a:t>
            </a:r>
            <a:r>
              <a:rPr lang="fr-FR" dirty="0" smtClean="0"/>
              <a:t>concernés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125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quelques éléments méthodologiques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Données recueillies sur 4 départements</a:t>
            </a:r>
          </a:p>
          <a:p>
            <a:pPr lvl="1"/>
            <a:r>
              <a:rPr lang="fr-FR" dirty="0" smtClean="0"/>
              <a:t>Constitution de groupes locaux de réflexion</a:t>
            </a:r>
          </a:p>
          <a:p>
            <a:pPr lvl="1"/>
            <a:r>
              <a:rPr lang="fr-FR" dirty="0" smtClean="0"/>
              <a:t>Recueil de tous les GEVA </a:t>
            </a:r>
            <a:r>
              <a:rPr lang="fr-FR" dirty="0" err="1" smtClean="0"/>
              <a:t>Sco</a:t>
            </a:r>
            <a:r>
              <a:rPr lang="fr-FR" dirty="0" smtClean="0"/>
              <a:t> (n=2000)</a:t>
            </a:r>
          </a:p>
          <a:p>
            <a:pPr lvl="1"/>
            <a:r>
              <a:rPr lang="fr-FR" dirty="0" smtClean="0"/>
              <a:t>Suivi de 10 de dossiers (premières demandes ou renouvellement)</a:t>
            </a:r>
          </a:p>
          <a:p>
            <a:pPr lvl="2"/>
            <a:r>
              <a:rPr lang="fr-FR" dirty="0" smtClean="0"/>
              <a:t>Observations des différentes réunions (n=23)</a:t>
            </a:r>
          </a:p>
          <a:p>
            <a:pPr lvl="2"/>
            <a:r>
              <a:rPr lang="fr-FR" dirty="0" smtClean="0"/>
              <a:t>Entretiens avec les acteurs-clés de chaque processus de scolarisations (n=72)</a:t>
            </a:r>
          </a:p>
          <a:p>
            <a:pPr lvl="0"/>
            <a:r>
              <a:rPr lang="fr-FR" dirty="0" smtClean="0">
                <a:solidFill>
                  <a:srgbClr val="FFFFFF">
                    <a:lumMod val="50000"/>
                  </a:srgbClr>
                </a:solidFill>
              </a:rPr>
              <a:t>Ana</a:t>
            </a:r>
            <a:r>
              <a:rPr lang="fr-FR" dirty="0" smtClean="0"/>
              <a:t>lyse </a:t>
            </a:r>
            <a:r>
              <a:rPr lang="fr-FR" dirty="0"/>
              <a:t>thématique de la notion de bien-être </a:t>
            </a:r>
            <a:r>
              <a:rPr lang="fr-FR" dirty="0" smtClean="0"/>
              <a:t>chez </a:t>
            </a:r>
            <a:r>
              <a:rPr lang="fr-FR" dirty="0"/>
              <a:t>les </a:t>
            </a:r>
            <a:r>
              <a:rPr lang="fr-FR" dirty="0" smtClean="0"/>
              <a:t>professionnels</a:t>
            </a:r>
          </a:p>
        </p:txBody>
      </p:sp>
    </p:spTree>
    <p:extLst>
      <p:ext uri="{BB962C8B-B14F-4D97-AF65-F5344CB8AC3E}">
        <p14:creationId xmlns:p14="http://schemas.microsoft.com/office/powerpoint/2010/main" val="17548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22313" y="2294731"/>
            <a:ext cx="7772400" cy="1362075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Contexte : Le bien-être, un implicite des </a:t>
            </a:r>
            <a:r>
              <a:rPr lang="fr-FR" dirty="0" err="1" smtClean="0"/>
              <a:t>politiquES</a:t>
            </a:r>
            <a:r>
              <a:rPr lang="fr-FR" dirty="0" smtClean="0"/>
              <a:t> relatives au handicap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69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bien-être par le développement et l’épanouissement de la personne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le champ du handicap, les droits comme moyen de garantir la satisfaction des besoins </a:t>
            </a:r>
          </a:p>
          <a:p>
            <a:pPr lvl="1"/>
            <a:r>
              <a:rPr lang="fr-FR" dirty="0" smtClean="0"/>
              <a:t>Le terme bien-être est présent implicitement par la lutte contre les discriminations que ce soit au niveau national ou international</a:t>
            </a:r>
          </a:p>
          <a:p>
            <a:pPr lvl="1"/>
            <a:r>
              <a:rPr lang="fr-FR" dirty="0" smtClean="0"/>
              <a:t>Construire des environnements </a:t>
            </a:r>
            <a:r>
              <a:rPr lang="fr-FR" dirty="0" err="1" smtClean="0"/>
              <a:t>capacitants</a:t>
            </a:r>
            <a:r>
              <a:rPr lang="fr-FR" dirty="0" smtClean="0"/>
              <a:t> et favoriser les capabilités (Sen) ou l’affiliation sociale (Castel)</a:t>
            </a:r>
          </a:p>
          <a:p>
            <a:pPr lvl="1"/>
            <a:r>
              <a:rPr lang="fr-FR" dirty="0" smtClean="0"/>
              <a:t>Influence de l’OMS : Classifications (1980, 2001) et Promotion de la Santé (1986)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84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épanouissement possible par une transformation de l’environnement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L’éducation inclusive comme moyen privilégié d’épanouissement et de développement des potentialités (UNESCO</a:t>
            </a:r>
            <a:r>
              <a:rPr lang="fr-FR" dirty="0"/>
              <a:t>, </a:t>
            </a:r>
            <a:r>
              <a:rPr lang="fr-FR" dirty="0" smtClean="0"/>
              <a:t>1994)</a:t>
            </a:r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concept d’éducation </a:t>
            </a:r>
            <a:r>
              <a:rPr lang="fr-FR" dirty="0" smtClean="0"/>
              <a:t>inclusive </a:t>
            </a:r>
            <a:r>
              <a:rPr lang="fr-FR" dirty="0"/>
              <a:t>« cherche à transformer les écoles et à élargir la participation de tous les élèves dans les écoles ordinaires, quels que soient leurs différences, leurs handicaps ou leurs difficultés d'apprentissage » (Armstrong, 2001, p. </a:t>
            </a:r>
            <a:r>
              <a:rPr lang="fr-FR" dirty="0" smtClean="0"/>
              <a:t>88)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58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</a:t>
            </a:r>
            <a:r>
              <a:rPr lang="fr-FR" dirty="0"/>
              <a:t>France, </a:t>
            </a:r>
            <a:r>
              <a:rPr lang="fr-FR" dirty="0" smtClean="0"/>
              <a:t>l’école inclusive instituée</a:t>
            </a:r>
          </a:p>
          <a:p>
            <a:pPr lvl="1"/>
            <a:r>
              <a:rPr lang="fr-FR" dirty="0" smtClean="0"/>
              <a:t>La loi du 11 février </a:t>
            </a:r>
            <a:r>
              <a:rPr lang="fr-FR" dirty="0"/>
              <a:t>2005 pour l’égalité des droits et des chances, la participation et la citoyenneté des personnes </a:t>
            </a:r>
            <a:r>
              <a:rPr lang="fr-FR" dirty="0" smtClean="0"/>
              <a:t>handicapées</a:t>
            </a:r>
          </a:p>
          <a:p>
            <a:pPr lvl="2"/>
            <a:r>
              <a:rPr lang="fr-FR" dirty="0" smtClean="0"/>
              <a:t>Une obligation morale et juridique pour la scolarisation en milieu ordinaire</a:t>
            </a:r>
            <a:endParaRPr lang="fr-FR" dirty="0"/>
          </a:p>
          <a:p>
            <a:pPr lvl="1"/>
            <a:r>
              <a:rPr lang="fr-FR" dirty="0" smtClean="0"/>
              <a:t>La ratification de la Charte de l’ONU</a:t>
            </a:r>
          </a:p>
          <a:p>
            <a:pPr lvl="2"/>
            <a:r>
              <a:rPr lang="fr-FR" dirty="0" smtClean="0"/>
              <a:t>Le terme « inclusion » apparaît dans les circulaires</a:t>
            </a:r>
          </a:p>
          <a:p>
            <a:pPr lvl="1"/>
            <a:r>
              <a:rPr lang="fr-FR" dirty="0" smtClean="0"/>
              <a:t>La loi pour la refondation de l’Ecole de République</a:t>
            </a:r>
          </a:p>
          <a:p>
            <a:pPr lvl="2"/>
            <a:r>
              <a:rPr lang="fr-FR" dirty="0" smtClean="0"/>
              <a:t>L’Ecole inclusive comme dernier échelon de la démocratisation de l’accès à l’éducation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08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bien-être, une prise en compte variable</a:t>
            </a:r>
            <a:endParaRPr lang="fr-FR" dirty="0"/>
          </a:p>
          <a:p>
            <a:pPr lvl="1"/>
            <a:r>
              <a:rPr lang="fr-FR" dirty="0"/>
              <a:t>L’inclusion : performance ou bien-être ?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question du bien-être des </a:t>
            </a:r>
            <a:r>
              <a:rPr lang="fr-FR" dirty="0" smtClean="0"/>
              <a:t>professionnels </a:t>
            </a:r>
            <a:r>
              <a:rPr lang="fr-FR" dirty="0"/>
              <a:t>est </a:t>
            </a:r>
            <a:r>
              <a:rPr lang="fr-FR" dirty="0" smtClean="0"/>
              <a:t>absente</a:t>
            </a:r>
            <a:endParaRPr lang="fr-FR" dirty="0"/>
          </a:p>
          <a:p>
            <a:pPr lvl="1"/>
            <a:r>
              <a:rPr lang="fr-FR" dirty="0"/>
              <a:t>U</a:t>
            </a:r>
            <a:r>
              <a:rPr lang="fr-FR" dirty="0" smtClean="0"/>
              <a:t>ne </a:t>
            </a:r>
            <a:r>
              <a:rPr lang="fr-FR" dirty="0"/>
              <a:t>prise en compte </a:t>
            </a:r>
            <a:r>
              <a:rPr lang="fr-FR" i="1" dirty="0"/>
              <a:t>a priori </a:t>
            </a:r>
            <a:r>
              <a:rPr lang="fr-FR" dirty="0"/>
              <a:t>de la souffrance des familles : le rôle de l’enseignant référent </a:t>
            </a:r>
            <a:endParaRPr lang="fr-FR" dirty="0" smtClean="0"/>
          </a:p>
          <a:p>
            <a:pPr lvl="1"/>
            <a:r>
              <a:rPr lang="fr-FR" dirty="0" smtClean="0"/>
              <a:t>Une institutionnalisation partielle </a:t>
            </a:r>
            <a:r>
              <a:rPr lang="fr-FR" dirty="0"/>
              <a:t>de l’éthique du </a:t>
            </a:r>
            <a:r>
              <a:rPr lang="fr-FR" i="1" dirty="0" smtClean="0"/>
              <a:t>care</a:t>
            </a:r>
            <a:endParaRPr lang="fr-FR" i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1071977"/>
      </p:ext>
    </p:extLst>
  </p:cSld>
  <p:clrMapOvr>
    <a:masterClrMapping/>
  </p:clrMapOvr>
</p:sld>
</file>

<file path=ppt/theme/theme1.xml><?xml version="1.0" encoding="utf-8"?>
<a:theme xmlns:a="http://schemas.openxmlformats.org/drawingml/2006/main" name="maquette_blanc_inshea">
  <a:themeElements>
    <a:clrScheme name="Personnalisé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maquette_blanc_inshea</Template>
  <TotalTime>2682</TotalTime>
  <Words>898</Words>
  <Application>Microsoft Office PowerPoint</Application>
  <PresentationFormat>Affichage à l'écran (4:3)</PresentationFormat>
  <Paragraphs>93</Paragraphs>
  <Slides>17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Arial</vt:lpstr>
      <vt:lpstr>Calibri</vt:lpstr>
      <vt:lpstr>maquette_blanc_inshea</vt:lpstr>
      <vt:lpstr>Politiques éducatives, école inclusive et handicap. Une scolarisation soumise au bien-être et à l'éducabilité</vt:lpstr>
      <vt:lpstr>Introduction</vt:lpstr>
      <vt:lpstr>Introduction</vt:lpstr>
      <vt:lpstr>De quelques éléments méthodologiques</vt:lpstr>
      <vt:lpstr>Contexte : Le bien-être, un implicite des politiquES relatives au handicap</vt:lpstr>
      <vt:lpstr>Le bien-être par le développement et l’épanouissement de la personne</vt:lpstr>
      <vt:lpstr>Un épanouissement possible par une transformation de l’environnement</vt:lpstr>
      <vt:lpstr>Présentation PowerPoint</vt:lpstr>
      <vt:lpstr>Présentation PowerPoint</vt:lpstr>
      <vt:lpstr>une stabilisation de la situation de l’enfant nécessaire au bien-être ?</vt:lpstr>
      <vt:lpstr>« Il est normal, tout en étant différent »</vt:lpstr>
      <vt:lpstr>« Il est normal, tout en étant différent »</vt:lpstr>
      <vt:lpstr>Des parents dans un entre-deux normatif</vt:lpstr>
      <vt:lpstr>Le « bricolage » contre l’institution</vt:lpstr>
      <vt:lpstr>Les risques de la coopération</vt:lpstr>
      <vt:lpstr>conclusion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Enquête relative à la mise en œuvre du GEVA Sco</dc:title>
  <dc:creator>Martial MEZIANI</dc:creator>
  <cp:lastModifiedBy>Martial MEZIANI</cp:lastModifiedBy>
  <cp:revision>201</cp:revision>
  <dcterms:created xsi:type="dcterms:W3CDTF">2013-04-09T08:20:16Z</dcterms:created>
  <dcterms:modified xsi:type="dcterms:W3CDTF">2017-10-03T07:08:42Z</dcterms:modified>
</cp:coreProperties>
</file>