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81" r:id="rId2"/>
    <p:sldId id="483" r:id="rId3"/>
    <p:sldId id="484" r:id="rId4"/>
    <p:sldId id="474" r:id="rId5"/>
    <p:sldId id="476" r:id="rId6"/>
    <p:sldId id="477" r:id="rId7"/>
    <p:sldId id="478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1CBFB5-5180-4F8E-8357-2FB559BA291A}">
          <p14:sldIdLst>
            <p14:sldId id="481"/>
            <p14:sldId id="483"/>
            <p14:sldId id="484"/>
            <p14:sldId id="474"/>
            <p14:sldId id="476"/>
            <p14:sldId id="477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99"/>
    <a:srgbClr val="CC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90"/>
  </p:normalViewPr>
  <p:slideViewPr>
    <p:cSldViewPr>
      <p:cViewPr varScale="1">
        <p:scale>
          <a:sx n="119" d="100"/>
          <a:sy n="119" d="100"/>
        </p:scale>
        <p:origin x="2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4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DA07-3EA4-4EEE-80C8-785D0CE3732E}" type="datetimeFigureOut">
              <a:rPr lang="fr-FR" smtClean="0"/>
              <a:pPr/>
              <a:t>21/10/2017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62B0E-2438-4AD5-BFE0-7A5F131E408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75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DB521-5D8A-4106-BBC7-15A80EA5387B}" type="datetimeFigureOut">
              <a:rPr lang="fr-FR" smtClean="0"/>
              <a:t>21/10/2017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0914-A9C3-4196-8A8C-8B78ACB9E1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92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BADC-2D8D-4284-90E3-D3A4D340F4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BADC-2D8D-4284-90E3-D3A4D340F4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44624"/>
            <a:ext cx="9144001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8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BADC-2D8D-4284-90E3-D3A4D340F4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4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BADC-2D8D-4284-90E3-D3A4D340F4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BADC-2D8D-4284-90E3-D3A4D340F4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6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BADC-2D8D-4284-90E3-D3A4D340F4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4" y="147741"/>
            <a:ext cx="7644765" cy="3289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48680"/>
            <a:ext cx="9144000" cy="598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026" name="Picture 2" descr="M:\str-cnesco\_Communication\01 - Outils de com\02 - Logo cnesco\2017_banniere_CNESCO_blocmarque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9" y="6237312"/>
            <a:ext cx="18002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1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C006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Projet innovant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CC0099"/>
                </a:solidFill>
              </a:rPr>
              <a:t>Pôle éducatif Mas de Test à Nîmes (Gard)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800080"/>
                </a:solidFill>
              </a:rPr>
              <a:t>Un projet humain pour reconstruire la nouvelle école du quartier</a:t>
            </a:r>
          </a:p>
          <a:p>
            <a:pPr marL="0" indent="0" algn="ctr">
              <a:buNone/>
            </a:pPr>
            <a:endParaRPr lang="fr-FR" b="1" dirty="0">
              <a:solidFill>
                <a:srgbClr val="800080"/>
              </a:solidFill>
            </a:endParaRPr>
          </a:p>
          <a:p>
            <a:pPr marL="0" indent="0" algn="ctr">
              <a:buNone/>
            </a:pPr>
            <a:r>
              <a:rPr lang="fr-FR" sz="2400" b="1" dirty="0"/>
              <a:t>Valérie </a:t>
            </a:r>
            <a:r>
              <a:rPr lang="fr-FR" sz="2400" b="1" dirty="0" err="1"/>
              <a:t>Rouverand</a:t>
            </a:r>
            <a:r>
              <a:rPr lang="fr-FR" sz="2400" dirty="0"/>
              <a:t>, adjointe au maire de Nîmes déléguée </a:t>
            </a:r>
            <a:br>
              <a:rPr lang="fr-FR" sz="2400" dirty="0"/>
            </a:br>
            <a:r>
              <a:rPr lang="fr-FR" sz="2400" dirty="0"/>
              <a:t>à l’enseignement scolaire</a:t>
            </a:r>
          </a:p>
          <a:p>
            <a:pPr marL="0" indent="0" algn="ctr">
              <a:buNone/>
            </a:pPr>
            <a:r>
              <a:rPr lang="fr-FR" sz="2400" b="1" dirty="0"/>
              <a:t>Geneviève </a:t>
            </a:r>
            <a:r>
              <a:rPr lang="fr-FR" sz="2400" b="1" dirty="0" err="1"/>
              <a:t>Zoïa</a:t>
            </a:r>
            <a:r>
              <a:rPr lang="fr-FR" sz="2400" dirty="0"/>
              <a:t>, professeure d’université en ethnologie, Université de Montpellier </a:t>
            </a:r>
          </a:p>
        </p:txBody>
      </p:sp>
    </p:spTree>
    <p:extLst>
      <p:ext uri="{BB962C8B-B14F-4D97-AF65-F5344CB8AC3E}">
        <p14:creationId xmlns:p14="http://schemas.microsoft.com/office/powerpoint/2010/main" val="8966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28627" cy="3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1382286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Un cahier des charges pour la nouvelle école qui relève des apports de la recherche en éducation </a:t>
            </a:r>
            <a:r>
              <a:rPr lang="fr-FR" sz="2000" dirty="0"/>
              <a:t>:</a:t>
            </a:r>
          </a:p>
          <a:p>
            <a:pPr algn="ctr"/>
            <a:endParaRPr lang="fr-FR" sz="2200" dirty="0"/>
          </a:p>
          <a:p>
            <a:pPr marL="285750" indent="-285750" algn="just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L’atrium : un espace de rencontre et d’échanges entre parents et professionnels.</a:t>
            </a:r>
          </a:p>
          <a:p>
            <a:pPr marL="285750" indent="-285750" algn="just">
              <a:buClr>
                <a:srgbClr val="CC0066"/>
              </a:buClr>
              <a:buFont typeface="Wingdings" panose="05000000000000000000" pitchFamily="2" charset="2"/>
              <a:buChar char="§"/>
            </a:pPr>
            <a:endParaRPr lang="fr-FR" sz="2200" dirty="0"/>
          </a:p>
          <a:p>
            <a:pPr marL="285750" indent="-285750" algn="just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Des classes modulables qui permettent de décloisonner les temps apprentissages, d’avoir des groupes de tailles variables.</a:t>
            </a:r>
          </a:p>
          <a:p>
            <a:pPr marL="285750" indent="-285750" algn="just">
              <a:buClr>
                <a:srgbClr val="CC0066"/>
              </a:buClr>
              <a:buFont typeface="Wingdings" panose="05000000000000000000" pitchFamily="2" charset="2"/>
              <a:buChar char="§"/>
            </a:pPr>
            <a:endParaRPr lang="fr-FR" sz="2200" dirty="0"/>
          </a:p>
          <a:p>
            <a:pPr marL="285750" indent="-285750" algn="just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sz="2200" dirty="0"/>
              <a:t>Une cour et des espaces communs pour un bien-être en continuité avec l’espace pédagogique.</a:t>
            </a:r>
          </a:p>
        </p:txBody>
      </p:sp>
      <p:sp>
        <p:nvSpPr>
          <p:cNvPr id="3" name="ZoneTexte 2"/>
          <p:cNvSpPr txBox="1"/>
          <p:nvPr/>
        </p:nvSpPr>
        <p:spPr>
          <a:xfrm rot="10800000" flipV="1">
            <a:off x="971600" y="54868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 Nîmes, un projet d’équipement éducatif défini à partir des apports scientifiques concernant les facteurs de la réussite scolaire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53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28627" cy="3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81990" y="1772816"/>
            <a:ext cx="6380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Progressivement s’est dessiné le nouvel espace, alliant une école ouverte sur le quartier, accueillant des activités complémentaires à un espace d’enseignement. Le projet initial a ainsi abouti à la création d’un pôle éducatif à plusieurs volets :</a:t>
            </a:r>
          </a:p>
          <a:p>
            <a:pPr algn="ctr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991672" y="3789040"/>
            <a:ext cx="81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dirty="0"/>
              <a:t>Le projet culturel : une médiathèque en appui à de nouvelles pédagogies. </a:t>
            </a:r>
          </a:p>
          <a:p>
            <a:pPr marL="285750" indent="-28575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dirty="0"/>
              <a:t>Le projet du centre social culturel et sportif du quartier.</a:t>
            </a:r>
          </a:p>
          <a:p>
            <a:pPr marL="285750" indent="-28575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dirty="0"/>
              <a:t>Le projet lié au plateau sportif.</a:t>
            </a:r>
          </a:p>
          <a:p>
            <a:pPr marL="285750" indent="-28575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dirty="0"/>
              <a:t>Le projet éducatif du temps périscolaire et de l’accueil de loisirs.</a:t>
            </a:r>
          </a:p>
          <a:p>
            <a:pPr marL="285750" indent="-285750">
              <a:buClr>
                <a:srgbClr val="CC0066"/>
              </a:buClr>
              <a:buFont typeface="Wingdings" panose="05000000000000000000" pitchFamily="2" charset="2"/>
              <a:buChar char="§"/>
            </a:pPr>
            <a:r>
              <a:rPr lang="fr-FR" dirty="0"/>
              <a:t>Le projet de renouvellement urbain concernant le quartier du Mas de Mingue. 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84" y="513732"/>
            <a:ext cx="7772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 Nîmes, un projet d’équipement éducatif défini à partir des apports scientifiques concernant les facteurs de la réussite scolaire</a:t>
            </a:r>
          </a:p>
        </p:txBody>
      </p:sp>
    </p:spTree>
    <p:extLst>
      <p:ext uri="{BB962C8B-B14F-4D97-AF65-F5344CB8AC3E}">
        <p14:creationId xmlns:p14="http://schemas.microsoft.com/office/powerpoint/2010/main" val="392753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476672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	A Nîmes, un projet d’équipement éducatif défini à partir des apports scientifiques concernant les facteurs de la réussite scolaire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41367"/>
            <a:ext cx="3722958" cy="20941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3" y="3948200"/>
            <a:ext cx="3974571" cy="223569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23728" y="1137833"/>
            <a:ext cx="817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groupe d’</a:t>
            </a:r>
            <a:r>
              <a:rPr lang="fr-FR" sz="2800" i="1" dirty="0" err="1"/>
              <a:t>empowerment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93615" y="2636912"/>
            <a:ext cx="1115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Elaboration du cahier des charges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5" y="710837"/>
            <a:ext cx="328627" cy="3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286063" y="2824377"/>
            <a:ext cx="1224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Analyse des 3 projets en concours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3840344" cy="23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27" y="831759"/>
            <a:ext cx="9138680" cy="54427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235965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 Black" panose="020B0A04020102020204" pitchFamily="34" charset="0"/>
                <a:cs typeface="Aharoni" panose="02010803020104030203" pitchFamily="2" charset="-79"/>
              </a:rPr>
              <a:t>Pôle Educatif Mas de Teste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51720" y="5652399"/>
            <a:ext cx="1207394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Quartier REP+ historique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9037" y="2420244"/>
            <a:ext cx="141950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Nouveau quartier attenant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92012" y="4414876"/>
            <a:ext cx="141950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Nouveau quartier attenant</a:t>
            </a:r>
          </a:p>
        </p:txBody>
      </p:sp>
      <p:sp>
        <p:nvSpPr>
          <p:cNvPr id="13" name="Flèche droite 12"/>
          <p:cNvSpPr/>
          <p:nvPr/>
        </p:nvSpPr>
        <p:spPr>
          <a:xfrm rot="21413459">
            <a:off x="8101275" y="4130918"/>
            <a:ext cx="364222" cy="2631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ZoneTexte 13"/>
          <p:cNvSpPr txBox="1"/>
          <p:nvPr/>
        </p:nvSpPr>
        <p:spPr>
          <a:xfrm>
            <a:off x="4211066" y="846160"/>
            <a:ext cx="488198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500" b="1" dirty="0"/>
              <a:t>- hors du cœur du quartier REP+,</a:t>
            </a:r>
          </a:p>
          <a:p>
            <a:r>
              <a:rPr lang="fr-FR" sz="1500" b="1" dirty="0"/>
              <a:t>- en zone limitrophe avec 2 autres quartiers plus récents,</a:t>
            </a:r>
          </a:p>
          <a:p>
            <a:r>
              <a:rPr lang="fr-FR" sz="1500" b="1" dirty="0"/>
              <a:t>- au milieu d’un espace naturel de garrigues préservé,</a:t>
            </a:r>
          </a:p>
          <a:p>
            <a:r>
              <a:rPr lang="fr-FR" sz="1500" b="1" dirty="0"/>
              <a:t>- en sommet de colline, en position dominante (vue à 360°)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328627" cy="3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69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92696"/>
            <a:ext cx="9143999" cy="51444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860032" y="838453"/>
            <a:ext cx="4283968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- Une école élémentaire de 15 classes </a:t>
            </a:r>
            <a:r>
              <a:rPr lang="fr-FR" sz="1350" dirty="0"/>
              <a:t>(dont une partie des locaux est transformable en école maternelle).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43375" y="4466746"/>
            <a:ext cx="3284112" cy="13388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- Un Atrium, partie centrale du Pôle, en fonctionnement ouvert, reliant toutes les composantes du bâtiment et composé de salles d’activités. Il est accessible à tous, permettant des espaces de vie périscolaires et extra-scolaires.</a:t>
            </a:r>
            <a:endParaRPr lang="fr-FR" sz="135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5136160"/>
            <a:ext cx="261763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- Une </a:t>
            </a:r>
            <a:r>
              <a:rPr lang="fr-FR" sz="1350" b="1" dirty="0" err="1"/>
              <a:t>ludo</a:t>
            </a:r>
            <a:r>
              <a:rPr lang="fr-FR" sz="1350" b="1" dirty="0"/>
              <a:t> médiathèque de 400m².</a:t>
            </a:r>
            <a:endParaRPr lang="fr-FR" sz="135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7881" y="1202011"/>
            <a:ext cx="2161871" cy="7155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- Un plateau sportif ouvert au quartier en dehors du fonctionnement de l’école.</a:t>
            </a:r>
            <a:endParaRPr lang="fr-FR" sz="135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328627" cy="3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585" y="188640"/>
            <a:ext cx="913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 Black" panose="020B0A04020102020204" pitchFamily="34" charset="0"/>
                <a:cs typeface="Aharoni" panose="02010803020104030203" pitchFamily="2" charset="-79"/>
              </a:rPr>
              <a:t>Pôle Educatif Mas de Teste</a:t>
            </a:r>
          </a:p>
        </p:txBody>
      </p:sp>
    </p:spTree>
    <p:extLst>
      <p:ext uri="{BB962C8B-B14F-4D97-AF65-F5344CB8AC3E}">
        <p14:creationId xmlns:p14="http://schemas.microsoft.com/office/powerpoint/2010/main" val="122379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2565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5949280"/>
            <a:ext cx="2339752" cy="300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Entrée Ludo-médiathèque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4232" y="1124744"/>
            <a:ext cx="2060620" cy="1131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50" b="1" dirty="0"/>
              <a:t>Espaces mixtes partagés : associations, périscolaires, </a:t>
            </a:r>
          </a:p>
          <a:p>
            <a:r>
              <a:rPr lang="fr-FR" sz="1350" b="1" dirty="0"/>
              <a:t>centre social, </a:t>
            </a:r>
          </a:p>
          <a:p>
            <a:r>
              <a:rPr lang="fr-FR" sz="1350" b="1" dirty="0"/>
              <a:t>centre de loisirs, etc.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98486" cy="4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476672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Atrium</a:t>
            </a:r>
          </a:p>
        </p:txBody>
      </p:sp>
    </p:spTree>
    <p:extLst>
      <p:ext uri="{BB962C8B-B14F-4D97-AF65-F5344CB8AC3E}">
        <p14:creationId xmlns:p14="http://schemas.microsoft.com/office/powerpoint/2010/main" val="236590184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408</Words>
  <Application>Microsoft Macintosh PowerPoint</Application>
  <PresentationFormat>Présentation à l'écran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Aharoni</vt:lpstr>
      <vt:lpstr>Arial</vt:lpstr>
      <vt:lpstr>Arial Black</vt:lpstr>
      <vt:lpstr>Calibri</vt:lpstr>
      <vt:lpstr>Wingdings</vt:lpstr>
      <vt:lpstr>1_Thème Office</vt:lpstr>
      <vt:lpstr>Projet innovant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Administration centrale</dc:creator>
  <cp:lastModifiedBy>Utilisateur de Microsoft Office</cp:lastModifiedBy>
  <cp:revision>113</cp:revision>
  <cp:lastPrinted>2016-09-26T11:33:25Z</cp:lastPrinted>
  <dcterms:created xsi:type="dcterms:W3CDTF">2016-03-10T07:33:34Z</dcterms:created>
  <dcterms:modified xsi:type="dcterms:W3CDTF">2017-10-21T06:59:07Z</dcterms:modified>
</cp:coreProperties>
</file>