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8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68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84" r:id="rId2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terina Mampri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2"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2">
              <a:alpha val="20000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3"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3">
              <a:alpha val="20000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508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254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4"/>
              </a:solidFill>
              <a:prstDash val="solid"/>
              <a:round/>
            </a:ln>
          </a:left>
          <a:right>
            <a:ln w="12700" cap="flat">
              <a:solidFill>
                <a:schemeClr val="accent4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4"/>
              </a:solidFill>
              <a:prstDash val="solid"/>
              <a:round/>
            </a:ln>
          </a:top>
          <a:bottom>
            <a:ln w="127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4"/>
              </a:solidFill>
              <a:prstDash val="solid"/>
              <a:round/>
            </a:ln>
          </a:top>
          <a:bottom>
            <a:ln w="127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4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ECCC"/>
          </a:solidFill>
        </a:fill>
      </a:tcStyle>
    </a:wholeTbl>
    <a:band2H>
      <a:tcTxStyle/>
      <a:tcStyle>
        <a:tcBdr/>
        <a:fill>
          <a:solidFill>
            <a:srgbClr val="EFF6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E1D4"/>
          </a:solidFill>
        </a:fill>
      </a:tcStyle>
    </a:wholeTbl>
    <a:band2H>
      <a:tcTxStyle/>
      <a:tcStyle>
        <a:tcBdr/>
        <a:fill>
          <a:solidFill>
            <a:srgbClr val="E7F0EB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3712" autoAdjust="0"/>
  </p:normalViewPr>
  <p:slideViewPr>
    <p:cSldViewPr snapToGrid="0">
      <p:cViewPr>
        <p:scale>
          <a:sx n="70" d="100"/>
          <a:sy n="70" d="100"/>
        </p:scale>
        <p:origin x="71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653631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r-FR" baseline="0" dirty="0" smtClean="0"/>
          </a:p>
          <a:p>
            <a:pPr marL="228600" indent="-228600">
              <a:buAutoNum type="arabicPeriod"/>
            </a:pPr>
            <a:endParaRPr lang="fr-FR" baseline="0" dirty="0" smtClean="0"/>
          </a:p>
          <a:p>
            <a:pPr marL="228600" indent="-228600"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7284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err="1" smtClean="0"/>
              <a:t>Décrire</a:t>
            </a:r>
            <a:r>
              <a:rPr lang="en-CA" dirty="0" smtClean="0"/>
              <a:t> les t</a:t>
            </a:r>
            <a:r>
              <a:rPr lang="fr-CA" dirty="0" smtClean="0"/>
              <a:t>â</a:t>
            </a:r>
            <a:r>
              <a:rPr lang="en-CA" dirty="0" err="1" smtClean="0"/>
              <a:t>ches</a:t>
            </a:r>
            <a:r>
              <a:rPr lang="en-CA" dirty="0" smtClean="0"/>
              <a:t> des </a:t>
            </a:r>
            <a:r>
              <a:rPr lang="en-CA" dirty="0" err="1" smtClean="0"/>
              <a:t>enseignants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60237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900" b="0" i="0" u="none" strike="noStrike" baseline="0" dirty="0" smtClean="0">
                <a:latin typeface="+mn-lt"/>
                <a:ea typeface="+mn-ea"/>
                <a:cs typeface="+mn-cs"/>
                <a:sym typeface="Calibri"/>
              </a:rPr>
              <a:t>A correlation matrix was generated with each Q sort correlated with all other sorts; </a:t>
            </a:r>
            <a:r>
              <a:rPr lang="fr-FR" sz="900" b="0" i="0" u="none" strike="noStrike" baseline="0" dirty="0" smtClean="0">
                <a:latin typeface="+mn-lt"/>
                <a:ea typeface="+mn-ea"/>
                <a:cs typeface="+mn-cs"/>
                <a:sym typeface="Calibri"/>
              </a:rPr>
              <a:t>les tris qui </a:t>
            </a:r>
            <a:r>
              <a:rPr lang="fr-FR" sz="900" b="1" i="1" u="none" strike="noStrike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Calibri"/>
              </a:rPr>
              <a:t>expliquent au moins la moitié de la variance </a:t>
            </a:r>
            <a:r>
              <a:rPr lang="fr-FR" sz="900" b="0" i="0" u="none" strike="noStrike" baseline="0" dirty="0" smtClean="0">
                <a:latin typeface="+mn-lt"/>
                <a:ea typeface="+mn-ea"/>
                <a:cs typeface="+mn-cs"/>
                <a:sym typeface="Calibri"/>
              </a:rPr>
              <a:t>d’un facteur et sont</a:t>
            </a:r>
          </a:p>
          <a:p>
            <a:r>
              <a:rPr lang="fr-FR" sz="900" b="0" i="0" u="none" strike="noStrike" baseline="0" dirty="0" smtClean="0">
                <a:latin typeface="+mn-lt"/>
                <a:ea typeface="+mn-ea"/>
                <a:cs typeface="+mn-cs"/>
                <a:sym typeface="Calibri"/>
              </a:rPr>
              <a:t>significatifs au seuil de p&lt;.05.</a:t>
            </a:r>
          </a:p>
          <a:p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2105463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8330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r-FR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627300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0249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798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b="1" dirty="0" smtClean="0"/>
              <a:t>For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et non of</a:t>
            </a:r>
          </a:p>
          <a:p>
            <a:r>
              <a:rPr lang="fr-FR" dirty="0" smtClean="0"/>
              <a:t>Enlever «to»</a:t>
            </a:r>
          </a:p>
          <a:p>
            <a:endParaRPr lang="fr-FR" dirty="0" smtClean="0"/>
          </a:p>
          <a:p>
            <a:r>
              <a:rPr lang="fr-FR" dirty="0" err="1" smtClean="0"/>
              <a:t>Thinking</a:t>
            </a:r>
            <a:r>
              <a:rPr lang="fr-FR" dirty="0" smtClean="0"/>
              <a:t> the</a:t>
            </a:r>
            <a:r>
              <a:rPr lang="fr-FR" baseline="0" dirty="0" smtClean="0"/>
              <a:t> practice : est-ce que c’est la définition originale? Sinon, il faudrait reformuler la phrase.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731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3410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885440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920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" name="Shape 15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1097280" y="758951"/>
            <a:ext cx="10058401" cy="3566161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sz="quarter" idx="1"/>
          </p:nvPr>
        </p:nvSpPr>
        <p:spPr>
          <a:xfrm>
            <a:off x="1100050" y="4455621"/>
            <a:ext cx="10058401" cy="114300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buClrTx/>
              <a:buSzTx/>
              <a:buFontTx/>
              <a:buNone/>
              <a:defRPr sz="2400" cap="all" spc="200">
                <a:solidFill>
                  <a:srgbClr val="455F51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indent="457200">
              <a:buClrTx/>
              <a:buSzTx/>
              <a:buFontTx/>
              <a:buNone/>
              <a:defRPr sz="2400" cap="all" spc="200">
                <a:solidFill>
                  <a:srgbClr val="455F51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indent="914400">
              <a:buClrTx/>
              <a:buSzTx/>
              <a:buFontTx/>
              <a:buNone/>
              <a:defRPr sz="2400" cap="all" spc="200">
                <a:solidFill>
                  <a:srgbClr val="455F51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indent="1371600">
              <a:buClrTx/>
              <a:buSzTx/>
              <a:buFontTx/>
              <a:buNone/>
              <a:defRPr sz="2400" cap="all" spc="200">
                <a:solidFill>
                  <a:srgbClr val="455F51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indent="1828800">
              <a:buClrTx/>
              <a:buSzTx/>
              <a:buFontTx/>
              <a:buNone/>
              <a:defRPr sz="2400" cap="all" spc="200">
                <a:solidFill>
                  <a:srgbClr val="455F51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9" name="Shape 19"/>
          <p:cNvSpPr/>
          <p:nvPr/>
        </p:nvSpPr>
        <p:spPr>
          <a:xfrm>
            <a:off x="1207657" y="4343400"/>
            <a:ext cx="9875522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9" name="Shape 10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8724900" y="412302"/>
            <a:ext cx="2628900" cy="5759899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idx="1"/>
          </p:nvPr>
        </p:nvSpPr>
        <p:spPr>
          <a:xfrm>
            <a:off x="838200" y="412302"/>
            <a:ext cx="7734300" cy="5759899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1097280" y="758951"/>
            <a:ext cx="10058401" cy="3566161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sz="quarter" idx="1"/>
          </p:nvPr>
        </p:nvSpPr>
        <p:spPr>
          <a:xfrm>
            <a:off x="1097280" y="4453128"/>
            <a:ext cx="10058401" cy="114300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buClrTx/>
              <a:buSzTx/>
              <a:buFontTx/>
              <a:buNone/>
              <a:defRPr sz="2400" cap="all" spc="200">
                <a:solidFill>
                  <a:srgbClr val="455F51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indent="457200">
              <a:buClrTx/>
              <a:buSzTx/>
              <a:buFontTx/>
              <a:buNone/>
              <a:defRPr sz="2400" cap="all" spc="200">
                <a:solidFill>
                  <a:srgbClr val="455F51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indent="914400">
              <a:buClrTx/>
              <a:buSzTx/>
              <a:buFontTx/>
              <a:buNone/>
              <a:defRPr sz="2400" cap="all" spc="200">
                <a:solidFill>
                  <a:srgbClr val="455F51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indent="1371600">
              <a:buClrTx/>
              <a:buSzTx/>
              <a:buFontTx/>
              <a:buNone/>
              <a:defRPr sz="2400" cap="all" spc="200">
                <a:solidFill>
                  <a:srgbClr val="455F51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indent="1828800">
              <a:buClrTx/>
              <a:buSzTx/>
              <a:buFontTx/>
              <a:buNone/>
              <a:defRPr sz="2400" cap="all" spc="200">
                <a:solidFill>
                  <a:srgbClr val="455F51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0" name="Shape 40"/>
          <p:cNvSpPr/>
          <p:nvPr/>
        </p:nvSpPr>
        <p:spPr>
          <a:xfrm>
            <a:off x="1207657" y="4343400"/>
            <a:ext cx="9875522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half" idx="1"/>
          </p:nvPr>
        </p:nvSpPr>
        <p:spPr>
          <a:xfrm>
            <a:off x="1097277" y="1845734"/>
            <a:ext cx="4937761" cy="4023360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1097280" y="1846052"/>
            <a:ext cx="4937760" cy="736283"/>
          </a:xfrm>
          <a:prstGeom prst="rect">
            <a:avLst/>
          </a:prstGeom>
        </p:spPr>
        <p:txBody>
          <a:bodyPr lIns="45719" tIns="45719" rIns="45719" bIns="45719" anchor="ctr"/>
          <a:lstStyle>
            <a:lvl1pPr marL="0" indent="0">
              <a:buClrTx/>
              <a:buSzTx/>
              <a:buFontTx/>
              <a:buNone/>
              <a:defRPr cap="all">
                <a:solidFill>
                  <a:srgbClr val="455F51"/>
                </a:solidFill>
              </a:defRPr>
            </a:lvl1pPr>
            <a:lvl2pPr marL="0" indent="457200">
              <a:buClrTx/>
              <a:buSzTx/>
              <a:buFontTx/>
              <a:buNone/>
              <a:defRPr cap="all">
                <a:solidFill>
                  <a:srgbClr val="455F51"/>
                </a:solidFill>
              </a:defRPr>
            </a:lvl2pPr>
            <a:lvl3pPr marL="0" indent="914400">
              <a:buClrTx/>
              <a:buSzTx/>
              <a:buFontTx/>
              <a:buNone/>
              <a:defRPr cap="all">
                <a:solidFill>
                  <a:srgbClr val="455F51"/>
                </a:solidFill>
              </a:defRPr>
            </a:lvl3pPr>
            <a:lvl4pPr marL="0" indent="1371600">
              <a:buClrTx/>
              <a:buSzTx/>
              <a:buFontTx/>
              <a:buNone/>
              <a:defRPr cap="all">
                <a:solidFill>
                  <a:srgbClr val="455F51"/>
                </a:solidFill>
              </a:defRPr>
            </a:lvl4pPr>
            <a:lvl5pPr marL="0" indent="1828800">
              <a:buClrTx/>
              <a:buSzTx/>
              <a:buFontTx/>
              <a:buNone/>
              <a:defRPr cap="all">
                <a:solidFill>
                  <a:srgbClr val="455F51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sz="quarter" idx="13"/>
          </p:nvPr>
        </p:nvSpPr>
        <p:spPr>
          <a:xfrm>
            <a:off x="6217920" y="1846052"/>
            <a:ext cx="4937761" cy="736283"/>
          </a:xfrm>
          <a:prstGeom prst="rect">
            <a:avLst/>
          </a:prstGeom>
        </p:spPr>
        <p:txBody>
          <a:bodyPr lIns="45719" tIns="45719" rIns="45719" bIns="45719" anchor="ctr"/>
          <a:lstStyle/>
          <a:p>
            <a:pPr marL="0" indent="0">
              <a:buClrTx/>
              <a:buSzTx/>
              <a:buFontTx/>
              <a:buNone/>
              <a:defRPr cap="all">
                <a:solidFill>
                  <a:srgbClr val="455F51"/>
                </a:solidFill>
              </a:defRPr>
            </a:pPr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5" name="Shape 75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15" y="0"/>
            <a:ext cx="4050793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4" name="Shape 84"/>
          <p:cNvSpPr/>
          <p:nvPr/>
        </p:nvSpPr>
        <p:spPr>
          <a:xfrm>
            <a:off x="4040070" y="0"/>
            <a:ext cx="64009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1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4800600" y="731519"/>
            <a:ext cx="6492241" cy="5257801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sz="quarter" idx="13"/>
          </p:nvPr>
        </p:nvSpPr>
        <p:spPr>
          <a:xfrm>
            <a:off x="457200" y="2926079"/>
            <a:ext cx="3200400" cy="3379125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0" indent="0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55F5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6" name="Shape 96"/>
          <p:cNvSpPr/>
          <p:nvPr/>
        </p:nvSpPr>
        <p:spPr>
          <a:xfrm>
            <a:off x="14" y="4915075"/>
            <a:ext cx="12188826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1"/>
          </a:xfrm>
          <a:prstGeom prst="rect">
            <a:avLst/>
          </a:prstGeom>
        </p:spPr>
        <p:txBody>
          <a:bodyPr lIns="0" tIns="0" rIns="0" bIns="0"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98" name="Shape 98"/>
          <p:cNvSpPr>
            <a:spLocks noGrp="1"/>
          </p:cNvSpPr>
          <p:nvPr>
            <p:ph type="pic" idx="13"/>
          </p:nvPr>
        </p:nvSpPr>
        <p:spPr>
          <a:xfrm>
            <a:off x="14" y="0"/>
            <a:ext cx="12191987" cy="49150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xfrm>
            <a:off x="1097280" y="5907023"/>
            <a:ext cx="10113265" cy="59436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1pPr>
            <a:lvl2pPr marL="0" indent="4572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2pPr>
            <a:lvl3pPr marL="0" indent="9144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3pPr>
            <a:lvl4pPr marL="0" indent="13716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4pPr>
            <a:lvl5pPr marL="0" indent="18288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Shape 3"/>
          <p:cNvSpPr/>
          <p:nvPr/>
        </p:nvSpPr>
        <p:spPr>
          <a:xfrm>
            <a:off x="14" y="6334316"/>
            <a:ext cx="12191987" cy="6648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Shape 4"/>
          <p:cNvSpPr/>
          <p:nvPr/>
        </p:nvSpPr>
        <p:spPr>
          <a:xfrm>
            <a:off x="1193532" y="1737845"/>
            <a:ext cx="9966960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/>
          <a:p>
            <a:r>
              <a:t>Texte du titre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3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91439" marR="0" indent="-91439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 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1pPr>
      <a:lvl2pPr marL="404368" marR="0" indent="-2032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2pPr>
      <a:lvl3pPr marL="645305" marR="0" indent="-26125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3pPr>
      <a:lvl4pPr marL="828185" marR="0" indent="-26125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4pPr>
      <a:lvl5pPr marL="1011065" marR="0" indent="-26125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5pPr>
      <a:lvl6pPr marL="11979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6pPr>
      <a:lvl7pPr marL="13979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7pPr>
      <a:lvl8pPr marL="15979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8pPr>
      <a:lvl9pPr marL="17979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pyrus.bib.umontreal.c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181475" cy="1971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" y="149443"/>
            <a:ext cx="11125200" cy="1999397"/>
          </a:xfrm>
        </p:spPr>
        <p:txBody>
          <a:bodyPr/>
          <a:lstStyle/>
          <a:p>
            <a:pPr algn="r"/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953" indent="-85953" algn="ctr" defTabSz="859536">
              <a:lnSpc>
                <a:spcPct val="72000"/>
              </a:lnSpc>
              <a:spcBef>
                <a:spcPts val="1100"/>
              </a:spcBef>
              <a:defRPr sz="2914" b="1" i="1">
                <a:solidFill>
                  <a:srgbClr val="000000"/>
                </a:solidFill>
                <a:effectLst>
                  <a:outerShdw blurRad="35814" dist="35814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lang="en-CA" dirty="0" smtClean="0"/>
          </a:p>
          <a:p>
            <a:pPr marL="85953" indent="-85953" algn="ctr" defTabSz="859536">
              <a:lnSpc>
                <a:spcPct val="72000"/>
              </a:lnSpc>
              <a:spcBef>
                <a:spcPts val="1100"/>
              </a:spcBef>
              <a:defRPr sz="2914" b="1" i="1">
                <a:solidFill>
                  <a:srgbClr val="000000"/>
                </a:solidFill>
                <a:effectLst>
                  <a:outerShdw blurRad="35814" dist="35814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lang="en-CA" dirty="0"/>
          </a:p>
          <a:p>
            <a:pPr marL="85953" indent="-85953" algn="ctr" defTabSz="859536">
              <a:lnSpc>
                <a:spcPct val="72000"/>
              </a:lnSpc>
              <a:spcBef>
                <a:spcPts val="1100"/>
              </a:spcBef>
              <a:defRPr sz="2914" b="1" i="1">
                <a:solidFill>
                  <a:srgbClr val="000000"/>
                </a:solidFill>
                <a:effectLst>
                  <a:outerShdw blurRad="35814" dist="35814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lang="en-CA" dirty="0" smtClean="0"/>
          </a:p>
          <a:p>
            <a:pPr marL="85953" indent="-85953" algn="ctr" defTabSz="859536">
              <a:lnSpc>
                <a:spcPct val="72000"/>
              </a:lnSpc>
              <a:spcBef>
                <a:spcPts val="1100"/>
              </a:spcBef>
              <a:defRPr sz="2914" b="1" i="1">
                <a:solidFill>
                  <a:srgbClr val="000000"/>
                </a:solidFill>
                <a:effectLst>
                  <a:outerShdw blurRad="35814" dist="35814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en-CA" dirty="0" smtClean="0"/>
              <a:t>Analysis </a:t>
            </a:r>
            <a:r>
              <a:rPr lang="en-CA" dirty="0"/>
              <a:t>of the relationships between reflective professional  practices and the pedagogic well-being of high school teachers</a:t>
            </a:r>
            <a:endParaRPr lang="en-CA" sz="1000" dirty="0"/>
          </a:p>
          <a:p>
            <a:pPr marL="85953" indent="-85953" algn="ctr" defTabSz="859536">
              <a:lnSpc>
                <a:spcPct val="72000"/>
              </a:lnSpc>
              <a:spcBef>
                <a:spcPts val="1100"/>
              </a:spcBef>
              <a:defRPr sz="4794" b="1" i="1">
                <a:solidFill>
                  <a:srgbClr val="000000"/>
                </a:solidFill>
                <a:effectLst>
                  <a:outerShdw blurRad="35814" dist="35814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lang="en-CA" sz="1000" dirty="0"/>
          </a:p>
          <a:p>
            <a:pPr marL="85953" indent="-85953" algn="ctr" defTabSz="859536">
              <a:lnSpc>
                <a:spcPct val="72000"/>
              </a:lnSpc>
              <a:spcBef>
                <a:spcPts val="1100"/>
              </a:spcBef>
              <a:defRPr sz="2914" i="1">
                <a:solidFill>
                  <a:srgbClr val="000000"/>
                </a:solidFill>
                <a:effectLst>
                  <a:outerShdw blurRad="35814" dist="35814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en-CA" dirty="0"/>
              <a:t>Viorica </a:t>
            </a:r>
            <a:r>
              <a:rPr lang="en-CA" dirty="0" err="1"/>
              <a:t>Dobrica</a:t>
            </a:r>
            <a:r>
              <a:rPr lang="en-CA" dirty="0"/>
              <a:t>-Tudor </a:t>
            </a:r>
            <a:r>
              <a:rPr lang="en-CA" dirty="0" smtClean="0"/>
              <a:t>&amp; </a:t>
            </a:r>
            <a:r>
              <a:rPr lang="en-CA" dirty="0" err="1"/>
              <a:t>Manon</a:t>
            </a:r>
            <a:r>
              <a:rPr lang="en-CA" dirty="0"/>
              <a:t> </a:t>
            </a:r>
            <a:r>
              <a:rPr lang="en-CA" dirty="0" err="1"/>
              <a:t>Théorêt</a:t>
            </a:r>
            <a:endParaRPr lang="en-CA" sz="3600" dirty="0"/>
          </a:p>
          <a:p>
            <a:pPr marL="85953" indent="-85953" algn="ctr" defTabSz="859536">
              <a:lnSpc>
                <a:spcPct val="72000"/>
              </a:lnSpc>
              <a:spcBef>
                <a:spcPts val="1100"/>
              </a:spcBef>
              <a:defRPr sz="2914" i="1">
                <a:solidFill>
                  <a:srgbClr val="000000"/>
                </a:solidFill>
                <a:effectLst>
                  <a:outerShdw blurRad="35814" dist="35814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en-CA" dirty="0"/>
              <a:t>                                                                       </a:t>
            </a:r>
            <a:endParaRPr lang="en-CA" sz="1000" dirty="0"/>
          </a:p>
          <a:p>
            <a:pPr marL="85953" indent="-85953" algn="ctr" defTabSz="859536">
              <a:lnSpc>
                <a:spcPct val="72000"/>
              </a:lnSpc>
              <a:spcBef>
                <a:spcPts val="1100"/>
              </a:spcBef>
              <a:defRPr sz="2632" i="1">
                <a:solidFill>
                  <a:srgbClr val="000000"/>
                </a:solidFill>
                <a:effectLst>
                  <a:outerShdw blurRad="35814" dist="35814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en-CA" dirty="0"/>
              <a:t>Paris, 2017</a:t>
            </a:r>
          </a:p>
        </p:txBody>
      </p:sp>
    </p:spTree>
    <p:extLst>
      <p:ext uri="{BB962C8B-B14F-4D97-AF65-F5344CB8AC3E}">
        <p14:creationId xmlns:p14="http://schemas.microsoft.com/office/powerpoint/2010/main" val="9901489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9" name="Table 169"/>
          <p:cNvGraphicFramePr/>
          <p:nvPr>
            <p:extLst>
              <p:ext uri="{D42A27DB-BD31-4B8C-83A1-F6EECF244321}">
                <p14:modId xmlns:p14="http://schemas.microsoft.com/office/powerpoint/2010/main" val="3533619254"/>
              </p:ext>
            </p:extLst>
          </p:nvPr>
        </p:nvGraphicFramePr>
        <p:xfrm>
          <a:off x="336883" y="1090862"/>
          <a:ext cx="11662610" cy="511743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4667378"/>
                <a:gridCol w="6995232"/>
              </a:tblGrid>
              <a:tr h="5117431">
                <a:tc>
                  <a:txBody>
                    <a:bodyPr/>
                    <a:lstStyle/>
                    <a:p>
                      <a:pPr algn="l" defTabSz="914400">
                        <a:defRPr sz="1800" b="1" i="1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endParaRPr dirty="0"/>
                    </a:p>
                    <a:p>
                      <a:pPr algn="l" defTabSz="914400">
                        <a:defRPr sz="1800" b="1" i="1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r>
                        <a:rPr dirty="0" smtClean="0"/>
                        <a:t>A</a:t>
                      </a:r>
                      <a:r>
                        <a:rPr lang="en-CA" baseline="0" dirty="0" smtClean="0"/>
                        <a:t> model</a:t>
                      </a:r>
                      <a:r>
                        <a:rPr dirty="0" smtClean="0"/>
                        <a:t> </a:t>
                      </a:r>
                      <a:r>
                        <a:rPr dirty="0"/>
                        <a:t>of </a:t>
                      </a:r>
                      <a:r>
                        <a:rPr dirty="0" smtClean="0"/>
                        <a:t>pedagogic</a:t>
                      </a:r>
                      <a:r>
                        <a:rPr lang="en-CA" baseline="0" dirty="0" smtClean="0"/>
                        <a:t> </a:t>
                      </a:r>
                      <a:r>
                        <a:rPr dirty="0" smtClean="0"/>
                        <a:t>well-being </a:t>
                      </a:r>
                      <a:r>
                        <a:rPr dirty="0"/>
                        <a:t>to verify:</a:t>
                      </a:r>
                    </a:p>
                    <a:p>
                      <a:pPr algn="l" defTabSz="914400">
                        <a:defRPr sz="1800"/>
                      </a:pPr>
                      <a:endParaRPr dirty="0"/>
                    </a:p>
                    <a:p>
                      <a:pPr algn="just" defTabSz="914400">
                        <a:defRPr sz="2000" b="1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r>
                        <a:rPr dirty="0"/>
                        <a:t>Process</a:t>
                      </a:r>
                      <a:r>
                        <a:rPr b="0" dirty="0"/>
                        <a:t> established from </a:t>
                      </a:r>
                      <a:r>
                        <a:rPr dirty="0"/>
                        <a:t>the commitment </a:t>
                      </a:r>
                      <a:r>
                        <a:rPr b="0" dirty="0"/>
                        <a:t>and the</a:t>
                      </a:r>
                      <a:r>
                        <a:rPr dirty="0"/>
                        <a:t> </a:t>
                      </a:r>
                      <a:r>
                        <a:rPr dirty="0" smtClean="0"/>
                        <a:t>satisfaction</a:t>
                      </a:r>
                      <a:r>
                        <a:rPr lang="fr-CA" baseline="0" dirty="0" smtClean="0"/>
                        <a:t> </a:t>
                      </a:r>
                      <a:r>
                        <a:rPr b="0" dirty="0" smtClean="0"/>
                        <a:t>of pedagogic</a:t>
                      </a:r>
                      <a:r>
                        <a:rPr lang="fr-CA" b="0" dirty="0" smtClean="0"/>
                        <a:t>al </a:t>
                      </a:r>
                      <a:r>
                        <a:rPr b="0" dirty="0" smtClean="0"/>
                        <a:t> </a:t>
                      </a:r>
                      <a:r>
                        <a:rPr b="0" dirty="0"/>
                        <a:t>interactions with the students and the collaborations with the colleagues, </a:t>
                      </a:r>
                      <a:r>
                        <a:rPr dirty="0"/>
                        <a:t>supported and reinforced by the</a:t>
                      </a:r>
                      <a:r>
                        <a:rPr b="0" dirty="0"/>
                        <a:t> </a:t>
                      </a:r>
                      <a:r>
                        <a:rPr dirty="0"/>
                        <a:t>sense of self-efficacy</a:t>
                      </a:r>
                    </a:p>
                    <a:p>
                      <a:pPr algn="just" defTabSz="914400">
                        <a:defRPr sz="2000" b="1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endParaRPr dirty="0"/>
                    </a:p>
                    <a:p>
                      <a:pPr algn="just" defTabSz="914400">
                        <a:defRPr sz="2400" b="1" i="1">
                          <a:solidFill>
                            <a:srgbClr val="00B05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r>
                        <a:rPr sz="2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Theoretical approach : the Bandura </a:t>
                      </a:r>
                      <a:r>
                        <a:rPr sz="2200" b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sociocognitive</a:t>
                      </a:r>
                      <a:r>
                        <a:rPr sz="2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theory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 b="1" i="1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r>
                        <a:rPr dirty="0"/>
                        <a:t>Connections between the concepts of </a:t>
                      </a:r>
                      <a:r>
                        <a:rPr dirty="0" smtClean="0"/>
                        <a:t>professional practices</a:t>
                      </a:r>
                      <a:r>
                        <a:rPr dirty="0"/>
                        <a:t>, </a:t>
                      </a:r>
                      <a:r>
                        <a:rPr dirty="0" smtClean="0"/>
                        <a:t>pedagogic</a:t>
                      </a:r>
                      <a:r>
                        <a:rPr lang="fr-CA" baseline="0" dirty="0" smtClean="0"/>
                        <a:t> </a:t>
                      </a:r>
                      <a:r>
                        <a:rPr dirty="0" smtClean="0"/>
                        <a:t>well-being </a:t>
                      </a:r>
                      <a:r>
                        <a:rPr dirty="0"/>
                        <a:t>and their associated dimensions:</a:t>
                      </a:r>
                    </a:p>
                    <a:p>
                      <a:pPr algn="l" defTabSz="914400">
                        <a:defRPr sz="1800"/>
                      </a:pPr>
                      <a:endParaRPr dirty="0"/>
                    </a:p>
                    <a:p>
                      <a:pPr algn="l" defTabSz="914400">
                        <a:defRPr sz="1800"/>
                      </a:pPr>
                      <a:r>
                        <a:rPr dirty="0"/>
                        <a:t>   </a:t>
                      </a:r>
                    </a:p>
                    <a:p>
                      <a:pPr algn="l" defTabSz="914400">
                        <a:defRPr sz="1800"/>
                      </a:pPr>
                      <a:r>
                        <a:rPr dirty="0"/>
                        <a:t> </a:t>
                      </a:r>
                    </a:p>
                    <a:p>
                      <a:pPr algn="just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 </a:t>
                      </a:r>
                      <a:r>
                        <a:rPr sz="2400" dirty="0"/>
                        <a:t> </a:t>
                      </a:r>
                      <a:endParaRPr sz="3200"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0" name="Shape 170"/>
          <p:cNvSpPr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pic>
        <p:nvPicPr>
          <p:cNvPr id="171" name="image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11253" y="1813810"/>
            <a:ext cx="6188241" cy="43944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3" name="Shape 193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endParaRPr/>
          </a:p>
          <a:p>
            <a:endParaRPr/>
          </a:p>
          <a:p>
            <a:endParaRPr/>
          </a:p>
          <a:p>
            <a:pPr algn="ctr"/>
            <a:r>
              <a:t> </a:t>
            </a:r>
            <a:r>
              <a:rPr sz="3200" b="1"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3.  Method</a:t>
            </a:r>
          </a:p>
        </p:txBody>
      </p:sp>
      <p:sp>
        <p:nvSpPr>
          <p:cNvPr id="194" name="Shape 194"/>
          <p:cNvSpPr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/>
          </p:cNvSpPr>
          <p:nvPr>
            <p:ph type="title"/>
          </p:nvPr>
        </p:nvSpPr>
        <p:spPr>
          <a:xfrm>
            <a:off x="657726" y="286603"/>
            <a:ext cx="10497954" cy="1076977"/>
          </a:xfrm>
          <a:prstGeom prst="rect">
            <a:avLst/>
          </a:prstGeom>
        </p:spPr>
        <p:txBody>
          <a:bodyPr/>
          <a:lstStyle/>
          <a:p>
            <a:pPr>
              <a:defRPr sz="3200"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2" name="Shape 202"/>
          <p:cNvSpPr>
            <a:spLocks noGrp="1"/>
          </p:cNvSpPr>
          <p:nvPr>
            <p:ph type="body" idx="1"/>
          </p:nvPr>
        </p:nvSpPr>
        <p:spPr>
          <a:xfrm>
            <a:off x="400906" y="1363580"/>
            <a:ext cx="11534276" cy="493229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72000"/>
              </a:lnSpc>
              <a:buSzTx/>
              <a:buNone/>
              <a:defRPr sz="2100" b="1" i="1">
                <a:solidFill>
                  <a:srgbClr val="0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sz="2400" dirty="0"/>
              <a:t>Description of the research </a:t>
            </a:r>
          </a:p>
          <a:p>
            <a:pPr>
              <a:lnSpc>
                <a:spcPct val="72000"/>
              </a:lnSpc>
              <a:buFont typeface="Wingdings"/>
              <a:buChar char="✓"/>
              <a:defRPr sz="1500">
                <a:solidFill>
                  <a:srgbClr val="000000"/>
                </a:solidFill>
              </a:defRPr>
            </a:pPr>
            <a:endParaRPr sz="1500" dirty="0"/>
          </a:p>
          <a:p>
            <a:pPr marL="0" indent="0">
              <a:lnSpc>
                <a:spcPct val="72000"/>
              </a:lnSpc>
              <a:buNone/>
              <a:defRPr>
                <a:solidFill>
                  <a:srgbClr val="000000"/>
                </a:solidFill>
              </a:defRPr>
            </a:pPr>
            <a:r>
              <a:rPr b="1" i="1" dirty="0" smtClean="0">
                <a:solidFill>
                  <a:srgbClr val="00B050"/>
                </a:solidFill>
              </a:rPr>
              <a:t>Exploratory </a:t>
            </a:r>
            <a:r>
              <a:rPr b="1" i="1" dirty="0">
                <a:solidFill>
                  <a:srgbClr val="00B050"/>
                </a:solidFill>
              </a:rPr>
              <a:t>and descriptive </a:t>
            </a:r>
            <a:r>
              <a:rPr b="1" i="1" dirty="0" smtClean="0"/>
              <a:t>research</a:t>
            </a:r>
            <a:endParaRPr lang="fr-CA" sz="2600" dirty="0"/>
          </a:p>
          <a:p>
            <a:pPr>
              <a:lnSpc>
                <a:spcPct val="72000"/>
              </a:lnSpc>
              <a:buFont typeface="Wingdings" panose="05000000000000000000" pitchFamily="2" charset="2"/>
              <a:buChar char="ü"/>
              <a:defRPr>
                <a:solidFill>
                  <a:srgbClr val="000000"/>
                </a:solidFill>
              </a:defRPr>
            </a:pPr>
            <a:endParaRPr lang="fr-CA" sz="2600" dirty="0"/>
          </a:p>
          <a:p>
            <a:pPr>
              <a:lnSpc>
                <a:spcPct val="72000"/>
              </a:lnSpc>
              <a:buFont typeface="Wingdings" panose="05000000000000000000" pitchFamily="2" charset="2"/>
              <a:buChar char="ü"/>
              <a:defRPr>
                <a:solidFill>
                  <a:srgbClr val="000000"/>
                </a:solidFill>
              </a:defRPr>
            </a:pPr>
            <a:r>
              <a:rPr lang="fr-CA" dirty="0" smtClean="0"/>
              <a:t>   </a:t>
            </a:r>
            <a:r>
              <a:rPr lang="en-US" dirty="0" smtClean="0"/>
              <a:t>procedures</a:t>
            </a:r>
            <a:r>
              <a:rPr dirty="0" smtClean="0"/>
              <a:t> </a:t>
            </a:r>
            <a:r>
              <a:rPr dirty="0"/>
              <a:t>to collect data</a:t>
            </a:r>
            <a:r>
              <a:rPr b="1" dirty="0"/>
              <a:t>: </a:t>
            </a:r>
            <a:r>
              <a:rPr b="1" i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face to face conversations of approximately 60 minutes</a:t>
            </a:r>
            <a:r>
              <a:rPr dirty="0">
                <a:solidFill>
                  <a:srgbClr val="404040"/>
                </a:solidFill>
              </a:rPr>
              <a:t> </a:t>
            </a:r>
            <a:endParaRPr lang="fr-CA" sz="1500" dirty="0">
              <a:solidFill>
                <a:srgbClr val="000000"/>
              </a:solidFill>
            </a:endParaRPr>
          </a:p>
          <a:p>
            <a:pPr>
              <a:lnSpc>
                <a:spcPct val="72000"/>
              </a:lnSpc>
              <a:buFont typeface="Wingdings" panose="05000000000000000000" pitchFamily="2" charset="2"/>
              <a:buChar char="ü"/>
              <a:defRPr>
                <a:solidFill>
                  <a:srgbClr val="000000"/>
                </a:solidFill>
              </a:defRPr>
            </a:pPr>
            <a:endParaRPr lang="fr-CA" sz="1500" b="0" dirty="0">
              <a:solidFill>
                <a:srgbClr val="000000"/>
              </a:solidFill>
            </a:endParaRPr>
          </a:p>
          <a:p>
            <a:pPr>
              <a:lnSpc>
                <a:spcPct val="72000"/>
              </a:lnSpc>
              <a:buFont typeface="Wingdings" panose="05000000000000000000" pitchFamily="2" charset="2"/>
              <a:buChar char="ü"/>
              <a:defRPr>
                <a:solidFill>
                  <a:srgbClr val="000000"/>
                </a:solidFill>
              </a:defRPr>
            </a:pPr>
            <a:r>
              <a:rPr lang="en-CA" dirty="0" smtClean="0"/>
              <a:t>    data </a:t>
            </a:r>
            <a:r>
              <a:rPr lang="en-CA" dirty="0"/>
              <a:t>collection techniques</a:t>
            </a:r>
            <a:r>
              <a:rPr b="0" dirty="0" smtClean="0"/>
              <a:t> </a:t>
            </a:r>
            <a:r>
              <a:rPr dirty="0"/>
              <a:t>:  </a:t>
            </a:r>
            <a:r>
              <a:rPr i="1" dirty="0">
                <a:solidFill>
                  <a:srgbClr val="0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the Q methodology and the critical incident </a:t>
            </a:r>
            <a:r>
              <a:rPr i="1" dirty="0" smtClean="0">
                <a:solidFill>
                  <a:srgbClr val="0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technique</a:t>
            </a:r>
            <a:endParaRPr lang="en-CA" i="1" dirty="0" smtClean="0">
              <a:solidFill>
                <a:srgbClr val="000000"/>
              </a:solidFill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72000"/>
              </a:lnSpc>
              <a:buFont typeface="Wingdings" panose="05000000000000000000" pitchFamily="2" charset="2"/>
              <a:buChar char="ü"/>
              <a:defRPr>
                <a:solidFill>
                  <a:srgbClr val="000000"/>
                </a:solidFill>
              </a:defRPr>
            </a:pPr>
            <a:endParaRPr lang="en-CA" sz="2600" i="1" dirty="0">
              <a:solidFill>
                <a:srgbClr val="000000"/>
              </a:solidFill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72000"/>
              </a:lnSpc>
              <a:buNone/>
              <a:defRPr>
                <a:solidFill>
                  <a:srgbClr val="000000"/>
                </a:solidFill>
              </a:defRPr>
            </a:pPr>
            <a:r>
              <a:rPr lang="en-CA" dirty="0">
                <a:solidFill>
                  <a:srgbClr val="0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Two </a:t>
            </a:r>
            <a:r>
              <a:rPr lang="en-CA" dirty="0" err="1">
                <a:solidFill>
                  <a:srgbClr val="0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softwares</a:t>
            </a:r>
            <a:r>
              <a:rPr lang="en-CA" dirty="0">
                <a:solidFill>
                  <a:srgbClr val="0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dirty="0">
                <a:solidFill>
                  <a:srgbClr val="000000"/>
                </a:solidFill>
              </a:rPr>
              <a:t>:  </a:t>
            </a:r>
            <a:r>
              <a:rPr lang="en-CA" i="1" dirty="0">
                <a:solidFill>
                  <a:srgbClr val="000000"/>
                </a:solidFill>
              </a:rPr>
              <a:t>QDA Miner et </a:t>
            </a:r>
            <a:r>
              <a:rPr lang="en-CA" i="1" dirty="0" err="1" smtClean="0">
                <a:solidFill>
                  <a:srgbClr val="000000"/>
                </a:solidFill>
              </a:rPr>
              <a:t>PQMethod</a:t>
            </a:r>
            <a:endParaRPr i="1" dirty="0">
              <a:solidFill>
                <a:srgbClr val="000000"/>
              </a:solidFill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72000"/>
              </a:lnSpc>
              <a:buNone/>
            </a:pPr>
            <a:endParaRPr lang="fr-CA" sz="2600" i="1" dirty="0">
              <a:solidFill>
                <a:srgbClr val="000000"/>
              </a:solidFill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72000"/>
              </a:lnSpc>
              <a:buNone/>
            </a:pPr>
            <a:r>
              <a:rPr b="1" dirty="0" smtClean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Method </a:t>
            </a:r>
            <a:r>
              <a:rPr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of analysis</a:t>
            </a:r>
            <a:r>
              <a:rPr dirty="0"/>
              <a:t>:  thematic analysis of content :  </a:t>
            </a:r>
            <a:endParaRPr sz="1500" dirty="0"/>
          </a:p>
          <a:p>
            <a:pPr>
              <a:lnSpc>
                <a:spcPct val="72000"/>
              </a:lnSpc>
              <a:buFont typeface="Wingdings" panose="05000000000000000000" pitchFamily="2" charset="2"/>
              <a:buChar char="ü"/>
            </a:pPr>
            <a:r>
              <a:rPr lang="en-CA" dirty="0" smtClean="0"/>
              <a:t>     </a:t>
            </a:r>
            <a:r>
              <a:rPr dirty="0" smtClean="0"/>
              <a:t>discursive </a:t>
            </a:r>
            <a:r>
              <a:rPr dirty="0"/>
              <a:t>examination which allowed the identification of themes, main ideas and key terms for the research (Van der Maren, 1996, p. 414)</a:t>
            </a:r>
            <a:endParaRPr sz="2600" b="1" dirty="0">
              <a:solidFill>
                <a:srgbClr val="7030A0"/>
              </a:solidFill>
            </a:endParaRPr>
          </a:p>
          <a:p>
            <a:pPr>
              <a:lnSpc>
                <a:spcPct val="72000"/>
              </a:lnSpc>
              <a:buFont typeface="Wingdings"/>
              <a:buChar char="✓"/>
              <a:defRPr sz="2600" b="1">
                <a:solidFill>
                  <a:srgbClr val="0070C0"/>
                </a:solidFill>
              </a:defRPr>
            </a:pPr>
            <a:endParaRPr sz="2600" b="1" dirty="0">
              <a:solidFill>
                <a:srgbClr val="7030A0"/>
              </a:solidFill>
            </a:endParaRPr>
          </a:p>
        </p:txBody>
      </p:sp>
      <p:sp>
        <p:nvSpPr>
          <p:cNvPr id="203" name="Shape 203"/>
          <p:cNvSpPr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1" cy="1000774"/>
          </a:xfrm>
          <a:prstGeom prst="rect">
            <a:avLst/>
          </a:prstGeom>
        </p:spPr>
        <p:txBody>
          <a:bodyPr/>
          <a:lstStyle>
            <a:lvl1pPr>
              <a:defRPr sz="3200" i="1" spc="-1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Participants:</a:t>
            </a:r>
          </a:p>
        </p:txBody>
      </p:sp>
      <p:sp>
        <p:nvSpPr>
          <p:cNvPr id="197" name="Shape 197"/>
          <p:cNvSpPr>
            <a:spLocks noGrp="1"/>
          </p:cNvSpPr>
          <p:nvPr>
            <p:ph type="body" idx="1"/>
          </p:nvPr>
        </p:nvSpPr>
        <p:spPr>
          <a:xfrm>
            <a:off x="1097280" y="1407695"/>
            <a:ext cx="10819901" cy="4461398"/>
          </a:xfrm>
          <a:prstGeom prst="rect">
            <a:avLst/>
          </a:prstGeom>
        </p:spPr>
        <p:txBody>
          <a:bodyPr/>
          <a:lstStyle/>
          <a:p>
            <a:pPr marL="0" lvl="8" indent="0">
              <a:buSzTx/>
              <a:buNone/>
              <a:defRPr sz="1800"/>
            </a:pPr>
            <a:r>
              <a:t> </a:t>
            </a:r>
            <a:r>
              <a:rPr sz="2000"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Synthesis of the professional profiles of the teachers who participated in the study</a:t>
            </a:r>
          </a:p>
        </p:txBody>
      </p:sp>
      <p:sp>
        <p:nvSpPr>
          <p:cNvPr id="198" name="Shape 198"/>
          <p:cNvSpPr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  <p:graphicFrame>
        <p:nvGraphicFramePr>
          <p:cNvPr id="199" name="Table 199"/>
          <p:cNvGraphicFramePr/>
          <p:nvPr>
            <p:extLst>
              <p:ext uri="{D42A27DB-BD31-4B8C-83A1-F6EECF244321}">
                <p14:modId xmlns:p14="http://schemas.microsoft.com/office/powerpoint/2010/main" val="3209134045"/>
              </p:ext>
            </p:extLst>
          </p:nvPr>
        </p:nvGraphicFramePr>
        <p:xfrm>
          <a:off x="1096962" y="2328050"/>
          <a:ext cx="10716126" cy="1991287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1379620"/>
                <a:gridCol w="882315"/>
                <a:gridCol w="1026695"/>
                <a:gridCol w="1010653"/>
                <a:gridCol w="882315"/>
                <a:gridCol w="898357"/>
                <a:gridCol w="1181894"/>
                <a:gridCol w="987930"/>
                <a:gridCol w="1179255"/>
                <a:gridCol w="1287092"/>
              </a:tblGrid>
              <a:tr h="796515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 b="0"/>
                      </a:pPr>
                      <a:r>
                        <a:rPr sz="1600" b="1" dirty="0"/>
                        <a:t>Variable</a:t>
                      </a:r>
                    </a:p>
                  </a:txBody>
                  <a:tcPr marL="0" marR="0" marT="0" marB="0" horzOverflow="overflow"/>
                </a:tc>
                <a:tc gridSpan="2">
                  <a:txBody>
                    <a:bodyPr/>
                    <a:lstStyle/>
                    <a:p>
                      <a:pPr algn="just" defTabSz="914400">
                        <a:lnSpc>
                          <a:spcPct val="150000"/>
                        </a:lnSpc>
                        <a:tabLst>
                          <a:tab pos="558800" algn="r"/>
                        </a:tabLst>
                        <a:defRPr sz="1800" b="0"/>
                      </a:pPr>
                      <a:r>
                        <a:rPr sz="1600" b="1"/>
                        <a:t>	Genre</a:t>
                      </a:r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 b="0"/>
                      </a:pPr>
                      <a:r>
                        <a:rPr sz="1600" b="1" dirty="0"/>
                        <a:t>Professional experience for high school</a:t>
                      </a:r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 b="0"/>
                      </a:pPr>
                      <a:r>
                        <a:rPr sz="1600" b="1"/>
                        <a:t>School type</a:t>
                      </a:r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 b="0"/>
                      </a:pPr>
                      <a:r>
                        <a:rPr sz="1600" b="1"/>
                        <a:t>Class type</a:t>
                      </a:r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6515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 b="0"/>
                      </a:pPr>
                      <a:r>
                        <a:rPr sz="1600" b="1"/>
                        <a:t>Description  of the variable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1600"/>
                        <a:t>Woman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1600"/>
                        <a:t>Man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1600"/>
                        <a:t>3-5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1600"/>
                        <a:t>5-10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1600"/>
                        <a:t>10 +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1600"/>
                        <a:t>Public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1600"/>
                        <a:t>Private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1600"/>
                        <a:t>Regular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/>
                      </a:pPr>
                      <a:r>
                        <a:rPr lang="en-CA" sz="1600" dirty="0" smtClean="0"/>
                        <a:t>Special</a:t>
                      </a:r>
                      <a:r>
                        <a:rPr lang="en-CA" sz="1600" baseline="0" dirty="0" smtClean="0"/>
                        <a:t> </a:t>
                      </a:r>
                      <a:endParaRPr lang="en-CA" sz="1600" dirty="0" smtClean="0"/>
                    </a:p>
                  </a:txBody>
                  <a:tcPr marL="0" marR="0" marT="0" marB="0" horzOverflow="overflow"/>
                </a:tc>
              </a:tr>
              <a:tr h="398257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 b="0"/>
                      </a:pPr>
                      <a:r>
                        <a:rPr sz="1600" b="1"/>
                        <a:t>Number</a:t>
                      </a: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1600"/>
                        <a:t>11</a:t>
                      </a: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1600"/>
                        <a:t>2</a:t>
                      </a: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1600"/>
                        <a:t>1</a:t>
                      </a: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1600"/>
                        <a:t>5</a:t>
                      </a: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1600"/>
                        <a:t>7</a:t>
                      </a: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1600"/>
                        <a:t>10</a:t>
                      </a: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1600"/>
                        <a:t>3</a:t>
                      </a: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1600"/>
                        <a:t>11</a:t>
                      </a: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1600" dirty="0"/>
                        <a:t>2</a:t>
                      </a:r>
                    </a:p>
                  </a:txBody>
                  <a:tcPr marL="0" marR="0" marT="0" marB="0" horzOverflow="overflow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i="1" spc="-1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Answer sheet</a:t>
            </a:r>
          </a:p>
        </p:txBody>
      </p:sp>
      <p:sp>
        <p:nvSpPr>
          <p:cNvPr id="210" name="Shape 210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1" name="Shape 211"/>
          <p:cNvSpPr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graphicFrame>
        <p:nvGraphicFramePr>
          <p:cNvPr id="212" name="Table 212"/>
          <p:cNvGraphicFramePr/>
          <p:nvPr>
            <p:extLst>
              <p:ext uri="{D42A27DB-BD31-4B8C-83A1-F6EECF244321}">
                <p14:modId xmlns:p14="http://schemas.microsoft.com/office/powerpoint/2010/main" val="1348898968"/>
              </p:ext>
            </p:extLst>
          </p:nvPr>
        </p:nvGraphicFramePr>
        <p:xfrm>
          <a:off x="1260389" y="3014134"/>
          <a:ext cx="9757567" cy="2475084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2107262"/>
                <a:gridCol w="1792955"/>
                <a:gridCol w="1948490"/>
                <a:gridCol w="1770274"/>
                <a:gridCol w="2138586"/>
              </a:tblGrid>
              <a:tr h="626841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 b="0"/>
                      </a:pPr>
                      <a:r>
                        <a:rPr sz="1600" i="1" dirty="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-2 </a:t>
                      </a:r>
                      <a:r>
                        <a:rPr lang="fr-CA" sz="1600" i="1" dirty="0" smtClean="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(</a:t>
                      </a:r>
                      <a:r>
                        <a:rPr lang="fr-CA" sz="1600" i="1" dirty="0" err="1" smtClean="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most</a:t>
                      </a:r>
                      <a:r>
                        <a:rPr lang="fr-CA" sz="1600" i="1" baseline="0" dirty="0" smtClean="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fr-CA" sz="1600" i="1" baseline="0" dirty="0" err="1" smtClean="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desagree</a:t>
                      </a:r>
                      <a:r>
                        <a:rPr sz="1600" i="1" dirty="0" smtClean="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 sz="1600" i="1" dirty="0">
                        <a:effectLst>
                          <a:outerShdw blurRad="38100" dist="38100" dir="2700000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 b="0"/>
                      </a:pPr>
                      <a:r>
                        <a:rPr sz="1600" i="1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-1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 b="0"/>
                      </a:pPr>
                      <a:r>
                        <a:rPr sz="1600" i="1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 b="0"/>
                      </a:pPr>
                      <a:r>
                        <a:rPr sz="1600" i="1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+1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 b="0"/>
                      </a:pPr>
                      <a:r>
                        <a:rPr sz="1600" i="1" dirty="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+2 (most </a:t>
                      </a:r>
                      <a:r>
                        <a:rPr sz="1600" i="1" dirty="0" err="1" smtClean="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agre</a:t>
                      </a:r>
                      <a:r>
                        <a:rPr lang="fr-CA" sz="1600" i="1" dirty="0" smtClean="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r>
                        <a:rPr sz="1600" i="1" dirty="0" smtClean="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 sz="1600" i="1" dirty="0">
                        <a:effectLst>
                          <a:outerShdw blurRad="38100" dist="38100" dir="2700000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441369"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9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9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9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9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9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85422"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9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9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9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9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9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60726"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9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9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9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</a:tr>
              <a:tr h="460726">
                <a:tc gridSpan="2">
                  <a:txBody>
                    <a:bodyPr/>
                    <a:lstStyle/>
                    <a:p>
                      <a:pPr algn="just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9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4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5" name="Shape 215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algn="ctr"/>
            <a:r>
              <a:t>     </a:t>
            </a:r>
          </a:p>
          <a:p>
            <a:pPr marL="0" indent="0" algn="ctr">
              <a:buSzTx/>
              <a:buNone/>
              <a:defRPr sz="2800" b="1"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/>
          </a:p>
          <a:p>
            <a:pPr marL="0" indent="0" algn="ctr">
              <a:buSzTx/>
              <a:buNone/>
              <a:defRPr sz="2800" b="1"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/>
          </a:p>
          <a:p>
            <a:pPr algn="ctr">
              <a:defRPr sz="2800" b="1"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t>4.   PRESENTATION AND INTERPRETATION OF THE RESULTS</a:t>
            </a:r>
            <a:br/>
            <a:endParaRPr/>
          </a:p>
        </p:txBody>
      </p:sp>
      <p:sp>
        <p:nvSpPr>
          <p:cNvPr id="216" name="Shape 216"/>
          <p:cNvSpPr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/>
          </p:cNvSpPr>
          <p:nvPr>
            <p:ph type="title"/>
          </p:nvPr>
        </p:nvSpPr>
        <p:spPr>
          <a:xfrm>
            <a:off x="515388" y="441961"/>
            <a:ext cx="11521442" cy="51815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365760">
              <a:defRPr sz="1720" i="1" spc="-40">
                <a:effectLst>
                  <a:outerShdw blurRad="15240" dist="1524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/>
              <a:t/>
            </a:r>
            <a:br>
              <a:rPr dirty="0"/>
            </a:br>
            <a:r>
              <a:rPr sz="2700" dirty="0"/>
              <a:t/>
            </a:r>
            <a:br>
              <a:rPr sz="2700" dirty="0"/>
            </a:br>
            <a:r>
              <a:rPr lang="en-CA" sz="2700" i="1" dirty="0">
                <a:effectLst>
                  <a:outerShdw blurRad="15240" dist="15240" dir="2700000" rotWithShape="0">
                    <a:srgbClr val="000000">
                      <a:alpha val="43137"/>
                    </a:srgbClr>
                  </a:outerShdw>
                </a:effectLst>
              </a:rPr>
              <a:t>Matrix of contributions of </a:t>
            </a:r>
            <a:r>
              <a:rPr lang="en-CA" sz="2700" i="1" dirty="0" smtClean="0">
                <a:effectLst>
                  <a:outerShdw blurRad="15240" dist="15240" dir="2700000" rotWithShape="0">
                    <a:srgbClr val="000000">
                      <a:alpha val="43137"/>
                    </a:srgbClr>
                  </a:outerShdw>
                </a:effectLst>
              </a:rPr>
              <a:t>Q-sorts </a:t>
            </a:r>
            <a:r>
              <a:rPr lang="en-CA" sz="2700" i="1" dirty="0">
                <a:effectLst>
                  <a:outerShdw blurRad="15240" dist="15240" dir="2700000" rotWithShape="0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CA" sz="2700" i="1" dirty="0" smtClean="0">
                <a:effectLst>
                  <a:outerShdw blurRad="15240" dist="15240" dir="2700000" rotWithShape="0">
                    <a:srgbClr val="000000">
                      <a:alpha val="43137"/>
                    </a:srgbClr>
                  </a:outerShdw>
                </a:effectLst>
              </a:rPr>
              <a:t>factors/</a:t>
            </a:r>
            <a:r>
              <a:rPr lang="en-CA" sz="2700" dirty="0">
                <a:effectLst>
                  <a:outerShdw blurRad="15240" dist="15240" dir="2700000" rotWithShape="0">
                    <a:srgbClr val="000000">
                      <a:alpha val="43137"/>
                    </a:srgbClr>
                  </a:outerShdw>
                </a:effectLst>
              </a:rPr>
              <a:t> The correlation </a:t>
            </a:r>
            <a:r>
              <a:rPr lang="en-CA" sz="2700" dirty="0" smtClean="0">
                <a:effectLst>
                  <a:outerShdw blurRad="15240" dist="15240" dir="2700000" rotWithShape="0">
                    <a:srgbClr val="000000">
                      <a:alpha val="43137"/>
                    </a:srgbClr>
                  </a:outerShdw>
                </a:effectLst>
              </a:rPr>
              <a:t>matrix of Q-sorts</a:t>
            </a:r>
            <a:endParaRPr sz="2700" dirty="0"/>
          </a:p>
        </p:txBody>
      </p:sp>
      <p:graphicFrame>
        <p:nvGraphicFramePr>
          <p:cNvPr id="223" name="Table 223"/>
          <p:cNvGraphicFramePr/>
          <p:nvPr>
            <p:extLst>
              <p:ext uri="{D42A27DB-BD31-4B8C-83A1-F6EECF244321}">
                <p14:modId xmlns:p14="http://schemas.microsoft.com/office/powerpoint/2010/main" val="1701660413"/>
              </p:ext>
            </p:extLst>
          </p:nvPr>
        </p:nvGraphicFramePr>
        <p:xfrm>
          <a:off x="382588" y="1236441"/>
          <a:ext cx="11487989" cy="5276119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868687"/>
                <a:gridCol w="3154470"/>
                <a:gridCol w="1862051"/>
                <a:gridCol w="2128059"/>
                <a:gridCol w="1828800"/>
                <a:gridCol w="1645922"/>
              </a:tblGrid>
              <a:tr h="521239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endParaRPr sz="1600" dirty="0"/>
                    </a:p>
                  </a:txBody>
                  <a:tcPr marL="45720" marR="4572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25400">
                      <a:solidFill>
                        <a:schemeClr val="accent3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 b="0"/>
                      </a:pPr>
                      <a:r>
                        <a:rPr sz="1600" b="1" i="1" dirty="0"/>
                        <a:t>Teaching </a:t>
                      </a:r>
                      <a:r>
                        <a:rPr sz="1600" b="1" i="1" dirty="0" err="1"/>
                        <a:t>contexte</a:t>
                      </a:r>
                      <a:endParaRPr sz="1600" b="1" i="1" dirty="0"/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25400">
                      <a:solidFill>
                        <a:schemeClr val="accent3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 b="0"/>
                      </a:pPr>
                      <a:r>
                        <a:rPr sz="1600" b="1" i="1"/>
                        <a:t>Factor 1
(Behaviours)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25400">
                      <a:solidFill>
                        <a:schemeClr val="accent3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 b="0"/>
                      </a:pPr>
                      <a:r>
                        <a:rPr sz="1600" b="1" i="1"/>
                        <a:t>Factor 2
(Environment)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25400">
                      <a:solidFill>
                        <a:schemeClr val="accent3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 b="0"/>
                      </a:pPr>
                      <a:r>
                        <a:rPr sz="1600" b="1" i="1"/>
                        <a:t>Factor 3
(Competencies)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25400">
                      <a:solidFill>
                        <a:schemeClr val="accent3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 b="0"/>
                      </a:pPr>
                      <a:r>
                        <a:rPr sz="1600" b="1" i="1"/>
                        <a:t>Factor 4
(Identity)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25400">
                      <a:solidFill>
                        <a:schemeClr val="accent3"/>
                      </a:solidFill>
                    </a:lnB>
                  </a:tcPr>
                </a:tc>
              </a:tr>
              <a:tr h="350509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254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public/teacher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254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tabLst>
                          <a:tab pos="190500" algn="l"/>
                          <a:tab pos="495300" algn="r"/>
                        </a:tabLst>
                        <a:defRPr sz="1800"/>
                      </a:pPr>
                      <a:r>
                        <a:rPr sz="1600"/>
                        <a:t>0.21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254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b="1"/>
                        <a:t>0.73X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254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0.29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254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0.55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254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</a:tr>
              <a:tr h="350509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public/teacher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tabLst>
                          <a:tab pos="495300" algn="r"/>
                        </a:tabLst>
                        <a:defRPr sz="1800"/>
                      </a:pPr>
                      <a:r>
                        <a:rPr sz="1600"/>
                        <a:t>0.24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b="1" dirty="0"/>
                        <a:t>0.83X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0.67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0,67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</a:tr>
              <a:tr h="350509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3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public/teacher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tabLst>
                          <a:tab pos="279400" algn="r"/>
                        </a:tabLst>
                        <a:defRPr sz="1800"/>
                      </a:pPr>
                      <a:r>
                        <a:rPr sz="1600" b="1" dirty="0"/>
                        <a:t>0.83 X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0.61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0.36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0.44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</a:tr>
              <a:tr h="350509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public/teacher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dirty="0"/>
                        <a:t>0.11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0.34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0.30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0.04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</a:tr>
              <a:tr h="350509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5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public/teacher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dirty="0"/>
                        <a:t>0.43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0,58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0.59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b="1" dirty="0"/>
                        <a:t>0.79X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</a:tr>
              <a:tr h="350509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6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public/teacher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dirty="0"/>
                        <a:t>0.19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0.49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0.06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0.22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</a:tr>
              <a:tr h="350509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7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public/teacher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dirty="0"/>
                        <a:t>0.40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b="1" dirty="0"/>
                        <a:t>0.81X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0.13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0.35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</a:tr>
              <a:tr h="350509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8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public/teacher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0.18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dirty="0"/>
                        <a:t>0.56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tabLst>
                          <a:tab pos="241300" algn="l"/>
                          <a:tab pos="381000" algn="r"/>
                        </a:tabLst>
                        <a:defRPr sz="1800"/>
                      </a:pPr>
                      <a:r>
                        <a:rPr sz="1600" b="1" dirty="0"/>
                        <a:t>0.88X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0.027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</a:tr>
              <a:tr h="350509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9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public/remedial teacher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0. 15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dirty="0"/>
                        <a:t>0.59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tabLst>
                          <a:tab pos="203200" algn="l"/>
                          <a:tab pos="381000" algn="r"/>
                        </a:tabLst>
                        <a:defRPr sz="1800"/>
                      </a:pPr>
                      <a:r>
                        <a:rPr sz="1600"/>
                        <a:t>0.39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0.73X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</a:tr>
              <a:tr h="350509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10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public/remedial teacher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b="1" dirty="0"/>
                        <a:t>0.87X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dirty="0" smtClean="0"/>
                        <a:t>0,</a:t>
                      </a:r>
                      <a:r>
                        <a:rPr lang="en-CA" sz="1600" dirty="0" smtClean="0"/>
                        <a:t>5</a:t>
                      </a:r>
                      <a:r>
                        <a:rPr sz="1600" dirty="0" smtClean="0"/>
                        <a:t>8</a:t>
                      </a:r>
                      <a:endParaRPr sz="1600" dirty="0"/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0.34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0,36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</a:tr>
              <a:tr h="350509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11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private/teacher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0.17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dirty="0"/>
                        <a:t>0.46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b="1" dirty="0"/>
                        <a:t>0.70X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0,53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</a:tr>
              <a:tr h="350509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12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private/teacher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b="1" dirty="0"/>
                        <a:t>0,80X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0.26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dirty="0"/>
                        <a:t>0.17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0,26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noFill/>
                  </a:tcPr>
                </a:tc>
              </a:tr>
              <a:tr h="350509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13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private/teacher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/>
                        <a:t>0.54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600"/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dirty="0"/>
                        <a:t>0.11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 b="1" dirty="0"/>
                        <a:t>0.27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chemeClr val="accent3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4" name="Shape 224"/>
          <p:cNvSpPr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/>
          </p:cNvSpPr>
          <p:nvPr>
            <p:ph type="title"/>
          </p:nvPr>
        </p:nvSpPr>
        <p:spPr>
          <a:xfrm>
            <a:off x="232755" y="-378416"/>
            <a:ext cx="11604571" cy="1450758"/>
          </a:xfrm>
          <a:prstGeom prst="rect">
            <a:avLst/>
          </a:prstGeom>
        </p:spPr>
        <p:txBody>
          <a:bodyPr/>
          <a:lstStyle/>
          <a:p>
            <a:pPr defTabSz="822959">
              <a:defRPr sz="2520" i="1" spc="-90">
                <a:effectLst>
                  <a:outerShdw blurRad="34289" dist="34289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>Synthesis sorting of statements by factor</a:t>
            </a:r>
            <a:br>
              <a:rPr dirty="0"/>
            </a:br>
            <a:endParaRPr dirty="0"/>
          </a:p>
        </p:txBody>
      </p:sp>
      <p:graphicFrame>
        <p:nvGraphicFramePr>
          <p:cNvPr id="227" name="Table 227"/>
          <p:cNvGraphicFramePr/>
          <p:nvPr>
            <p:extLst>
              <p:ext uri="{D42A27DB-BD31-4B8C-83A1-F6EECF244321}">
                <p14:modId xmlns:p14="http://schemas.microsoft.com/office/powerpoint/2010/main" val="611659325"/>
              </p:ext>
            </p:extLst>
          </p:nvPr>
        </p:nvGraphicFramePr>
        <p:xfrm>
          <a:off x="254832" y="939114"/>
          <a:ext cx="11767277" cy="5390317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443436"/>
                <a:gridCol w="598516"/>
                <a:gridCol w="7832225"/>
                <a:gridCol w="824459"/>
                <a:gridCol w="704538"/>
                <a:gridCol w="689547"/>
                <a:gridCol w="674556"/>
              </a:tblGrid>
              <a:tr h="527715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600" b="0" i="1"/>
                      </a:pPr>
                      <a:endParaRPr dirty="0"/>
                    </a:p>
                    <a:p>
                      <a:pPr algn="ctr" defTabSz="914400">
                        <a:lnSpc>
                          <a:spcPct val="107000"/>
                        </a:lnSpc>
                        <a:defRPr sz="1600" b="0" i="1"/>
                      </a:pPr>
                      <a:r>
                        <a:rPr dirty="0"/>
                        <a:t>N</a:t>
                      </a:r>
                      <a:r>
                        <a:rPr baseline="30000" dirty="0"/>
                        <a:t>0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600" b="0" i="1"/>
                      </a:pPr>
                      <a:endParaRPr/>
                    </a:p>
                    <a:p>
                      <a:pPr algn="ctr" defTabSz="914400">
                        <a:lnSpc>
                          <a:spcPct val="107000"/>
                        </a:lnSpc>
                        <a:defRPr sz="1600" b="0" i="1"/>
                      </a:pPr>
                      <a:r>
                        <a:t>Rank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600" b="0" i="1"/>
                      </a:pPr>
                      <a:endParaRPr dirty="0"/>
                    </a:p>
                    <a:p>
                      <a:pPr algn="ctr" defTabSz="914400">
                        <a:lnSpc>
                          <a:spcPct val="107000"/>
                        </a:lnSpc>
                        <a:defRPr sz="1600" b="0" i="1"/>
                      </a:pPr>
                      <a:r>
                        <a:rPr dirty="0"/>
                        <a:t>Statements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 b="0"/>
                      </a:pPr>
                      <a:r>
                        <a:rPr sz="1600" i="1" dirty="0" smtClean="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Behavior</a:t>
                      </a:r>
                      <a:r>
                        <a:rPr lang="fr-CA" sz="1600" i="1" dirty="0" smtClean="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sz="1600" i="1" dirty="0">
                        <a:effectLst>
                          <a:outerShdw blurRad="38100" dist="38100" dir="2700000" rotWithShape="0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 b="0"/>
                      </a:pPr>
                      <a:r>
                        <a:rPr sz="1600" i="1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Environment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 b="0"/>
                      </a:pPr>
                      <a:r>
                        <a:rPr lang="fr-CA" sz="1600" i="1" dirty="0" err="1" smtClean="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Compe</a:t>
                      </a:r>
                      <a:r>
                        <a:rPr lang="fr-CA" sz="1600" i="1" dirty="0" smtClean="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fr-CA" sz="1600" i="1" dirty="0" err="1" smtClean="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tencies</a:t>
                      </a:r>
                      <a:endParaRPr sz="1600" i="1" dirty="0">
                        <a:effectLst>
                          <a:outerShdw blurRad="38100" dist="38100" dir="2700000" rotWithShape="0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600" b="0" i="1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r>
                        <a:t>Iden</a:t>
                      </a:r>
                    </a:p>
                    <a:p>
                      <a:pPr algn="ctr" defTabSz="914400">
                        <a:lnSpc>
                          <a:spcPct val="107000"/>
                        </a:lnSpc>
                        <a:defRPr sz="1600" b="0" i="1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r>
                        <a:t>tity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</a:tcPr>
                </a:tc>
              </a:tr>
              <a:tr h="501269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 b="0"/>
                      </a:pPr>
                      <a:r>
                        <a:rPr sz="1600" b="1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 b="1">
                          <a:solidFill>
                            <a:srgbClr val="7030A0"/>
                          </a:solidFill>
                        </a:rPr>
                        <a:t>8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 i="1" dirty="0">
                          <a:solidFill>
                            <a:srgbClr val="7030A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 school, </a:t>
                      </a:r>
                      <a:r>
                        <a:rPr lang="en-CA" sz="1600" i="1" noProof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CA" sz="1600" i="1" baseline="0" noProof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am not interested of</a:t>
                      </a:r>
                      <a:r>
                        <a:rPr lang="en-CA" sz="1600" i="1" noProof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sz="1600" i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 </a:t>
                      </a:r>
                      <a:r>
                        <a:rPr sz="1600" i="1" dirty="0">
                          <a:solidFill>
                            <a:srgbClr val="7030A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aspects that do not interfere directly with my students’ success.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7030A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7030A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7030A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7030A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</a:tr>
              <a:tr h="279513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 b="0"/>
                      </a:pPr>
                      <a:r>
                        <a:rPr sz="1600" b="1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 b="1">
                          <a:solidFill>
                            <a:srgbClr val="7030A0"/>
                          </a:solidFill>
                        </a:rPr>
                        <a:t>13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 i="1" dirty="0">
                          <a:solidFill>
                            <a:srgbClr val="7030A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 am quite satisfied of my work not to want to change almost anything.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7030A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7030A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7030A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7030A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</a:tr>
              <a:tr h="328797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 b="0"/>
                      </a:pPr>
                      <a:r>
                        <a:rPr sz="1600" b="1">
                          <a:solidFill>
                            <a:srgbClr val="7030A0"/>
                          </a:solidFill>
                        </a:rPr>
                        <a:t>12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 b="1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 i="1" dirty="0">
                          <a:solidFill>
                            <a:srgbClr val="7030A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Starting a new day with my students is far from being a source of satisfaction for me.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7030A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7030A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7030A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 dirty="0">
                          <a:solidFill>
                            <a:srgbClr val="7030A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</a:tr>
              <a:tr h="544459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 b="0"/>
                      </a:pPr>
                      <a:r>
                        <a:rPr sz="1600" b="1"/>
                        <a:t>3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 b="1" dirty="0"/>
                        <a:t>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 i="1" dirty="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Bringing my students to ask themselves about the content to be learnt is for me a source of satisfaction.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</a:tr>
              <a:tr h="267255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 b="0"/>
                      </a:pPr>
                      <a:r>
                        <a:rPr sz="1600" b="1"/>
                        <a:t>6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 b="1"/>
                        <a:t>9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dirty="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 avoid sharing my professional experiences with my colleagues</a:t>
                      </a:r>
                      <a:r>
                        <a:rPr sz="1600" dirty="0" smtClean="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lang="en-CA" sz="1600" dirty="0" smtClean="0">
                        <a:effectLst>
                          <a:outerShdw blurRad="38100" dist="38100" dir="2700000" rotWithShape="0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</a:tr>
              <a:tr h="310769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 b="0"/>
                      </a:pPr>
                      <a:r>
                        <a:rPr sz="1600" b="1"/>
                        <a:t>7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 b="1"/>
                        <a:t>5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dirty="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During my class, I take time to motivate my students to learn.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</a:tr>
              <a:tr h="35228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 b="0"/>
                      </a:pPr>
                      <a:r>
                        <a:rPr sz="1600">
                          <a:solidFill>
                            <a:srgbClr val="00B05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 dirty="0">
                          <a:solidFill>
                            <a:srgbClr val="00B05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 would say that my students control better than me what happens in class.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</a:tr>
              <a:tr h="529661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 b="0"/>
                      </a:pPr>
                      <a:r>
                        <a:rPr sz="1600" b="1">
                          <a:solidFill>
                            <a:srgbClr val="00B050"/>
                          </a:solidFill>
                        </a:rPr>
                        <a:t>9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 b="1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 dirty="0">
                          <a:solidFill>
                            <a:srgbClr val="00B05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 feel capable </a:t>
                      </a:r>
                      <a:r>
                        <a:rPr lang="fr-CA" sz="1600" i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 </a:t>
                      </a:r>
                      <a:r>
                        <a:rPr lang="en-CA" sz="1600" b="1" i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 put into practice efficient strategies to prevent to occurrence of   inappropriate behaviours</a:t>
                      </a:r>
                      <a:r>
                        <a:rPr sz="1600" i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sz="1600" i="1" dirty="0">
                        <a:solidFill>
                          <a:srgbClr val="00B050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</a:tr>
              <a:tr h="529661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 b="0"/>
                      </a:pPr>
                      <a:r>
                        <a:rPr sz="1600" b="1">
                          <a:solidFill>
                            <a:srgbClr val="00B050"/>
                          </a:solidFill>
                        </a:rPr>
                        <a:t>10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 b="1">
                          <a:solidFill>
                            <a:srgbClr val="00B050"/>
                          </a:solidFill>
                        </a:rPr>
                        <a:t>11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fr-CA" sz="1600" i="1" dirty="0" smtClean="0">
                          <a:solidFill>
                            <a:schemeClr val="accent4">
                              <a:satOff val="-2308"/>
                              <a:lumOff val="-10235"/>
                            </a:schemeClr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n-CA" sz="1600" i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 feel capable to </a:t>
                      </a:r>
                      <a:r>
                        <a:rPr lang="en-CA" sz="1600" b="0" i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CA" sz="1600" i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uring my conversations with my colleagues.</a:t>
                      </a:r>
                    </a:p>
                    <a:p>
                      <a:pPr algn="ctr" defTabSz="914400">
                        <a:defRPr sz="1800"/>
                      </a:pPr>
                      <a:r>
                        <a:rPr lang="en-CA" sz="1600" i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express</a:t>
                      </a:r>
                      <a:r>
                        <a:rPr lang="en-CA" sz="1600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the r</a:t>
                      </a:r>
                      <a:r>
                        <a:rPr lang="en-CA" sz="1600" b="1" i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elevant</a:t>
                      </a:r>
                      <a:r>
                        <a:rPr lang="en-CA" sz="1600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reflections</a:t>
                      </a:r>
                      <a:r>
                        <a:rPr lang="en-CA" sz="1600" b="1" i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sz="1600" i="0" dirty="0">
                        <a:solidFill>
                          <a:srgbClr val="00B050"/>
                        </a:solidFill>
                        <a:effectLst>
                          <a:outerShdw blurRad="38100" dist="38100" dir="2700000" rotWithShape="0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</a:tr>
              <a:tr h="490107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 b="0"/>
                      </a:pPr>
                      <a:r>
                        <a:rPr sz="1600" b="1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 b="1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 i="1" dirty="0">
                          <a:solidFill>
                            <a:srgbClr val="C0000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 consider myself a teacher who is interested by his/her students’ well-being</a:t>
                      </a:r>
                      <a:r>
                        <a:rPr sz="1600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lang="fr-CA" sz="1600" i="1" dirty="0" smtClean="0">
                        <a:solidFill>
                          <a:srgbClr val="C00000"/>
                        </a:solidFill>
                        <a:effectLst>
                          <a:outerShdw blurRad="38100" dist="38100" dir="2700000" rotWithShape="0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endParaRPr sz="1600" i="1" dirty="0">
                        <a:solidFill>
                          <a:srgbClr val="C00000"/>
                        </a:solidFill>
                        <a:effectLst>
                          <a:outerShdw blurRad="38100" dist="38100" dir="2700000" rotWithShape="0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C0000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C0000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C0000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C0000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</a:tr>
              <a:tr h="663041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 b="0"/>
                      </a:pPr>
                      <a:r>
                        <a:rPr sz="1600" b="1">
                          <a:solidFill>
                            <a:srgbClr val="C00000"/>
                          </a:solidFill>
                        </a:rPr>
                        <a:t>11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 b="1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 i="1" dirty="0">
                          <a:solidFill>
                            <a:srgbClr val="C0000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During the reflection activities in group, I feel left out by some of my colleagues.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C0000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C0000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>
                          <a:solidFill>
                            <a:srgbClr val="C0000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600" dirty="0">
                          <a:solidFill>
                            <a:srgbClr val="C00000"/>
                          </a:solidFill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8" name="Shape 228"/>
          <p:cNvSpPr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1" cy="886877"/>
          </a:xfrm>
          <a:prstGeom prst="rect">
            <a:avLst/>
          </a:prstGeom>
        </p:spPr>
        <p:txBody>
          <a:bodyPr/>
          <a:lstStyle>
            <a:lvl1pPr>
              <a:defRPr sz="2800" i="1" spc="-1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The pedagogic well-being and the critic incident </a:t>
            </a:r>
          </a:p>
        </p:txBody>
      </p:sp>
      <p:sp>
        <p:nvSpPr>
          <p:cNvPr id="231" name="Shape 231"/>
          <p:cNvSpPr>
            <a:spLocks noGrp="1"/>
          </p:cNvSpPr>
          <p:nvPr>
            <p:ph type="body" idx="1"/>
          </p:nvPr>
        </p:nvSpPr>
        <p:spPr>
          <a:xfrm>
            <a:off x="705394" y="1219200"/>
            <a:ext cx="11303727" cy="509016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/>
          </a:p>
          <a:p>
            <a:pPr marL="0" indent="0">
              <a:buSzTx/>
              <a:buNone/>
              <a:def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t> </a:t>
            </a:r>
          </a:p>
        </p:txBody>
      </p:sp>
      <p:sp>
        <p:nvSpPr>
          <p:cNvPr id="232" name="Shape 232"/>
          <p:cNvSpPr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  <p:graphicFrame>
        <p:nvGraphicFramePr>
          <p:cNvPr id="233" name="Table 233"/>
          <p:cNvGraphicFramePr/>
          <p:nvPr>
            <p:extLst>
              <p:ext uri="{D42A27DB-BD31-4B8C-83A1-F6EECF244321}">
                <p14:modId xmlns:p14="http://schemas.microsoft.com/office/powerpoint/2010/main" val="3862377126"/>
              </p:ext>
            </p:extLst>
          </p:nvPr>
        </p:nvGraphicFramePr>
        <p:xfrm>
          <a:off x="705394" y="1219200"/>
          <a:ext cx="11303726" cy="5156493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2547472"/>
                <a:gridCol w="2190742"/>
                <a:gridCol w="365428"/>
                <a:gridCol w="352427"/>
                <a:gridCol w="404637"/>
                <a:gridCol w="378532"/>
                <a:gridCol w="417688"/>
                <a:gridCol w="404638"/>
                <a:gridCol w="365478"/>
                <a:gridCol w="486292"/>
                <a:gridCol w="440608"/>
                <a:gridCol w="589543"/>
                <a:gridCol w="589543"/>
                <a:gridCol w="589543"/>
                <a:gridCol w="478648"/>
                <a:gridCol w="702507"/>
              </a:tblGrid>
              <a:tr h="518160">
                <a:tc>
                  <a:txBody>
                    <a:bodyPr/>
                    <a:lstStyle/>
                    <a:p>
                      <a:pPr algn="ctr" defTabSz="914400">
                        <a:defRPr sz="1800" b="0"/>
                      </a:pPr>
                      <a:endParaRPr lang="en-CA" sz="1600" b="1" i="1" dirty="0" smtClean="0"/>
                    </a:p>
                    <a:p>
                      <a:pPr algn="ctr" defTabSz="914400">
                        <a:defRPr sz="1800" b="0"/>
                      </a:pPr>
                      <a:endParaRPr sz="1600" b="1" i="1" dirty="0"/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 b="0"/>
                      </a:pPr>
                      <a:r>
                        <a:rPr sz="1600" b="1" i="1" dirty="0"/>
                        <a:t>Form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 b="0"/>
                      </a:pPr>
                      <a:r>
                        <a:rPr sz="1600" b="1"/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 b="0"/>
                      </a:pPr>
                      <a:r>
                        <a:rPr sz="1600" b="1"/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 b="0"/>
                      </a:pPr>
                      <a:r>
                        <a:rPr sz="1600" b="1"/>
                        <a:t>3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 b="0"/>
                      </a:pPr>
                      <a:r>
                        <a:rPr sz="1600" b="1"/>
                        <a:t>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 b="0"/>
                      </a:pPr>
                      <a:r>
                        <a:rPr sz="1600" b="1"/>
                        <a:t>5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 b="0"/>
                      </a:pPr>
                      <a:r>
                        <a:rPr sz="1600" b="1"/>
                        <a:t>6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 b="0"/>
                      </a:pPr>
                      <a:r>
                        <a:rPr sz="1600" b="1"/>
                        <a:t>7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 b="0"/>
                      </a:pPr>
                      <a:r>
                        <a:rPr sz="1600" b="1"/>
                        <a:t>10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 b="0"/>
                      </a:pPr>
                      <a:r>
                        <a:rPr sz="16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 b="0"/>
                      </a:pPr>
                      <a:r>
                        <a:rPr sz="1600" b="1"/>
                        <a:t>9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 b="0"/>
                      </a:pPr>
                      <a:r>
                        <a:rPr sz="1600" b="1" dirty="0"/>
                        <a:t>11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 b="0"/>
                      </a:pPr>
                      <a:r>
                        <a:rPr sz="1600" b="1"/>
                        <a:t>12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 b="0"/>
                      </a:pPr>
                      <a:r>
                        <a:rPr sz="1600" b="1"/>
                        <a:t>13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71755" algn="ctr" defTabSz="914400">
                        <a:defRPr sz="1800" b="0"/>
                      </a:pPr>
                      <a:r>
                        <a:rPr sz="1600" b="1"/>
                        <a:t>Total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</a:tcPr>
                </a:tc>
              </a:tr>
              <a:tr h="541048">
                <a:tc rowSpan="4">
                  <a:txBody>
                    <a:bodyPr/>
                    <a:lstStyle/>
                    <a:p>
                      <a:pPr algn="ctr" defTabSz="914400">
                        <a:defRPr sz="1800" b="0"/>
                      </a:pPr>
                      <a:r>
                        <a:rPr sz="1600" b="1" i="1"/>
                        <a:t>Frequency of  of the codes: self-efficacy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>
                          <a:solidFill>
                            <a:srgbClr val="00B050"/>
                          </a:solidFill>
                        </a:rPr>
                        <a:t>high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1600" i="1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50000"/>
                        </a:lnSpc>
                        <a:defRPr sz="1600" i="1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600" i="1">
                          <a:solidFill>
                            <a:srgbClr val="00B050"/>
                          </a:solidFill>
                        </a:defRPr>
                      </a:pPr>
                      <a:r>
                        <a:rPr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dirty="0">
                          <a:solidFill>
                            <a:srgbClr val="FF000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dirty="0" smtClean="0"/>
                        <a:t>52</a:t>
                      </a:r>
                      <a:r>
                        <a:rPr lang="en-CA" sz="1600" dirty="0" smtClean="0"/>
                        <a:t> (4/7)</a:t>
                      </a:r>
                      <a:endParaRPr sz="1600" dirty="0"/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</a:tr>
              <a:tr h="2777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/>
                        <a:t>average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dirty="0"/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dirty="0"/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dirty="0">
                          <a:solidFill>
                            <a:srgbClr val="FF000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77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/>
                        <a:t>low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3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dirty="0">
                          <a:solidFill>
                            <a:srgbClr val="FF000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3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3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77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b="1" i="1">
                          <a:solidFill>
                            <a:srgbClr val="7030A0"/>
                          </a:solidFill>
                        </a:rPr>
                        <a:t>Final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b="1">
                          <a:solidFill>
                            <a:srgbClr val="7030A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b="1" dirty="0">
                          <a:solidFill>
                            <a:srgbClr val="7030A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b="1" dirty="0">
                          <a:solidFill>
                            <a:srgbClr val="FF000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b="1" dirty="0">
                          <a:solidFill>
                            <a:srgbClr val="7030A0"/>
                          </a:solidFill>
                        </a:rPr>
                        <a:t> </a:t>
                      </a:r>
                      <a:r>
                        <a:rPr lang="fr-CA" sz="16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sz="16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b="1" i="1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lang="fr-CA" sz="1600" b="1" i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sz="1600" b="1" i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b="1" i="1" dirty="0">
                          <a:solidFill>
                            <a:srgbClr val="7030A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lang="fr-CA" sz="1600" b="1" i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sz="1600" b="1" i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b="1" i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b="1" i="1">
                          <a:solidFill>
                            <a:srgbClr val="7030A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b="1" i="1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b="1" i="1" dirty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>
                          <a:solidFill>
                            <a:srgbClr val="7030A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7747">
                <a:tc rowSpan="2">
                  <a:txBody>
                    <a:bodyPr/>
                    <a:lstStyle/>
                    <a:p>
                      <a:pPr algn="ctr" defTabSz="914400">
                        <a:defRPr sz="1800" b="0"/>
                      </a:pPr>
                      <a:r>
                        <a:rPr sz="1600" b="1" i="1"/>
                        <a:t>Frequency of  of the codes: commitment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>
                          <a:solidFill>
                            <a:srgbClr val="00B050"/>
                          </a:solidFill>
                        </a:rPr>
                        <a:t>high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 dirty="0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>
                          <a:solidFill>
                            <a:srgbClr val="00B05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>
                          <a:solidFill>
                            <a:srgbClr val="00B05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>
                          <a:solidFill>
                            <a:srgbClr val="00B05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dirty="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35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</a:tr>
              <a:tr h="485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/>
                        <a:t>average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dirty="0"/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3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5495">
                <a:tc rowSpan="6">
                  <a:txBody>
                    <a:bodyPr/>
                    <a:lstStyle/>
                    <a:p>
                      <a:pPr algn="ctr" defTabSz="914400">
                        <a:defRPr sz="1800" b="0"/>
                      </a:pPr>
                      <a:r>
                        <a:rPr sz="1600" b="1" i="1"/>
                        <a:t>Frequency of  of the codes: satisfaction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>
                          <a:solidFill>
                            <a:srgbClr val="00B050"/>
                          </a:solidFill>
                        </a:rPr>
                        <a:t>collectively
high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dirty="0" smtClean="0"/>
                        <a:t>27</a:t>
                      </a:r>
                      <a:r>
                        <a:rPr lang="en-CA" sz="1600" dirty="0" smtClean="0"/>
                        <a:t> (2/2/7)</a:t>
                      </a:r>
                      <a:endParaRPr sz="1600" dirty="0"/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</a:tr>
              <a:tr h="2777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>
                          <a:solidFill>
                            <a:srgbClr val="00B050"/>
                          </a:solidFill>
                        </a:rPr>
                        <a:t>student high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solidFill>
                            <a:srgbClr val="00B05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77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/>
                        <a:t>student average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/>
                        <a:t>student low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5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51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i="1"/>
                        <a:t>generally average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/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0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14400">
                        <a:defRPr sz="1600" b="1">
                          <a:solidFill>
                            <a:srgbClr val="7030A0"/>
                          </a:solidFill>
                        </a:defRPr>
                      </a:pPr>
                      <a:r>
                        <a:t>Progressive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b="1">
                          <a:solidFill>
                            <a:srgbClr val="7030A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b="1">
                          <a:solidFill>
                            <a:srgbClr val="7030A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b="1">
                          <a:solidFill>
                            <a:srgbClr val="7030A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b="1" dirty="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b="1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b="1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b="1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b="1">
                          <a:solidFill>
                            <a:srgbClr val="7030A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b="1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b="1">
                          <a:solidFill>
                            <a:srgbClr val="7030A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b="1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b="1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 dirty="0">
                          <a:solidFill>
                            <a:srgbClr val="7030A0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BFBFBF"/>
                      </a:solidFill>
                    </a:lnL>
                    <a:lnR w="12700">
                      <a:solidFill>
                        <a:srgbClr val="BFBFBF"/>
                      </a:solidFill>
                    </a:lnR>
                    <a:lnT w="12700">
                      <a:solidFill>
                        <a:srgbClr val="BFBFBF"/>
                      </a:solidFill>
                    </a:lnT>
                    <a:lnB w="12700">
                      <a:solidFill>
                        <a:srgbClr val="BFBFBF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1" cy="70274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365760">
              <a:defRPr sz="1720" spc="-40"/>
            </a:pPr>
            <a:r>
              <a:t/>
            </a:r>
            <a:br/>
            <a:r>
              <a:t/>
            </a:r>
            <a:br/>
            <a:endParaRPr/>
          </a:p>
        </p:txBody>
      </p:sp>
      <p:sp>
        <p:nvSpPr>
          <p:cNvPr id="236" name="Shape 236"/>
          <p:cNvSpPr>
            <a:spLocks noGrp="1"/>
          </p:cNvSpPr>
          <p:nvPr>
            <p:ph type="body" idx="1"/>
          </p:nvPr>
        </p:nvSpPr>
        <p:spPr>
          <a:xfrm>
            <a:off x="947650" y="974360"/>
            <a:ext cx="10490663" cy="5336499"/>
          </a:xfrm>
          <a:prstGeom prst="rect">
            <a:avLst/>
          </a:prstGeom>
        </p:spPr>
        <p:txBody>
          <a:bodyPr/>
          <a:lstStyle/>
          <a:p>
            <a:pPr>
              <a:defRPr sz="2400" b="1"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/>
              <a:t>Collaboration with the colleagues and the teachers’ </a:t>
            </a:r>
            <a:r>
              <a:rPr dirty="0" smtClean="0"/>
              <a:t>well-being</a:t>
            </a:r>
            <a:r>
              <a:rPr lang="en-CA" dirty="0" smtClean="0"/>
              <a:t> </a:t>
            </a:r>
            <a:endParaRPr strike="sngStrike" dirty="0"/>
          </a:p>
        </p:txBody>
      </p:sp>
      <p:sp>
        <p:nvSpPr>
          <p:cNvPr id="237" name="Shape 237"/>
          <p:cNvSpPr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  <p:pic>
        <p:nvPicPr>
          <p:cNvPr id="238" name="image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4458" y="1496292"/>
            <a:ext cx="10388026" cy="53286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660399" y="286602"/>
            <a:ext cx="10495282" cy="1097699"/>
          </a:xfrm>
          <a:prstGeom prst="rect">
            <a:avLst/>
          </a:prstGeom>
        </p:spPr>
        <p:txBody>
          <a:bodyPr/>
          <a:lstStyle>
            <a:lvl1pPr>
              <a:defRPr sz="3200" i="1" spc="-1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Presentation plan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660399" y="1770743"/>
            <a:ext cx="10495282" cy="455748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CA" sz="2400"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400" b="1" dirty="0" smtClean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sz="2400" b="1" dirty="0" smtClean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sz="2400"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.   </a:t>
            </a:r>
            <a:r>
              <a:rPr lang="fr-CA" sz="2400" b="1" dirty="0" smtClean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Background </a:t>
            </a:r>
            <a:r>
              <a:rPr sz="2400" b="1" dirty="0" smtClean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sz="2400"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the research</a:t>
            </a:r>
          </a:p>
          <a:p>
            <a:pPr>
              <a:buFont typeface="Wingdings"/>
              <a:buChar char="➢"/>
            </a:pPr>
            <a:endParaRPr sz="2400" b="1" dirty="0"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CA" sz="2400"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400" b="1" dirty="0" smtClean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sz="2400" b="1" dirty="0" smtClean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sz="2400"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.   </a:t>
            </a:r>
            <a:r>
              <a:rPr sz="2400" b="1" dirty="0" err="1" smtClean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Conceptu</a:t>
            </a:r>
            <a:r>
              <a:rPr lang="fr-CA" sz="2400" b="1" dirty="0" smtClean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sz="2400" b="1" dirty="0" smtClean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l </a:t>
            </a:r>
            <a:r>
              <a:rPr sz="2400"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framework</a:t>
            </a:r>
          </a:p>
          <a:p>
            <a:pPr marL="0" indent="0">
              <a:buSzTx/>
              <a:buNone/>
            </a:pPr>
            <a:endParaRPr sz="2400" b="1" dirty="0"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 sz="24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en-CA" dirty="0" smtClean="0"/>
              <a:t>    </a:t>
            </a:r>
            <a:r>
              <a:rPr dirty="0" smtClean="0"/>
              <a:t>3</a:t>
            </a:r>
            <a:r>
              <a:rPr dirty="0"/>
              <a:t>.  </a:t>
            </a:r>
            <a:r>
              <a:rPr lang="en-CA" dirty="0" smtClean="0"/>
              <a:t> </a:t>
            </a:r>
            <a:r>
              <a:rPr dirty="0" smtClean="0"/>
              <a:t>Method</a:t>
            </a:r>
            <a:endParaRPr dirty="0"/>
          </a:p>
          <a:p>
            <a:pPr marL="0" indent="0">
              <a:buSzTx/>
              <a:buNone/>
              <a:defRPr sz="24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dirty="0"/>
          </a:p>
          <a:p>
            <a:pPr marL="0" indent="0">
              <a:buNone/>
              <a:defRPr sz="24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en-CA" dirty="0" smtClean="0"/>
              <a:t>     </a:t>
            </a:r>
            <a:r>
              <a:rPr dirty="0" smtClean="0"/>
              <a:t>4</a:t>
            </a:r>
            <a:r>
              <a:rPr dirty="0"/>
              <a:t>.  </a:t>
            </a:r>
            <a:r>
              <a:rPr dirty="0" smtClean="0"/>
              <a:t>Presentation </a:t>
            </a:r>
            <a:r>
              <a:rPr dirty="0"/>
              <a:t>and interpretation of the results </a:t>
            </a:r>
          </a:p>
          <a:p>
            <a:pPr>
              <a:buFont typeface="Wingdings"/>
              <a:buChar char="➢"/>
              <a:defRPr sz="24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dirty="0"/>
          </a:p>
          <a:p>
            <a:pPr marL="0" indent="0">
              <a:buNone/>
              <a:defRPr sz="24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en-CA" dirty="0" smtClean="0"/>
              <a:t>    </a:t>
            </a:r>
            <a:r>
              <a:rPr dirty="0" smtClean="0"/>
              <a:t>5</a:t>
            </a:r>
            <a:r>
              <a:rPr dirty="0"/>
              <a:t>.   Discussion et conclusion</a:t>
            </a:r>
          </a:p>
        </p:txBody>
      </p:sp>
      <p:sp>
        <p:nvSpPr>
          <p:cNvPr id="137" name="Shape 137"/>
          <p:cNvSpPr>
            <a:spLocks noGrp="1"/>
          </p:cNvSpPr>
          <p:nvPr>
            <p:ph type="sldNum" sz="quarter" idx="2"/>
          </p:nvPr>
        </p:nvSpPr>
        <p:spPr>
          <a:xfrm>
            <a:off x="11041741" y="6526778"/>
            <a:ext cx="1707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1" name="Shape 241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endParaRPr/>
          </a:p>
          <a:p>
            <a:endParaRPr/>
          </a:p>
          <a:p>
            <a:endParaRPr/>
          </a:p>
          <a:p>
            <a:pPr algn="ctr">
              <a:defRPr sz="2800" b="1"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t>5.  DISCUSSION AND CONCLUSION</a:t>
            </a:r>
          </a:p>
        </p:txBody>
      </p:sp>
      <p:sp>
        <p:nvSpPr>
          <p:cNvPr id="242" name="Shape 242"/>
          <p:cNvSpPr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/>
          </p:cNvSpPr>
          <p:nvPr>
            <p:ph type="title"/>
          </p:nvPr>
        </p:nvSpPr>
        <p:spPr>
          <a:xfrm>
            <a:off x="865050" y="165099"/>
            <a:ext cx="10058401" cy="879931"/>
          </a:xfrm>
          <a:prstGeom prst="rect">
            <a:avLst/>
          </a:prstGeom>
        </p:spPr>
        <p:txBody>
          <a:bodyPr/>
          <a:lstStyle/>
          <a:p>
            <a:pPr defTabSz="557784">
              <a:defRPr sz="1952" i="1" spc="-61">
                <a:effectLst>
                  <a:outerShdw blurRad="23241" dist="23241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t/>
            </a:r>
            <a:br/>
            <a:r>
              <a:t/>
            </a:r>
            <a:br/>
            <a:endParaRPr/>
          </a:p>
        </p:txBody>
      </p:sp>
      <p:sp>
        <p:nvSpPr>
          <p:cNvPr id="245" name="Shape 245"/>
          <p:cNvSpPr>
            <a:spLocks noGrp="1"/>
          </p:cNvSpPr>
          <p:nvPr>
            <p:ph type="body" idx="1"/>
          </p:nvPr>
        </p:nvSpPr>
        <p:spPr>
          <a:xfrm>
            <a:off x="317500" y="1295400"/>
            <a:ext cx="11671300" cy="4599095"/>
          </a:xfrm>
          <a:prstGeom prst="rect">
            <a:avLst/>
          </a:prstGeom>
        </p:spPr>
        <p:txBody>
          <a:bodyPr/>
          <a:lstStyle/>
          <a:p>
            <a:pPr>
              <a:defRPr sz="2400" b="1"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/>
              <a:t>Objective  1</a:t>
            </a:r>
            <a:r>
              <a:rPr sz="2600" dirty="0"/>
              <a:t>.  </a:t>
            </a:r>
            <a:r>
              <a:rPr dirty="0"/>
              <a:t>Identifying the teachers’ perception on the three dimensions of the well-being</a:t>
            </a:r>
            <a:endParaRPr strike="sngStrike" dirty="0"/>
          </a:p>
          <a:p>
            <a:pPr marL="0" indent="0">
              <a:buNone/>
              <a:defRPr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strike="sngStrike" dirty="0"/>
          </a:p>
          <a:p>
            <a:r>
              <a:rPr dirty="0"/>
              <a:t>It seems </a:t>
            </a:r>
            <a:r>
              <a:rPr b="1" i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that high-school teachers </a:t>
            </a:r>
            <a:r>
              <a:rPr i="1" dirty="0">
                <a:solidFill>
                  <a:schemeClr val="tx1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perceive </a:t>
            </a:r>
            <a:r>
              <a:rPr b="1" i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/>
              <a:t>the three dimensions of the pedagogic well-being presented in the analysis </a:t>
            </a:r>
            <a:r>
              <a:rPr b="1" i="1" dirty="0">
                <a:solidFill>
                  <a:srgbClr val="00B05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in a relation of interdependence</a:t>
            </a:r>
            <a:endParaRPr b="1" i="1" dirty="0">
              <a:solidFill>
                <a:srgbClr val="000000"/>
              </a:solidFill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</a:endParaRPr>
          </a:p>
          <a:p>
            <a:endParaRPr b="1" i="1" dirty="0">
              <a:solidFill>
                <a:srgbClr val="000000"/>
              </a:solidFill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CA" dirty="0" smtClean="0"/>
              <a:t>  </a:t>
            </a:r>
            <a:r>
              <a:rPr dirty="0" smtClean="0"/>
              <a:t> </a:t>
            </a:r>
            <a:r>
              <a:rPr b="1" dirty="0">
                <a:solidFill>
                  <a:srgbClr val="0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the dimension most mentioned:  self-efficacy</a:t>
            </a:r>
            <a:r>
              <a:rPr dirty="0"/>
              <a:t>, </a:t>
            </a:r>
            <a:r>
              <a:rPr i="1" dirty="0"/>
              <a:t>which agrees with the theoretic approach of the research</a:t>
            </a:r>
          </a:p>
          <a:p>
            <a:pPr marL="0" indent="0">
              <a:buSzTx/>
              <a:buNone/>
            </a:pPr>
            <a:endParaRPr dirty="0"/>
          </a:p>
          <a:p>
            <a:pPr>
              <a:buFont typeface="Wingdings" panose="05000000000000000000" pitchFamily="2" charset="2"/>
              <a:buChar char="ü"/>
            </a:pPr>
            <a:r>
              <a:rPr lang="fr-CA" dirty="0" smtClean="0"/>
              <a:t> </a:t>
            </a:r>
            <a:r>
              <a:rPr dirty="0" smtClean="0"/>
              <a:t> </a:t>
            </a:r>
            <a:r>
              <a:rPr i="1" dirty="0"/>
              <a:t>the </a:t>
            </a:r>
            <a:r>
              <a:rPr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collective efficacy believes seem to be most influenced by the nature of the professional experiences with the students</a:t>
            </a:r>
          </a:p>
        </p:txBody>
      </p:sp>
      <p:sp>
        <p:nvSpPr>
          <p:cNvPr id="246" name="Shape 246"/>
          <p:cNvSpPr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21</a:t>
            </a:fld>
            <a:endParaRPr/>
          </a:p>
        </p:txBody>
      </p:sp>
      <p:sp>
        <p:nvSpPr>
          <p:cNvPr id="247" name="Shape 247"/>
          <p:cNvSpPr/>
          <p:nvPr/>
        </p:nvSpPr>
        <p:spPr>
          <a:xfrm>
            <a:off x="3048000" y="3105835"/>
            <a:ext cx="609600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/>
          </p:cNvSpPr>
          <p:nvPr>
            <p:ph type="title"/>
          </p:nvPr>
        </p:nvSpPr>
        <p:spPr>
          <a:xfrm>
            <a:off x="1097280" y="272087"/>
            <a:ext cx="10058401" cy="1135799"/>
          </a:xfrm>
          <a:prstGeom prst="rect">
            <a:avLst/>
          </a:prstGeom>
        </p:spPr>
        <p:txBody>
          <a:bodyPr/>
          <a:lstStyle>
            <a:lvl1pPr>
              <a:defRPr sz="2800" i="1" spc="-1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Limits of the study</a:t>
            </a:r>
          </a:p>
        </p:txBody>
      </p:sp>
      <p:sp>
        <p:nvSpPr>
          <p:cNvPr id="254" name="Shape 254"/>
          <p:cNvSpPr>
            <a:spLocks noGrp="1"/>
          </p:cNvSpPr>
          <p:nvPr>
            <p:ph type="body" idx="1"/>
          </p:nvPr>
        </p:nvSpPr>
        <p:spPr>
          <a:xfrm>
            <a:off x="719527" y="1845734"/>
            <a:ext cx="10702977" cy="4023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buFont typeface="Wingdings" panose="05000000000000000000" pitchFamily="2" charset="2"/>
              <a:buChar char="ü"/>
              <a:defRPr sz="1800"/>
            </a:pPr>
            <a:r>
              <a:rPr lang="fr-CA" dirty="0" smtClean="0"/>
              <a:t>   </a:t>
            </a:r>
            <a:r>
              <a:rPr dirty="0" smtClean="0"/>
              <a:t> </a:t>
            </a:r>
            <a:r>
              <a:rPr b="1" dirty="0"/>
              <a:t>Non-probability sample of only 13 </a:t>
            </a:r>
            <a:r>
              <a:rPr dirty="0"/>
              <a:t>teachers, which limits the generalization of the conclusions ; results with a hypothetic character</a:t>
            </a:r>
          </a:p>
          <a:p>
            <a:pPr marL="0" indent="0">
              <a:lnSpc>
                <a:spcPct val="81000"/>
              </a:lnSpc>
              <a:buSzTx/>
              <a:buNone/>
              <a:defRPr sz="1800"/>
            </a:pPr>
            <a:endParaRPr dirty="0"/>
          </a:p>
          <a:p>
            <a:pPr>
              <a:lnSpc>
                <a:spcPct val="81000"/>
              </a:lnSpc>
              <a:buFont typeface="Wingdings" panose="05000000000000000000" pitchFamily="2" charset="2"/>
              <a:buChar char="ü"/>
              <a:defRPr sz="1800"/>
            </a:pPr>
            <a:r>
              <a:rPr lang="fr-CA" b="1" i="1" dirty="0" smtClean="0"/>
              <a:t>   </a:t>
            </a:r>
            <a:r>
              <a:rPr b="1" i="1" dirty="0" smtClean="0"/>
              <a:t>Use </a:t>
            </a:r>
            <a:r>
              <a:rPr b="1" i="1" dirty="0"/>
              <a:t>of auto-reported </a:t>
            </a:r>
            <a:r>
              <a:rPr lang="en-CA" b="1" i="1" dirty="0" smtClean="0"/>
              <a:t>methods</a:t>
            </a:r>
            <a:r>
              <a:rPr b="1" i="1" dirty="0" smtClean="0"/>
              <a:t> </a:t>
            </a:r>
            <a:r>
              <a:rPr dirty="0"/>
              <a:t>:  the quality of our results is influenced by the honesty of the participants, and these only reflect the perception of the </a:t>
            </a:r>
            <a:r>
              <a:rPr dirty="0" smtClean="0"/>
              <a:t>participants</a:t>
            </a:r>
            <a:endParaRPr lang="fr-CA" dirty="0" smtClean="0"/>
          </a:p>
          <a:p>
            <a:pPr>
              <a:lnSpc>
                <a:spcPct val="81000"/>
              </a:lnSpc>
              <a:buFont typeface="Wingdings" panose="05000000000000000000" pitchFamily="2" charset="2"/>
              <a:buChar char="ü"/>
              <a:defRPr sz="1800"/>
            </a:pPr>
            <a:endParaRPr lang="fr-CA" i="1" dirty="0"/>
          </a:p>
          <a:p>
            <a:pPr>
              <a:lnSpc>
                <a:spcPct val="81000"/>
              </a:lnSpc>
              <a:buFont typeface="Wingdings" panose="05000000000000000000" pitchFamily="2" charset="2"/>
              <a:buChar char="ü"/>
              <a:defRPr sz="1800"/>
            </a:pPr>
            <a:r>
              <a:rPr lang="fr-CA" i="1" dirty="0" smtClean="0"/>
              <a:t>   </a:t>
            </a:r>
            <a:r>
              <a:rPr i="1" dirty="0" smtClean="0"/>
              <a:t>The </a:t>
            </a:r>
            <a:r>
              <a:rPr i="1" dirty="0"/>
              <a:t>arrangement of the statements </a:t>
            </a:r>
            <a:r>
              <a:rPr b="0" dirty="0"/>
              <a:t>can be a </a:t>
            </a:r>
            <a:r>
              <a:rPr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difficult and demanding task, which risks to</a:t>
            </a:r>
            <a:r>
              <a:rPr b="0" dirty="0"/>
              <a:t> generate a certain frustration to the participants</a:t>
            </a:r>
          </a:p>
          <a:p>
            <a:pPr marL="0" indent="0">
              <a:lnSpc>
                <a:spcPct val="81000"/>
              </a:lnSpc>
              <a:buSzTx/>
              <a:buNone/>
              <a:defRPr sz="1800"/>
            </a:pPr>
            <a:endParaRPr b="0" dirty="0"/>
          </a:p>
          <a:p>
            <a:pPr>
              <a:lnSpc>
                <a:spcPct val="81000"/>
              </a:lnSpc>
              <a:buFont typeface="Wingdings" panose="05000000000000000000" pitchFamily="2" charset="2"/>
              <a:buChar char="ü"/>
              <a:defRPr sz="1800"/>
            </a:pPr>
            <a:r>
              <a:rPr lang="fr-CA" b="1" i="1" dirty="0" smtClean="0"/>
              <a:t>   </a:t>
            </a:r>
            <a:r>
              <a:rPr b="1" i="1" dirty="0" smtClean="0"/>
              <a:t>The </a:t>
            </a:r>
            <a:r>
              <a:rPr b="1" i="1" dirty="0"/>
              <a:t>technique of the critical incidents</a:t>
            </a:r>
            <a:r>
              <a:rPr dirty="0"/>
              <a:t>: its content « is based on the expression and the representation of personal experience » (</a:t>
            </a:r>
            <a:r>
              <a:rPr dirty="0" err="1"/>
              <a:t>Felio</a:t>
            </a:r>
            <a:r>
              <a:rPr dirty="0"/>
              <a:t> et </a:t>
            </a:r>
            <a:r>
              <a:rPr dirty="0" err="1"/>
              <a:t>Carayol</a:t>
            </a:r>
            <a:r>
              <a:rPr dirty="0"/>
              <a:t>, 2013).</a:t>
            </a:r>
          </a:p>
        </p:txBody>
      </p:sp>
      <p:sp>
        <p:nvSpPr>
          <p:cNvPr id="255" name="Shape 255"/>
          <p:cNvSpPr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22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i="1" spc="-1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Benefits and effects of the study</a:t>
            </a:r>
          </a:p>
        </p:txBody>
      </p:sp>
      <p:sp>
        <p:nvSpPr>
          <p:cNvPr id="258" name="Shape 258"/>
          <p:cNvSpPr>
            <a:spLocks noGrp="1"/>
          </p:cNvSpPr>
          <p:nvPr>
            <p:ph type="body" idx="1"/>
          </p:nvPr>
        </p:nvSpPr>
        <p:spPr>
          <a:xfrm>
            <a:off x="352924" y="1845733"/>
            <a:ext cx="11662613" cy="447886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  <a:defRPr b="1" i="1">
                <a:solidFill>
                  <a:srgbClr val="00B050"/>
                </a:solidFill>
              </a:defRPr>
            </a:pPr>
            <a:r>
              <a:rPr dirty="0" smtClean="0"/>
              <a:t>From </a:t>
            </a:r>
            <a:r>
              <a:rPr dirty="0"/>
              <a:t>a theoretical point of view: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CA" dirty="0" smtClean="0"/>
              <a:t>   </a:t>
            </a:r>
            <a:r>
              <a:rPr dirty="0" smtClean="0"/>
              <a:t>empirical </a:t>
            </a:r>
            <a:r>
              <a:rPr dirty="0"/>
              <a:t>evidence that there is a connection between the teachers’ thinking about the professional practices and their pedagogic </a:t>
            </a:r>
            <a:r>
              <a:rPr dirty="0" smtClean="0"/>
              <a:t>well-being</a:t>
            </a:r>
            <a:endParaRPr lang="fr-CA" dirty="0" smtClean="0"/>
          </a:p>
          <a:p>
            <a:pPr marL="0" indent="0">
              <a:buNone/>
            </a:pPr>
            <a:endParaRPr dirty="0"/>
          </a:p>
          <a:p>
            <a:pPr marL="0" indent="0">
              <a:buSzTx/>
              <a:buNone/>
              <a:defRPr b="1" i="1">
                <a:solidFill>
                  <a:srgbClr val="C00000"/>
                </a:solidFill>
              </a:defRPr>
            </a:pPr>
            <a:r>
              <a:rPr dirty="0"/>
              <a:t>From a methodological point of view: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CA" dirty="0" smtClean="0"/>
              <a:t>   </a:t>
            </a:r>
            <a:r>
              <a:rPr dirty="0" smtClean="0"/>
              <a:t> </a:t>
            </a:r>
            <a:r>
              <a:rPr b="1" i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the Q</a:t>
            </a:r>
            <a:r>
              <a:rPr dirty="0"/>
              <a:t> </a:t>
            </a:r>
            <a:r>
              <a:rPr b="1" i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methodology </a:t>
            </a:r>
            <a:r>
              <a:rPr b="1" i="1" dirty="0"/>
              <a:t>: a pertinent tool </a:t>
            </a:r>
            <a:r>
              <a:rPr dirty="0"/>
              <a:t>for studies that try to highlight the subjectivity and the general tendencies </a:t>
            </a:r>
            <a:r>
              <a:rPr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about the teachers’ thinking upon their practices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CA" dirty="0" smtClean="0"/>
              <a:t>  </a:t>
            </a:r>
            <a:r>
              <a:rPr dirty="0" smtClean="0"/>
              <a:t> </a:t>
            </a:r>
            <a:r>
              <a:rPr b="1" i="1" dirty="0">
                <a:solidFill>
                  <a:srgbClr val="0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the critical incident technique</a:t>
            </a:r>
            <a:r>
              <a:rPr dirty="0"/>
              <a:t>, by references to events associated to strong emotions, can be used as a </a:t>
            </a:r>
            <a:r>
              <a:rPr i="1" dirty="0">
                <a:solidFill>
                  <a:srgbClr val="0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tool to explore the well-being </a:t>
            </a:r>
            <a:endParaRPr lang="fr-CA" i="1" dirty="0" smtClean="0">
              <a:solidFill>
                <a:srgbClr val="000000"/>
              </a:solidFill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i="1" dirty="0">
              <a:solidFill>
                <a:srgbClr val="000000"/>
              </a:solidFill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SzTx/>
              <a:buNone/>
              <a:defRPr b="1" i="1">
                <a:solidFill>
                  <a:srgbClr val="7030A0"/>
                </a:solidFill>
              </a:defRPr>
            </a:pPr>
            <a:r>
              <a:rPr dirty="0"/>
              <a:t>Pedagogically:</a:t>
            </a:r>
            <a:r>
              <a:rPr b="0" i="0" dirty="0"/>
              <a:t> </a:t>
            </a:r>
          </a:p>
          <a:p>
            <a:pPr marL="0" indent="0">
              <a:buSzTx/>
              <a:buNone/>
              <a:defRPr b="1"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/>
              <a:t>The importance of the thinking on multiple levels : </a:t>
            </a:r>
          </a:p>
        </p:txBody>
      </p:sp>
      <p:sp>
        <p:nvSpPr>
          <p:cNvPr id="259" name="Shape 259"/>
          <p:cNvSpPr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23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1" cy="801969"/>
          </a:xfrm>
          <a:prstGeom prst="rect">
            <a:avLst/>
          </a:prstGeom>
        </p:spPr>
        <p:txBody>
          <a:bodyPr/>
          <a:lstStyle>
            <a:lvl1pPr>
              <a:defRPr sz="2800" i="1" spc="-1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Towards future studies</a:t>
            </a:r>
          </a:p>
        </p:txBody>
      </p:sp>
      <p:sp>
        <p:nvSpPr>
          <p:cNvPr id="262" name="Shape 262"/>
          <p:cNvSpPr>
            <a:spLocks noGrp="1"/>
          </p:cNvSpPr>
          <p:nvPr>
            <p:ph type="body" idx="1"/>
          </p:nvPr>
        </p:nvSpPr>
        <p:spPr>
          <a:xfrm>
            <a:off x="449943" y="1094282"/>
            <a:ext cx="11742057" cy="514686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200" b="1"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dirty="0"/>
          </a:p>
          <a:p>
            <a:pPr>
              <a:defRPr b="1" i="1"/>
            </a:pPr>
            <a:endParaRPr dirty="0"/>
          </a:p>
          <a:p>
            <a:pPr>
              <a:defRPr b="1" i="1"/>
            </a:pPr>
            <a:r>
              <a:rPr dirty="0"/>
              <a:t> </a:t>
            </a:r>
          </a:p>
        </p:txBody>
      </p:sp>
      <p:sp>
        <p:nvSpPr>
          <p:cNvPr id="263" name="Shape 263"/>
          <p:cNvSpPr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24</a:t>
            </a:fld>
            <a:endParaRPr/>
          </a:p>
        </p:txBody>
      </p:sp>
      <p:grpSp>
        <p:nvGrpSpPr>
          <p:cNvPr id="292" name="Group 292"/>
          <p:cNvGrpSpPr/>
          <p:nvPr/>
        </p:nvGrpSpPr>
        <p:grpSpPr>
          <a:xfrm>
            <a:off x="2293256" y="1736123"/>
            <a:ext cx="7460344" cy="4683949"/>
            <a:chOff x="0" y="-1445"/>
            <a:chExt cx="7460342" cy="4683947"/>
          </a:xfrm>
        </p:grpSpPr>
        <p:sp>
          <p:nvSpPr>
            <p:cNvPr id="264" name="Shape 264"/>
            <p:cNvSpPr/>
            <p:nvPr/>
          </p:nvSpPr>
          <p:spPr>
            <a:xfrm flipV="1">
              <a:off x="1025649" y="466083"/>
              <a:ext cx="1643321" cy="3306411"/>
            </a:xfrm>
            <a:prstGeom prst="line">
              <a:avLst/>
            </a:prstGeom>
            <a:noFill/>
            <a:ln w="25400" cap="flat">
              <a:solidFill>
                <a:schemeClr val="accent3"/>
              </a:solidFill>
              <a:prstDash val="solid"/>
              <a:round/>
              <a:headEnd type="triangle" w="med" len="med"/>
              <a:tailEnd type="triangle" w="med" len="med"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4334054" y="466083"/>
              <a:ext cx="1643321" cy="3299157"/>
            </a:xfrm>
            <a:prstGeom prst="line">
              <a:avLst/>
            </a:prstGeom>
            <a:noFill/>
            <a:ln w="25400" cap="flat">
              <a:solidFill>
                <a:schemeClr val="accent3"/>
              </a:solidFill>
              <a:prstDash val="solid"/>
              <a:round/>
              <a:headEnd type="triangle" w="med" len="med"/>
              <a:tailEnd type="triangle" w="med" len="med"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 flipH="1" flipV="1">
              <a:off x="3496070" y="2307775"/>
              <a:ext cx="2119263" cy="1464777"/>
            </a:xfrm>
            <a:prstGeom prst="line">
              <a:avLst/>
            </a:prstGeom>
            <a:noFill/>
            <a:ln w="25400" cap="flat">
              <a:solidFill>
                <a:schemeClr val="accent3"/>
              </a:solidFill>
              <a:prstDash val="solid"/>
              <a:round/>
              <a:headEnd type="triangle" w="med" len="med"/>
              <a:tailEnd type="triangle" w="med" len="med"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 flipV="1">
              <a:off x="1373902" y="2307775"/>
              <a:ext cx="2134922" cy="1460104"/>
            </a:xfrm>
            <a:prstGeom prst="line">
              <a:avLst/>
            </a:prstGeom>
            <a:noFill/>
            <a:ln w="25400" cap="flat">
              <a:solidFill>
                <a:schemeClr val="accent3"/>
              </a:solidFill>
              <a:prstDash val="solid"/>
              <a:round/>
              <a:headEnd type="triangle" w="med" len="med"/>
              <a:tailEnd type="triangle" w="med" len="med"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pSp>
          <p:nvGrpSpPr>
            <p:cNvPr id="270" name="Group 270"/>
            <p:cNvGrpSpPr/>
            <p:nvPr/>
          </p:nvGrpSpPr>
          <p:grpSpPr>
            <a:xfrm>
              <a:off x="2004975" y="-1445"/>
              <a:ext cx="2958859" cy="461663"/>
              <a:chOff x="-1" y="-1445"/>
              <a:chExt cx="2958858" cy="461662"/>
            </a:xfrm>
          </p:grpSpPr>
          <p:sp>
            <p:nvSpPr>
              <p:cNvPr id="268" name="Shape 268"/>
              <p:cNvSpPr/>
              <p:nvPr/>
            </p:nvSpPr>
            <p:spPr>
              <a:xfrm>
                <a:off x="-1" y="-1"/>
                <a:ext cx="2958858" cy="458772"/>
              </a:xfrm>
              <a:prstGeom prst="rect">
                <a:avLst/>
              </a:prstGeom>
              <a:solidFill>
                <a:srgbClr val="FFFFFF"/>
              </a:solidFill>
              <a:ln w="63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1000"/>
                  </a:spcBef>
                  <a:defRPr sz="1600" i="1"/>
                </a:pPr>
                <a:endParaRPr/>
              </a:p>
            </p:txBody>
          </p:sp>
          <p:sp>
            <p:nvSpPr>
              <p:cNvPr id="269" name="Shape 269"/>
              <p:cNvSpPr/>
              <p:nvPr/>
            </p:nvSpPr>
            <p:spPr>
              <a:xfrm>
                <a:off x="-1" y="-1445"/>
                <a:ext cx="2958858" cy="461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lnSpc>
                    <a:spcPct val="150000"/>
                  </a:lnSpc>
                  <a:spcBef>
                    <a:spcPts val="1000"/>
                  </a:spcBef>
                  <a:defRPr sz="1600" b="1" i="1"/>
                </a:lvl1pPr>
              </a:lstStyle>
              <a:p>
                <a:r>
                  <a:rPr dirty="0" smtClean="0"/>
                  <a:t>Professional </a:t>
                </a:r>
                <a:r>
                  <a:rPr dirty="0"/>
                  <a:t>environment </a:t>
                </a:r>
              </a:p>
            </p:txBody>
          </p:sp>
        </p:grpSp>
        <p:grpSp>
          <p:nvGrpSpPr>
            <p:cNvPr id="273" name="Group 273"/>
            <p:cNvGrpSpPr/>
            <p:nvPr/>
          </p:nvGrpSpPr>
          <p:grpSpPr>
            <a:xfrm>
              <a:off x="2534295" y="997511"/>
              <a:ext cx="1900217" cy="329957"/>
              <a:chOff x="0" y="150617"/>
              <a:chExt cx="1900215" cy="329955"/>
            </a:xfrm>
          </p:grpSpPr>
          <p:sp>
            <p:nvSpPr>
              <p:cNvPr id="271" name="Shape 271"/>
              <p:cNvSpPr/>
              <p:nvPr/>
            </p:nvSpPr>
            <p:spPr>
              <a:xfrm>
                <a:off x="0" y="150617"/>
                <a:ext cx="1900216" cy="329957"/>
              </a:xfrm>
              <a:prstGeom prst="rect">
                <a:avLst/>
              </a:prstGeom>
              <a:solidFill>
                <a:srgbClr val="FFFFFF"/>
              </a:solidFill>
              <a:ln w="63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1000"/>
                  </a:spcBef>
                  <a:defRPr sz="1500"/>
                </a:pPr>
                <a:endParaRPr/>
              </a:p>
            </p:txBody>
          </p:sp>
          <p:sp>
            <p:nvSpPr>
              <p:cNvPr id="272" name="Shape 272"/>
              <p:cNvSpPr/>
              <p:nvPr/>
            </p:nvSpPr>
            <p:spPr>
              <a:xfrm>
                <a:off x="0" y="161925"/>
                <a:ext cx="1900216" cy="307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lnSpc>
                    <a:spcPct val="150000"/>
                  </a:lnSpc>
                  <a:spcBef>
                    <a:spcPts val="1000"/>
                  </a:spcBef>
                  <a:defRPr sz="1500" b="1">
                    <a:solidFill>
                      <a:srgbClr val="7030A0"/>
                    </a:solidFill>
                  </a:defRPr>
                </a:lvl1pPr>
              </a:lstStyle>
              <a:p>
                <a:r>
                  <a:rPr dirty="0"/>
                  <a:t>Satisfaction at work</a:t>
                </a:r>
              </a:p>
            </p:txBody>
          </p:sp>
        </p:grpSp>
        <p:grpSp>
          <p:nvGrpSpPr>
            <p:cNvPr id="276" name="Group 276"/>
            <p:cNvGrpSpPr/>
            <p:nvPr/>
          </p:nvGrpSpPr>
          <p:grpSpPr>
            <a:xfrm>
              <a:off x="2668969" y="1975073"/>
              <a:ext cx="1652676" cy="332741"/>
              <a:chOff x="0" y="0"/>
              <a:chExt cx="1652675" cy="332740"/>
            </a:xfrm>
          </p:grpSpPr>
          <p:sp>
            <p:nvSpPr>
              <p:cNvPr id="274" name="Shape 274"/>
              <p:cNvSpPr/>
              <p:nvPr/>
            </p:nvSpPr>
            <p:spPr>
              <a:xfrm>
                <a:off x="0" y="1392"/>
                <a:ext cx="1652676" cy="329957"/>
              </a:xfrm>
              <a:prstGeom prst="rect">
                <a:avLst/>
              </a:prstGeom>
              <a:solidFill>
                <a:srgbClr val="FFFFFF"/>
              </a:solidFill>
              <a:ln w="63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1000"/>
                  </a:spcBef>
                  <a:defRPr sz="1600"/>
                </a:pPr>
                <a:endParaRPr/>
              </a:p>
            </p:txBody>
          </p:sp>
          <p:sp>
            <p:nvSpPr>
              <p:cNvPr id="275" name="Shape 275"/>
              <p:cNvSpPr/>
              <p:nvPr/>
            </p:nvSpPr>
            <p:spPr>
              <a:xfrm>
                <a:off x="0" y="0"/>
                <a:ext cx="1652676" cy="3327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lnSpc>
                    <a:spcPct val="150000"/>
                  </a:lnSpc>
                  <a:spcBef>
                    <a:spcPts val="1000"/>
                  </a:spcBef>
                  <a:defRPr sz="1600" b="1">
                    <a:solidFill>
                      <a:srgbClr val="7030A0"/>
                    </a:solidFill>
                  </a:defRPr>
                </a:lvl1pPr>
              </a:lstStyle>
              <a:p>
                <a:r>
                  <a:rPr dirty="0"/>
                  <a:t>Self-efficacy</a:t>
                </a:r>
              </a:p>
            </p:txBody>
          </p:sp>
        </p:grpSp>
        <p:grpSp>
          <p:nvGrpSpPr>
            <p:cNvPr id="279" name="Group 279"/>
            <p:cNvGrpSpPr/>
            <p:nvPr/>
          </p:nvGrpSpPr>
          <p:grpSpPr>
            <a:xfrm>
              <a:off x="0" y="3769434"/>
              <a:ext cx="2675350" cy="913068"/>
              <a:chOff x="0" y="0"/>
              <a:chExt cx="2675349" cy="913067"/>
            </a:xfrm>
          </p:grpSpPr>
          <p:sp>
            <p:nvSpPr>
              <p:cNvPr id="277" name="Shape 277"/>
              <p:cNvSpPr/>
              <p:nvPr/>
            </p:nvSpPr>
            <p:spPr>
              <a:xfrm>
                <a:off x="0" y="0"/>
                <a:ext cx="2675349" cy="720407"/>
              </a:xfrm>
              <a:prstGeom prst="rect">
                <a:avLst/>
              </a:prstGeom>
              <a:solidFill>
                <a:srgbClr val="FFFFFF"/>
              </a:solidFill>
              <a:ln w="63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1000"/>
                  </a:spcBef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78" name="Shape 278"/>
              <p:cNvSpPr/>
              <p:nvPr/>
            </p:nvSpPr>
            <p:spPr>
              <a:xfrm>
                <a:off x="0" y="0"/>
                <a:ext cx="2675349" cy="9130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ctr">
                  <a:spcBef>
                    <a:spcPts val="1000"/>
                  </a:spcBef>
                  <a:defRPr sz="1500" b="1" i="1"/>
                </a:pPr>
                <a:r>
                  <a:rPr lang="fr-CA" dirty="0" smtClean="0">
                    <a:solidFill>
                      <a:schemeClr val="tx1"/>
                    </a:solidFill>
                  </a:rPr>
                  <a:t>Professional </a:t>
                </a:r>
                <a:r>
                  <a:rPr lang="fr-CA" dirty="0">
                    <a:solidFill>
                      <a:schemeClr val="tx1"/>
                    </a:solidFill>
                  </a:rPr>
                  <a:t>b</a:t>
                </a:r>
                <a:r>
                  <a:rPr dirty="0" err="1" smtClean="0">
                    <a:solidFill>
                      <a:schemeClr val="tx1"/>
                    </a:solidFill>
                  </a:rPr>
                  <a:t>ehaviours</a:t>
                </a:r>
                <a:r>
                  <a:rPr lang="fr-CA" dirty="0" smtClean="0">
                    <a:solidFill>
                      <a:schemeClr val="tx1"/>
                    </a:solidFill>
                  </a:rPr>
                  <a:t> et </a:t>
                </a:r>
                <a:r>
                  <a:rPr dirty="0" smtClean="0">
                    <a:solidFill>
                      <a:schemeClr val="tx1"/>
                    </a:solidFill>
                  </a:rPr>
                  <a:t>competencies</a:t>
                </a:r>
                <a:endParaRPr dirty="0">
                  <a:solidFill>
                    <a:schemeClr val="tx1"/>
                  </a:solidFill>
                </a:endParaRPr>
              </a:p>
              <a:p>
                <a:pPr algn="ctr">
                  <a:lnSpc>
                    <a:spcPct val="150000"/>
                  </a:lnSpc>
                  <a:spcBef>
                    <a:spcPts val="1000"/>
                  </a:spcBef>
                  <a:defRPr sz="1000" b="1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rPr dirty="0">
                    <a:solidFill>
                      <a:schemeClr val="tx1"/>
                    </a:solidFill>
                  </a:rPr>
                  <a:t> </a:t>
                </a:r>
              </a:p>
            </p:txBody>
          </p:sp>
        </p:grpSp>
        <p:sp>
          <p:nvSpPr>
            <p:cNvPr id="280" name="Shape 280"/>
            <p:cNvSpPr/>
            <p:nvPr/>
          </p:nvSpPr>
          <p:spPr>
            <a:xfrm>
              <a:off x="2668969" y="4102239"/>
              <a:ext cx="1663091" cy="1"/>
            </a:xfrm>
            <a:prstGeom prst="line">
              <a:avLst/>
            </a:prstGeom>
            <a:noFill/>
            <a:ln w="25400" cap="flat">
              <a:solidFill>
                <a:schemeClr val="accent3"/>
              </a:solidFill>
              <a:prstDash val="solid"/>
              <a:round/>
              <a:headEnd type="triangle" w="med" len="med"/>
              <a:tailEnd type="triangle" w="med" len="med"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pSp>
          <p:nvGrpSpPr>
            <p:cNvPr id="283" name="Group 283"/>
            <p:cNvGrpSpPr/>
            <p:nvPr/>
          </p:nvGrpSpPr>
          <p:grpSpPr>
            <a:xfrm>
              <a:off x="4306102" y="3818239"/>
              <a:ext cx="3154240" cy="556622"/>
              <a:chOff x="0" y="0"/>
              <a:chExt cx="3154239" cy="556621"/>
            </a:xfrm>
          </p:grpSpPr>
          <p:sp>
            <p:nvSpPr>
              <p:cNvPr id="281" name="Shape 281"/>
              <p:cNvSpPr/>
              <p:nvPr/>
            </p:nvSpPr>
            <p:spPr>
              <a:xfrm>
                <a:off x="0" y="0"/>
                <a:ext cx="3154240" cy="556622"/>
              </a:xfrm>
              <a:prstGeom prst="rect">
                <a:avLst/>
              </a:prstGeom>
              <a:solidFill>
                <a:srgbClr val="FFFFFF"/>
              </a:solidFill>
              <a:ln w="63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1000"/>
                  </a:spcBef>
                  <a:defRPr sz="1500" i="1"/>
                </a:pPr>
                <a:endParaRPr/>
              </a:p>
            </p:txBody>
          </p:sp>
          <p:sp>
            <p:nvSpPr>
              <p:cNvPr id="282" name="Shape 282"/>
              <p:cNvSpPr/>
              <p:nvPr/>
            </p:nvSpPr>
            <p:spPr>
              <a:xfrm>
                <a:off x="0" y="0"/>
                <a:ext cx="3154240" cy="3073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lnSpc>
                    <a:spcPct val="150000"/>
                  </a:lnSpc>
                  <a:spcBef>
                    <a:spcPts val="1000"/>
                  </a:spcBef>
                  <a:defRPr sz="1500" b="1" i="1"/>
                </a:lvl1pPr>
              </a:lstStyle>
              <a:p>
                <a:r>
                  <a:t>Teachers’ essential qualities</a:t>
                </a:r>
              </a:p>
            </p:txBody>
          </p:sp>
        </p:grpSp>
        <p:grpSp>
          <p:nvGrpSpPr>
            <p:cNvPr id="286" name="Group 286"/>
            <p:cNvGrpSpPr/>
            <p:nvPr/>
          </p:nvGrpSpPr>
          <p:grpSpPr>
            <a:xfrm>
              <a:off x="1025649" y="2921670"/>
              <a:ext cx="1652676" cy="777775"/>
              <a:chOff x="0" y="0"/>
              <a:chExt cx="1652675" cy="777773"/>
            </a:xfrm>
          </p:grpSpPr>
          <p:sp>
            <p:nvSpPr>
              <p:cNvPr id="284" name="Shape 284"/>
              <p:cNvSpPr/>
              <p:nvPr/>
            </p:nvSpPr>
            <p:spPr>
              <a:xfrm>
                <a:off x="0" y="0"/>
                <a:ext cx="1652676" cy="452405"/>
              </a:xfrm>
              <a:prstGeom prst="rect">
                <a:avLst/>
              </a:prstGeom>
              <a:solidFill>
                <a:srgbClr val="FFFFFF"/>
              </a:solidFill>
              <a:ln w="63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1000"/>
                  </a:spcBef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85" name="Shape 285"/>
              <p:cNvSpPr/>
              <p:nvPr/>
            </p:nvSpPr>
            <p:spPr>
              <a:xfrm>
                <a:off x="0" y="0"/>
                <a:ext cx="1652676" cy="77777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1000"/>
                  </a:spcBef>
                  <a:defRPr sz="1600" b="1">
                    <a:solidFill>
                      <a:srgbClr val="7030A0"/>
                    </a:solidFill>
                  </a:defRPr>
                </a:pPr>
                <a:r>
                  <a:t>Commitment</a:t>
                </a:r>
              </a:p>
              <a:p>
                <a:pPr algn="ctr">
                  <a:lnSpc>
                    <a:spcPct val="150000"/>
                  </a:lnSpc>
                  <a:spcBef>
                    <a:spcPts val="1000"/>
                  </a:spcBef>
                  <a:defRPr sz="1400" b="1">
                    <a:solidFill>
                      <a:srgbClr val="7030A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 </a:t>
                </a:r>
              </a:p>
            </p:txBody>
          </p:sp>
        </p:grpSp>
        <p:grpSp>
          <p:nvGrpSpPr>
            <p:cNvPr id="289" name="Group 289"/>
            <p:cNvGrpSpPr/>
            <p:nvPr/>
          </p:nvGrpSpPr>
          <p:grpSpPr>
            <a:xfrm>
              <a:off x="4334054" y="2939361"/>
              <a:ext cx="1652676" cy="720624"/>
              <a:chOff x="0" y="0"/>
              <a:chExt cx="1652675" cy="720623"/>
            </a:xfrm>
          </p:grpSpPr>
          <p:sp>
            <p:nvSpPr>
              <p:cNvPr id="287" name="Shape 287"/>
              <p:cNvSpPr/>
              <p:nvPr/>
            </p:nvSpPr>
            <p:spPr>
              <a:xfrm>
                <a:off x="0" y="0"/>
                <a:ext cx="1652676" cy="449704"/>
              </a:xfrm>
              <a:prstGeom prst="rect">
                <a:avLst/>
              </a:prstGeom>
              <a:solidFill>
                <a:srgbClr val="FFFFFF"/>
              </a:solidFill>
              <a:ln w="63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1000"/>
                  </a:spcBef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88" name="Shape 288"/>
              <p:cNvSpPr/>
              <p:nvPr/>
            </p:nvSpPr>
            <p:spPr>
              <a:xfrm>
                <a:off x="0" y="0"/>
                <a:ext cx="1652676" cy="72062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1000"/>
                  </a:spcBef>
                  <a:defRPr sz="1400" b="1">
                    <a:solidFill>
                      <a:srgbClr val="7030A0"/>
                    </a:solidFill>
                  </a:defRPr>
                </a:pPr>
                <a:r>
                  <a:t>Commitment</a:t>
                </a:r>
              </a:p>
              <a:p>
                <a:pPr algn="ctr">
                  <a:lnSpc>
                    <a:spcPct val="150000"/>
                  </a:lnSpc>
                  <a:spcBef>
                    <a:spcPts val="1000"/>
                  </a:spcBef>
                  <a:defRPr sz="1400" b="1">
                    <a:solidFill>
                      <a:srgbClr val="7030A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 </a:t>
                </a:r>
              </a:p>
            </p:txBody>
          </p:sp>
        </p:grpSp>
        <p:sp>
          <p:nvSpPr>
            <p:cNvPr id="290" name="Shape 290"/>
            <p:cNvSpPr/>
            <p:nvPr/>
          </p:nvSpPr>
          <p:spPr>
            <a:xfrm>
              <a:off x="3517836" y="1352824"/>
              <a:ext cx="1" cy="618823"/>
            </a:xfrm>
            <a:prstGeom prst="line">
              <a:avLst/>
            </a:prstGeom>
            <a:noFill/>
            <a:ln w="25400" cap="flat">
              <a:solidFill>
                <a:schemeClr val="accent3"/>
              </a:solidFill>
              <a:prstDash val="solid"/>
              <a:round/>
              <a:headEnd type="triangle" w="med" len="med"/>
              <a:tailEnd type="triangle" w="med" len="med"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3517836" y="466083"/>
              <a:ext cx="783" cy="558804"/>
            </a:xfrm>
            <a:prstGeom prst="line">
              <a:avLst/>
            </a:prstGeom>
            <a:noFill/>
            <a:ln w="25400" cap="flat">
              <a:solidFill>
                <a:schemeClr val="accent3"/>
              </a:solidFill>
              <a:prstDash val="solid"/>
              <a:round/>
              <a:headEnd type="triangle" w="med" len="med"/>
              <a:tailEnd type="triangle" w="med" len="med"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/>
          </p:cNvSpPr>
          <p:nvPr>
            <p:ph type="title"/>
          </p:nvPr>
        </p:nvSpPr>
        <p:spPr>
          <a:xfrm>
            <a:off x="624840" y="843198"/>
            <a:ext cx="10350301" cy="90144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C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 </a:t>
            </a:r>
            <a:endParaRPr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5" name="Shape 295"/>
          <p:cNvSpPr>
            <a:spLocks noGrp="1"/>
          </p:cNvSpPr>
          <p:nvPr>
            <p:ph type="body" idx="1"/>
          </p:nvPr>
        </p:nvSpPr>
        <p:spPr>
          <a:xfrm>
            <a:off x="423081" y="1744645"/>
            <a:ext cx="11450471" cy="436659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1.    Bandura</a:t>
            </a:r>
            <a:r>
              <a:rPr lang="en-CA" dirty="0"/>
              <a:t>, A. (1997). Self-efficacy. The exercise of Personal Control. </a:t>
            </a:r>
            <a:r>
              <a:rPr lang="en-CA" i="1" dirty="0"/>
              <a:t>New York : Freeman</a:t>
            </a:r>
            <a:r>
              <a:rPr lang="en-CA" dirty="0"/>
              <a:t>. </a:t>
            </a:r>
            <a:endParaRPr lang="en-CA" dirty="0" smtClean="0"/>
          </a:p>
          <a:p>
            <a:r>
              <a:rPr lang="en-CA" dirty="0" smtClean="0"/>
              <a:t>2.    Bruno</a:t>
            </a:r>
            <a:r>
              <a:rPr lang="en-CA" dirty="0"/>
              <a:t>, A., </a:t>
            </a:r>
            <a:r>
              <a:rPr lang="en-CA" dirty="0" err="1"/>
              <a:t>Galuppo</a:t>
            </a:r>
            <a:r>
              <a:rPr lang="en-CA" dirty="0"/>
              <a:t>, L., &amp; </a:t>
            </a:r>
            <a:r>
              <a:rPr lang="en-CA" dirty="0" err="1"/>
              <a:t>Gilardi</a:t>
            </a:r>
            <a:r>
              <a:rPr lang="en-CA" dirty="0"/>
              <a:t>, S. (2011). Evaluating the reflexive practices in a learning experience. </a:t>
            </a:r>
            <a:r>
              <a:rPr lang="en-CA" i="1" dirty="0"/>
              <a:t>European Journal of Psychology of Education, 26(4)</a:t>
            </a:r>
            <a:r>
              <a:rPr lang="en-CA" dirty="0"/>
              <a:t>, 27-543. </a:t>
            </a:r>
            <a:endParaRPr lang="en-CA" dirty="0"/>
          </a:p>
          <a:p>
            <a:r>
              <a:rPr lang="en-CA" dirty="0" smtClean="0"/>
              <a:t>3.    </a:t>
            </a:r>
            <a:r>
              <a:rPr lang="fr-FR" dirty="0" err="1" smtClean="0"/>
              <a:t>Collin</a:t>
            </a:r>
            <a:r>
              <a:rPr lang="fr-FR" dirty="0"/>
              <a:t>, S. (2010a). </a:t>
            </a:r>
            <a:r>
              <a:rPr lang="fr-FR" i="1" dirty="0"/>
              <a:t>L'interaction en ligne comme soutien à la pratique réflexive des enseignants-stagiaires. </a:t>
            </a:r>
            <a:r>
              <a:rPr lang="fr-FR" dirty="0"/>
              <a:t>Université de Montréal, Montréal. </a:t>
            </a:r>
            <a:r>
              <a:rPr lang="fr-FR" dirty="0" err="1"/>
              <a:t>Retrieved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smtClean="0">
                <a:hlinkClick r:id="rId2"/>
              </a:rPr>
              <a:t>www.papyrus.bib.umontreal.ca</a:t>
            </a:r>
            <a:endParaRPr lang="fr-FR" dirty="0"/>
          </a:p>
          <a:p>
            <a:r>
              <a:rPr lang="fr-FR" dirty="0" smtClean="0"/>
              <a:t>4.   </a:t>
            </a:r>
            <a:r>
              <a:rPr lang="en-CA" dirty="0" err="1"/>
              <a:t>Korthagen</a:t>
            </a:r>
            <a:r>
              <a:rPr lang="en-CA" dirty="0"/>
              <a:t>, F. A. J., &amp; </a:t>
            </a:r>
            <a:r>
              <a:rPr lang="en-CA" dirty="0" err="1"/>
              <a:t>Wubbels</a:t>
            </a:r>
            <a:r>
              <a:rPr lang="en-CA" dirty="0"/>
              <a:t>, T. (1995). Characteristics of reflective practitioners: Towards an operationalization of the concept of reflection. </a:t>
            </a:r>
            <a:r>
              <a:rPr lang="en-CA" i="1" dirty="0"/>
              <a:t>Teachers and Teaching: Theory and Practice, 1(1)</a:t>
            </a:r>
            <a:r>
              <a:rPr lang="en-CA" dirty="0"/>
              <a:t>, 51-72. </a:t>
            </a:r>
            <a:endParaRPr lang="fr-FR" dirty="0" smtClean="0"/>
          </a:p>
          <a:p>
            <a:r>
              <a:rPr lang="fr-FR" dirty="0" smtClean="0"/>
              <a:t>5.   </a:t>
            </a:r>
            <a:r>
              <a:rPr lang="en-CA" dirty="0" err="1" smtClean="0"/>
              <a:t>Korthagen</a:t>
            </a:r>
            <a:r>
              <a:rPr lang="en-CA" dirty="0"/>
              <a:t>, F. A. J. (2009). Professional Learning from within. </a:t>
            </a:r>
            <a:r>
              <a:rPr lang="en-CA" i="1" dirty="0"/>
              <a:t>Studying Teacher Education, 5</a:t>
            </a:r>
            <a:r>
              <a:rPr lang="en-CA" dirty="0"/>
              <a:t>(2), 195-199. 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  6.    </a:t>
            </a:r>
            <a:r>
              <a:rPr lang="en-CA" dirty="0" err="1" smtClean="0"/>
              <a:t>Korthagen</a:t>
            </a:r>
            <a:r>
              <a:rPr lang="en-CA" dirty="0"/>
              <a:t>, F. A. J., &amp; </a:t>
            </a:r>
            <a:r>
              <a:rPr lang="en-CA" dirty="0" err="1"/>
              <a:t>Vasalos</a:t>
            </a:r>
            <a:r>
              <a:rPr lang="en-CA" dirty="0"/>
              <a:t>, A. (2005). Levels in reflection: Core reflection as a means to enhance </a:t>
            </a:r>
            <a:r>
              <a:rPr lang="en-CA" dirty="0" err="1"/>
              <a:t>professionnal</a:t>
            </a:r>
            <a:r>
              <a:rPr lang="en-CA" dirty="0"/>
              <a:t> growth. </a:t>
            </a:r>
            <a:r>
              <a:rPr lang="en-CA" i="1" dirty="0"/>
              <a:t>Teachers and Teaching: Theory and Practice, 11(1)</a:t>
            </a:r>
            <a:r>
              <a:rPr lang="en-CA" dirty="0"/>
              <a:t>, </a:t>
            </a:r>
            <a:r>
              <a:rPr lang="en-CA" dirty="0" smtClean="0"/>
              <a:t>47-71.</a:t>
            </a:r>
          </a:p>
          <a:p>
            <a:pPr marL="0" indent="0">
              <a:buNone/>
            </a:pPr>
            <a:r>
              <a:rPr lang="en-CA" dirty="0" smtClean="0"/>
              <a:t>  7.     Ross</a:t>
            </a:r>
            <a:r>
              <a:rPr lang="en-CA" dirty="0"/>
              <a:t>, D. (1989). First steps in developing a reflective approach. </a:t>
            </a:r>
            <a:r>
              <a:rPr lang="en-CA" i="1" dirty="0"/>
              <a:t>Journal of Teacher Education, 40(2)</a:t>
            </a:r>
            <a:r>
              <a:rPr lang="en-CA" dirty="0"/>
              <a:t>, </a:t>
            </a:r>
            <a:r>
              <a:rPr lang="en-CA" dirty="0" smtClean="0"/>
              <a:t>22-30.</a:t>
            </a:r>
          </a:p>
          <a:p>
            <a:pPr marL="0" indent="0">
              <a:buNone/>
            </a:pPr>
            <a:r>
              <a:rPr lang="en-CA" dirty="0" smtClean="0"/>
              <a:t>   8.    </a:t>
            </a:r>
            <a:r>
              <a:rPr lang="en-CA" dirty="0" err="1" smtClean="0"/>
              <a:t>Soini</a:t>
            </a:r>
            <a:r>
              <a:rPr lang="en-CA" dirty="0"/>
              <a:t>, T., </a:t>
            </a:r>
            <a:r>
              <a:rPr lang="en-CA" dirty="0" err="1"/>
              <a:t>Pyhältö</a:t>
            </a:r>
            <a:r>
              <a:rPr lang="en-CA" dirty="0"/>
              <a:t>, K., &amp; </a:t>
            </a:r>
            <a:r>
              <a:rPr lang="en-CA" dirty="0" err="1"/>
              <a:t>Pietarinen</a:t>
            </a:r>
            <a:r>
              <a:rPr lang="en-CA" dirty="0"/>
              <a:t>, J. (2010). Pedagogical well-being: reflecting learning and well-being in teachers’ work. </a:t>
            </a:r>
            <a:r>
              <a:rPr lang="en-CA" i="1" dirty="0"/>
              <a:t>Teachers and Teaching: Theory and Practice, 16(6)</a:t>
            </a:r>
            <a:r>
              <a:rPr lang="en-CA" dirty="0"/>
              <a:t>, 735-751. </a:t>
            </a:r>
            <a:endParaRPr lang="en-CA" dirty="0"/>
          </a:p>
          <a:p>
            <a:pPr marL="0" indent="0">
              <a:buNone/>
            </a:pPr>
            <a:r>
              <a:rPr lang="fr-FR" dirty="0" smtClean="0"/>
              <a:t>   9.    Van </a:t>
            </a:r>
            <a:r>
              <a:rPr lang="fr-FR" dirty="0"/>
              <a:t>der Maren, J.-M. (1996). Méthodes de recherche pour l’éducation. </a:t>
            </a:r>
            <a:r>
              <a:rPr lang="fr-FR" i="1" dirty="0"/>
              <a:t>Paris, Bruxelles: De Boeck et </a:t>
            </a:r>
            <a:r>
              <a:rPr lang="fr-FR" i="1" dirty="0" err="1"/>
              <a:t>Larcier</a:t>
            </a:r>
            <a:r>
              <a:rPr lang="fr-FR" i="1" dirty="0"/>
              <a:t> </a:t>
            </a:r>
            <a:r>
              <a:rPr lang="fr-FR" i="1" dirty="0" err="1"/>
              <a:t>s.a.</a:t>
            </a:r>
            <a:endParaRPr lang="en-CA" dirty="0" smtClean="0"/>
          </a:p>
          <a:p>
            <a:endParaRPr dirty="0"/>
          </a:p>
        </p:txBody>
      </p:sp>
      <p:sp>
        <p:nvSpPr>
          <p:cNvPr id="296" name="Shape 296"/>
          <p:cNvSpPr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25</a:t>
            </a:fld>
            <a:endParaRPr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0" name="Shape 140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algn="ctr">
              <a:defRPr sz="32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dirty="0"/>
          </a:p>
          <a:p>
            <a:pPr algn="ctr">
              <a:defRPr sz="32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dirty="0"/>
          </a:p>
          <a:p>
            <a:pPr algn="ctr">
              <a:defRPr sz="3200" b="1"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/>
              <a:t>1. </a:t>
            </a:r>
            <a:r>
              <a:rPr lang="fr-CA" sz="3200"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r>
              <a:rPr dirty="0" smtClean="0"/>
              <a:t> </a:t>
            </a:r>
            <a:r>
              <a:rPr dirty="0"/>
              <a:t>of the </a:t>
            </a:r>
            <a:r>
              <a:rPr dirty="0" smtClean="0"/>
              <a:t>research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41" name="Shape 141"/>
          <p:cNvSpPr>
            <a:spLocks noGrp="1"/>
          </p:cNvSpPr>
          <p:nvPr>
            <p:ph type="sldNum" sz="quarter" idx="2"/>
          </p:nvPr>
        </p:nvSpPr>
        <p:spPr>
          <a:xfrm>
            <a:off x="11041741" y="6526778"/>
            <a:ext cx="1707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xfrm>
            <a:off x="432486" y="532015"/>
            <a:ext cx="11784556" cy="592777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81000"/>
              </a:lnSpc>
              <a:buSzTx/>
              <a:buNone/>
              <a:defRPr sz="2500" b="1"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lang="en-CA" dirty="0" smtClean="0"/>
          </a:p>
          <a:p>
            <a:pPr marL="0" indent="0">
              <a:lnSpc>
                <a:spcPct val="81000"/>
              </a:lnSpc>
              <a:buSzTx/>
              <a:buNone/>
              <a:defRPr sz="2500" b="1"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 smtClean="0"/>
              <a:t>Working </a:t>
            </a:r>
            <a:r>
              <a:rPr dirty="0"/>
              <a:t>as a </a:t>
            </a:r>
            <a:r>
              <a:rPr dirty="0" smtClean="0"/>
              <a:t>teacher: </a:t>
            </a:r>
            <a:r>
              <a:rPr dirty="0"/>
              <a:t>a changing, complex and demanding activity</a:t>
            </a:r>
            <a:endParaRPr sz="1800" dirty="0"/>
          </a:p>
          <a:p>
            <a:pPr marL="0" indent="0">
              <a:lnSpc>
                <a:spcPct val="81000"/>
              </a:lnSpc>
              <a:buSzTx/>
              <a:buNone/>
              <a:defRPr sz="2400" b="1">
                <a:solidFill>
                  <a:srgbClr val="000000"/>
                </a:solidFill>
              </a:defRPr>
            </a:pPr>
            <a:endParaRPr sz="1800" dirty="0"/>
          </a:p>
          <a:p>
            <a:pPr marL="514350" indent="-514350">
              <a:lnSpc>
                <a:spcPct val="81000"/>
              </a:lnSpc>
              <a:buFontTx/>
              <a:buAutoNum type="alphaUcPeriod"/>
              <a:defRPr sz="2200" b="1">
                <a:solidFill>
                  <a:srgbClr val="0070C0"/>
                </a:solidFill>
              </a:defRPr>
            </a:pPr>
            <a:r>
              <a:rPr lang="en-US" dirty="0" smtClean="0">
                <a:solidFill>
                  <a:srgbClr val="0070C0"/>
                </a:solidFill>
              </a:rPr>
              <a:t>Difficulties related </a:t>
            </a:r>
            <a:r>
              <a:rPr lang="fr-CA" dirty="0" smtClean="0">
                <a:solidFill>
                  <a:srgbClr val="0070C0"/>
                </a:solidFill>
              </a:rPr>
              <a:t>to the job and </a:t>
            </a:r>
            <a:r>
              <a:rPr lang="en-CA" dirty="0" smtClean="0">
                <a:solidFill>
                  <a:srgbClr val="0070C0"/>
                </a:solidFill>
              </a:rPr>
              <a:t>professional</a:t>
            </a:r>
            <a:r>
              <a:rPr lang="fr-CA" dirty="0" smtClean="0">
                <a:solidFill>
                  <a:srgbClr val="0070C0"/>
                </a:solidFill>
              </a:rPr>
              <a:t> stress</a:t>
            </a:r>
            <a:r>
              <a:rPr dirty="0" smtClean="0">
                <a:solidFill>
                  <a:srgbClr val="0070C0"/>
                </a:solidFill>
              </a:rPr>
              <a:t> </a:t>
            </a:r>
            <a:endParaRPr lang="fr-CA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81000"/>
              </a:lnSpc>
              <a:buNone/>
              <a:defRPr sz="2200" b="1">
                <a:solidFill>
                  <a:srgbClr val="0070C0"/>
                </a:solidFill>
              </a:defRPr>
            </a:pPr>
            <a:endParaRPr sz="1800" dirty="0">
              <a:solidFill>
                <a:srgbClr val="0070C0"/>
              </a:solidFill>
            </a:endParaRPr>
          </a:p>
          <a:p>
            <a:pPr>
              <a:lnSpc>
                <a:spcPct val="81000"/>
              </a:lnSpc>
              <a:buFont typeface="Wingdings" panose="05000000000000000000" pitchFamily="2" charset="2"/>
              <a:buChar char="ü"/>
              <a:defRPr sz="2200"/>
            </a:pPr>
            <a:r>
              <a:rPr lang="en-CA" b="1" i="1" dirty="0" smtClean="0"/>
              <a:t>     </a:t>
            </a:r>
            <a:r>
              <a:rPr b="1" i="1" dirty="0" smtClean="0"/>
              <a:t>The </a:t>
            </a:r>
            <a:r>
              <a:rPr b="1" i="1" dirty="0"/>
              <a:t>students</a:t>
            </a:r>
            <a:r>
              <a:rPr dirty="0"/>
              <a:t>: </a:t>
            </a:r>
            <a:r>
              <a:rPr i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improper behaviour, lack of motivation and </a:t>
            </a:r>
            <a:r>
              <a:rPr i="1" dirty="0" smtClean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commitment</a:t>
            </a:r>
            <a:endParaRPr sz="1800" dirty="0">
              <a:solidFill>
                <a:srgbClr val="FF0000"/>
              </a:solidFill>
            </a:endParaRPr>
          </a:p>
          <a:p>
            <a:pPr>
              <a:lnSpc>
                <a:spcPct val="81000"/>
              </a:lnSpc>
              <a:buFont typeface="Wingdings" panose="05000000000000000000" pitchFamily="2" charset="2"/>
              <a:buChar char="ü"/>
              <a:defRPr sz="2200"/>
            </a:pPr>
            <a:r>
              <a:rPr lang="en-CA" dirty="0" smtClean="0"/>
              <a:t>     </a:t>
            </a:r>
            <a:r>
              <a:rPr b="1" dirty="0" smtClean="0"/>
              <a:t>Characteristics </a:t>
            </a:r>
            <a:r>
              <a:rPr b="1" dirty="0"/>
              <a:t>of the school</a:t>
            </a:r>
            <a:r>
              <a:rPr dirty="0"/>
              <a:t>: </a:t>
            </a:r>
            <a:r>
              <a:rPr i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urban </a:t>
            </a:r>
            <a:r>
              <a:rPr i="1" dirty="0" smtClean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school </a:t>
            </a:r>
            <a:r>
              <a:rPr i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situated in poor areas, etc</a:t>
            </a:r>
            <a:r>
              <a:rPr dirty="0"/>
              <a:t>.</a:t>
            </a:r>
            <a:endParaRPr sz="1800" dirty="0"/>
          </a:p>
          <a:p>
            <a:pPr marL="0" indent="0">
              <a:lnSpc>
                <a:spcPct val="81000"/>
              </a:lnSpc>
              <a:buSzTx/>
              <a:buNone/>
              <a:defRPr sz="2400"/>
            </a:pPr>
            <a:endParaRPr sz="1800" dirty="0"/>
          </a:p>
          <a:p>
            <a:pPr marL="0" indent="0">
              <a:lnSpc>
                <a:spcPct val="81000"/>
              </a:lnSpc>
              <a:buSzTx/>
              <a:buNone/>
              <a:defRPr sz="2200"/>
            </a:pPr>
            <a:r>
              <a:rPr dirty="0"/>
              <a:t> Ch</a:t>
            </a:r>
            <a:r>
              <a:rPr b="1" dirty="0"/>
              <a:t>aracteristics of the job</a:t>
            </a:r>
            <a:r>
              <a:rPr dirty="0"/>
              <a:t>:</a:t>
            </a:r>
            <a:endParaRPr sz="1800" dirty="0"/>
          </a:p>
          <a:p>
            <a:pPr>
              <a:lnSpc>
                <a:spcPct val="81000"/>
              </a:lnSpc>
              <a:buFont typeface="Wingdings" panose="05000000000000000000" pitchFamily="2" charset="2"/>
              <a:buChar char="ü"/>
              <a:defRPr sz="2200"/>
            </a:pPr>
            <a:r>
              <a:rPr lang="en-CA" dirty="0" smtClean="0"/>
              <a:t>    </a:t>
            </a:r>
            <a:r>
              <a:rPr b="1" i="1" dirty="0" smtClean="0"/>
              <a:t>workload:</a:t>
            </a:r>
            <a:r>
              <a:rPr b="1" dirty="0" smtClean="0"/>
              <a:t> </a:t>
            </a:r>
            <a:r>
              <a:rPr i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unreasonable or </a:t>
            </a:r>
            <a:r>
              <a:rPr i="1" dirty="0" smtClean="0">
                <a:solidFill>
                  <a:schemeClr val="tx1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unmanageable</a:t>
            </a:r>
            <a:r>
              <a:rPr lang="en-CA" i="1" dirty="0">
                <a:solidFill>
                  <a:schemeClr val="tx1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i="1" dirty="0" smtClean="0">
                <a:solidFill>
                  <a:schemeClr val="tx1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i="1" dirty="0" smtClean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results </a:t>
            </a:r>
            <a:r>
              <a:rPr i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that « do not compensate » the invested efforts </a:t>
            </a:r>
            <a:endParaRPr sz="2400" dirty="0"/>
          </a:p>
          <a:p>
            <a:pPr>
              <a:lnSpc>
                <a:spcPct val="81000"/>
              </a:lnSpc>
              <a:buFont typeface="Wingdings" panose="05000000000000000000" pitchFamily="2" charset="2"/>
              <a:buChar char="ü"/>
              <a:defRPr sz="2200" b="1"/>
            </a:pPr>
            <a:r>
              <a:rPr lang="en-CA" i="1" dirty="0" smtClean="0"/>
              <a:t>   </a:t>
            </a:r>
            <a:r>
              <a:rPr i="1" dirty="0" smtClean="0"/>
              <a:t>security of employment</a:t>
            </a:r>
            <a:r>
              <a:rPr b="0" dirty="0" smtClean="0"/>
              <a:t>: </a:t>
            </a:r>
            <a:r>
              <a:rPr b="0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instability, mobility between schools, etc.</a:t>
            </a:r>
            <a:endParaRPr sz="1800" dirty="0"/>
          </a:p>
          <a:p>
            <a:pPr>
              <a:lnSpc>
                <a:spcPct val="81000"/>
              </a:lnSpc>
              <a:buFont typeface="Wingdings"/>
              <a:buChar char="❖"/>
              <a:defRPr sz="24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sz="1800" dirty="0"/>
          </a:p>
          <a:p>
            <a:pPr marL="0" indent="0">
              <a:lnSpc>
                <a:spcPct val="81000"/>
              </a:lnSpc>
              <a:buSzTx/>
              <a:buNone/>
              <a:defRPr sz="2200" b="1" i="1">
                <a:solidFill>
                  <a:srgbClr val="00B05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/>
              <a:t>B.    </a:t>
            </a:r>
            <a:r>
              <a:rPr dirty="0" smtClean="0"/>
              <a:t>Well-being</a:t>
            </a:r>
            <a:r>
              <a:rPr i="0" dirty="0" smtClean="0"/>
              <a:t>:</a:t>
            </a:r>
            <a:r>
              <a:rPr lang="en-CA" sz="1800" i="1" dirty="0"/>
              <a:t> </a:t>
            </a:r>
            <a:r>
              <a:rPr lang="en-CA" sz="1800" i="1" dirty="0" smtClean="0"/>
              <a:t>  </a:t>
            </a:r>
            <a:r>
              <a:rPr lang="fr-CA" dirty="0" err="1" smtClean="0">
                <a:solidFill>
                  <a:schemeClr val="tx1"/>
                </a:solidFill>
              </a:rPr>
              <a:t>based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on </a:t>
            </a:r>
            <a:r>
              <a:rPr b="1" i="1" dirty="0">
                <a:solidFill>
                  <a:schemeClr val="tx1"/>
                </a:solidFill>
              </a:rPr>
              <a:t>interactions between</a:t>
            </a:r>
            <a:r>
              <a:rPr dirty="0">
                <a:solidFill>
                  <a:schemeClr val="tx1"/>
                </a:solidFill>
              </a:rPr>
              <a:t> professional </a:t>
            </a:r>
            <a:r>
              <a:rPr i="1" dirty="0">
                <a:solidFill>
                  <a:schemeClr val="tx1"/>
                </a:solidFill>
              </a:rPr>
              <a:t>commitment, stress, </a:t>
            </a:r>
            <a:r>
              <a:rPr i="1" dirty="0" smtClean="0">
                <a:solidFill>
                  <a:schemeClr val="tx1"/>
                </a:solidFill>
              </a:rPr>
              <a:t>exhaustion</a:t>
            </a:r>
            <a:r>
              <a:rPr lang="fr-CA" i="1" dirty="0" smtClean="0">
                <a:solidFill>
                  <a:schemeClr val="tx1"/>
                </a:solidFill>
              </a:rPr>
              <a:t>, </a:t>
            </a:r>
            <a:r>
              <a:rPr lang="en-CA" dirty="0">
                <a:solidFill>
                  <a:schemeClr val="tx1"/>
                </a:solidFill>
              </a:rPr>
              <a:t>self-efficacy</a:t>
            </a:r>
            <a:r>
              <a:rPr lang="en-CA" sz="2400" dirty="0">
                <a:solidFill>
                  <a:schemeClr val="tx1"/>
                </a:solidFill>
              </a:rPr>
              <a:t>, </a:t>
            </a:r>
            <a:r>
              <a:rPr i="1" dirty="0" smtClean="0">
                <a:solidFill>
                  <a:schemeClr val="tx1"/>
                </a:solidFill>
              </a:rPr>
              <a:t>and </a:t>
            </a:r>
            <a:r>
              <a:rPr i="1" dirty="0">
                <a:solidFill>
                  <a:schemeClr val="tx1"/>
                </a:solidFill>
              </a:rPr>
              <a:t>professional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i="1" dirty="0">
                <a:solidFill>
                  <a:schemeClr val="tx1"/>
                </a:solidFill>
              </a:rPr>
              <a:t>satisfaction </a:t>
            </a:r>
          </a:p>
        </p:txBody>
      </p:sp>
      <p:sp>
        <p:nvSpPr>
          <p:cNvPr id="145" name="Shape 145"/>
          <p:cNvSpPr>
            <a:spLocks noGrp="1"/>
          </p:cNvSpPr>
          <p:nvPr>
            <p:ph type="sldNum" sz="quarter" idx="2"/>
          </p:nvPr>
        </p:nvSpPr>
        <p:spPr>
          <a:xfrm>
            <a:off x="11041741" y="6526778"/>
            <a:ext cx="1707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>
              <a:defRPr sz="3200" spc="-1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t> </a:t>
            </a:r>
            <a:br/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body" idx="1"/>
          </p:nvPr>
        </p:nvSpPr>
        <p:spPr>
          <a:xfrm>
            <a:off x="513347" y="1306285"/>
            <a:ext cx="11059953" cy="456280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800" b="1">
                <a:solidFill>
                  <a:srgbClr val="0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/>
              <a:t>General objective of the research</a:t>
            </a:r>
          </a:p>
          <a:p>
            <a:pPr algn="ctr">
              <a:defRPr sz="2800"/>
            </a:pPr>
            <a:endParaRPr dirty="0"/>
          </a:p>
          <a:p>
            <a:pPr algn="ctr">
              <a:defRPr sz="2800" b="1"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dirty="0"/>
          </a:p>
          <a:p>
            <a:pPr algn="ctr">
              <a:defRPr sz="2800" b="1"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Exploring the connections between the </a:t>
            </a:r>
            <a:r>
              <a:rPr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pedagogic </a:t>
            </a:r>
            <a:r>
              <a:rPr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well-being of high school teachers and their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reflective professional </a:t>
            </a:r>
            <a:r>
              <a:rPr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practices</a:t>
            </a:r>
          </a:p>
        </p:txBody>
      </p:sp>
      <p:sp>
        <p:nvSpPr>
          <p:cNvPr id="149" name="Shape 149"/>
          <p:cNvSpPr>
            <a:spLocks noGrp="1"/>
          </p:cNvSpPr>
          <p:nvPr>
            <p:ph type="sldNum" sz="quarter" idx="2"/>
          </p:nvPr>
        </p:nvSpPr>
        <p:spPr>
          <a:xfrm>
            <a:off x="11041741" y="6526778"/>
            <a:ext cx="1707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endParaRPr dirty="0"/>
          </a:p>
          <a:p>
            <a:endParaRPr dirty="0"/>
          </a:p>
          <a:p>
            <a:pPr algn="ctr">
              <a:defRPr sz="3200" b="1"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/>
              <a:t>2.  </a:t>
            </a:r>
            <a:r>
              <a:rPr dirty="0" smtClean="0"/>
              <a:t>CONCEPTU</a:t>
            </a:r>
            <a:r>
              <a:rPr lang="fr-CA" dirty="0"/>
              <a:t>A</a:t>
            </a:r>
            <a:r>
              <a:rPr dirty="0" smtClean="0"/>
              <a:t>L </a:t>
            </a:r>
            <a:r>
              <a:rPr dirty="0"/>
              <a:t>FRAMEWORK</a:t>
            </a:r>
          </a:p>
        </p:txBody>
      </p:sp>
      <p:sp>
        <p:nvSpPr>
          <p:cNvPr id="153" name="Shape 153"/>
          <p:cNvSpPr>
            <a:spLocks noGrp="1"/>
          </p:cNvSpPr>
          <p:nvPr>
            <p:ph type="sldNum" sz="quarter" idx="2"/>
          </p:nvPr>
        </p:nvSpPr>
        <p:spPr>
          <a:xfrm>
            <a:off x="11041741" y="6526778"/>
            <a:ext cx="1707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xfrm>
            <a:off x="356606" y="286603"/>
            <a:ext cx="10855877" cy="1450757"/>
          </a:xfrm>
          <a:prstGeom prst="rect">
            <a:avLst/>
          </a:prstGeom>
        </p:spPr>
        <p:txBody>
          <a:bodyPr/>
          <a:lstStyle>
            <a:lvl1pPr>
              <a:defRPr sz="3200" i="1" spc="-1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The concept of </a:t>
            </a:r>
            <a:r>
              <a:rPr lang="fr-CA" dirty="0" err="1" smtClean="0"/>
              <a:t>reflection</a:t>
            </a:r>
            <a:endParaRPr dirty="0"/>
          </a:p>
        </p:txBody>
      </p:sp>
      <p:sp>
        <p:nvSpPr>
          <p:cNvPr id="156" name="Shape 156"/>
          <p:cNvSpPr>
            <a:spLocks noGrp="1"/>
          </p:cNvSpPr>
          <p:nvPr>
            <p:ph type="body" idx="1"/>
          </p:nvPr>
        </p:nvSpPr>
        <p:spPr>
          <a:xfrm>
            <a:off x="194871" y="1737360"/>
            <a:ext cx="11837471" cy="44985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96111">
              <a:spcBef>
                <a:spcPts val="1100"/>
              </a:spcBef>
              <a:buSzTx/>
              <a:buNone/>
              <a:defRPr sz="1960" i="1">
                <a:effectLst>
                  <a:outerShdw blurRad="37338" dist="37338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fr-CA" i="1" dirty="0" err="1" smtClean="0"/>
              <a:t>Reflection</a:t>
            </a:r>
            <a:r>
              <a:rPr i="0" dirty="0" smtClean="0"/>
              <a:t>: </a:t>
            </a:r>
            <a:endParaRPr i="0" dirty="0"/>
          </a:p>
          <a:p>
            <a:pPr defTabSz="896111">
              <a:spcBef>
                <a:spcPts val="1100"/>
              </a:spcBef>
              <a:buFont typeface="Wingdings" panose="05000000000000000000" pitchFamily="2" charset="2"/>
              <a:buChar char="ü"/>
              <a:defRPr sz="1960"/>
            </a:pPr>
            <a:r>
              <a:rPr dirty="0" smtClean="0"/>
              <a:t> </a:t>
            </a:r>
            <a:r>
              <a:rPr lang="fr-CA" dirty="0" smtClean="0"/>
              <a:t> </a:t>
            </a:r>
            <a:r>
              <a:rPr b="1" i="1" dirty="0" smtClean="0"/>
              <a:t>a </a:t>
            </a:r>
            <a:r>
              <a:rPr lang="en-CA" b="1" i="1" dirty="0"/>
              <a:t>"</a:t>
            </a:r>
            <a:r>
              <a:rPr b="1" i="1" dirty="0"/>
              <a:t> second </a:t>
            </a:r>
            <a:r>
              <a:rPr b="1" i="1" dirty="0" smtClean="0"/>
              <a:t>degree</a:t>
            </a:r>
            <a:r>
              <a:rPr lang="en-CA" b="1" i="1" dirty="0" smtClean="0"/>
              <a:t>“ </a:t>
            </a:r>
            <a:r>
              <a:rPr b="1" i="1" dirty="0" smtClean="0"/>
              <a:t> </a:t>
            </a:r>
            <a:r>
              <a:rPr b="1" i="1" dirty="0"/>
              <a:t>competence </a:t>
            </a:r>
            <a:r>
              <a:rPr dirty="0"/>
              <a:t>that acts like a lever of development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of o</a:t>
            </a:r>
            <a:r>
              <a:rPr dirty="0"/>
              <a:t>ther professional competencies » (Collin, 2010, p.39)</a:t>
            </a:r>
          </a:p>
          <a:p>
            <a:pPr defTabSz="896111">
              <a:spcBef>
                <a:spcPts val="1100"/>
              </a:spcBef>
              <a:buFont typeface="Wingdings" panose="05000000000000000000" pitchFamily="2" charset="2"/>
              <a:buChar char="ü"/>
              <a:defRPr sz="1960" i="1">
                <a:solidFill>
                  <a:srgbClr val="7030A0"/>
                </a:solidFill>
              </a:defRPr>
            </a:pPr>
            <a:r>
              <a:rPr lang="fr-CA" dirty="0"/>
              <a:t> </a:t>
            </a:r>
            <a:r>
              <a:rPr lang="fr-CA" dirty="0" smtClean="0"/>
              <a:t>  </a:t>
            </a:r>
            <a:r>
              <a:rPr lang="en-CA" dirty="0" smtClean="0"/>
              <a:t>“</a:t>
            </a:r>
            <a:r>
              <a:rPr lang="fr-CA" dirty="0" smtClean="0"/>
              <a:t> </a:t>
            </a:r>
            <a:r>
              <a:rPr lang="fr-CA" dirty="0"/>
              <a:t> </a:t>
            </a:r>
            <a:r>
              <a:rPr dirty="0" smtClean="0"/>
              <a:t>a way of thinking </a:t>
            </a:r>
            <a:r>
              <a:rPr lang="fr-CA" dirty="0" smtClean="0"/>
              <a:t>about</a:t>
            </a:r>
            <a:r>
              <a:rPr i="0" dirty="0" smtClean="0">
                <a:solidFill>
                  <a:srgbClr val="404040"/>
                </a:solidFill>
              </a:rPr>
              <a:t> </a:t>
            </a:r>
            <a:r>
              <a:rPr lang="en-CA" dirty="0" smtClean="0"/>
              <a:t>educational matters </a:t>
            </a:r>
            <a:r>
              <a:rPr lang="en-CA" dirty="0" smtClean="0">
                <a:solidFill>
                  <a:schemeClr val="tx1"/>
                </a:solidFill>
              </a:rPr>
              <a:t>that involves the ability to make rational choices and to assume responsibility for those choices </a:t>
            </a:r>
            <a:r>
              <a:rPr lang="en-CA" dirty="0" smtClean="0">
                <a:solidFill>
                  <a:srgbClr val="7030A0"/>
                </a:solidFill>
              </a:rPr>
              <a:t>“</a:t>
            </a:r>
            <a:r>
              <a:rPr lang="en-CA" dirty="0" smtClean="0">
                <a:solidFill>
                  <a:schemeClr val="tx1"/>
                </a:solidFill>
              </a:rPr>
              <a:t> (Ross, 1989, p.22) </a:t>
            </a:r>
          </a:p>
          <a:p>
            <a:pPr marL="89611" indent="-89611" defTabSz="896111">
              <a:spcBef>
                <a:spcPts val="1100"/>
              </a:spcBef>
              <a:buFont typeface="Wingdings"/>
              <a:buChar char="➢"/>
              <a:defRPr sz="1960" i="1">
                <a:solidFill>
                  <a:srgbClr val="7030A0"/>
                </a:solidFill>
              </a:defRPr>
            </a:pPr>
            <a:endParaRPr i="0" dirty="0" smtClean="0">
              <a:solidFill>
                <a:srgbClr val="404040"/>
              </a:solidFill>
            </a:endParaRPr>
          </a:p>
          <a:p>
            <a:pPr marL="89611" indent="-89611" defTabSz="896111">
              <a:spcBef>
                <a:spcPts val="1100"/>
              </a:spcBef>
              <a:defRPr sz="1960" b="1" i="1">
                <a:effectLst>
                  <a:outerShdw blurRad="37338" dist="37338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 smtClean="0"/>
              <a:t>Thinking </a:t>
            </a:r>
            <a:r>
              <a:rPr dirty="0"/>
              <a:t>the practice</a:t>
            </a:r>
            <a:r>
              <a:rPr b="0" i="0" dirty="0"/>
              <a:t>:  </a:t>
            </a:r>
            <a:r>
              <a:rPr lang="en-CA" b="0" i="0" dirty="0" smtClean="0"/>
              <a:t>"</a:t>
            </a:r>
            <a:r>
              <a:rPr b="0" i="0" dirty="0" smtClean="0"/>
              <a:t> </a:t>
            </a:r>
            <a:r>
              <a:rPr lang="fr-CA" b="0" i="1" dirty="0" smtClean="0">
                <a:solidFill>
                  <a:srgbClr val="7030A0"/>
                </a:solidFill>
              </a:rPr>
              <a:t>the</a:t>
            </a:r>
            <a:r>
              <a:rPr lang="fr-CA" b="0" i="0" dirty="0" smtClean="0"/>
              <a:t> </a:t>
            </a:r>
            <a:r>
              <a:rPr b="0" dirty="0" smtClean="0">
                <a:solidFill>
                  <a:srgbClr val="7030A0"/>
                </a:solidFill>
              </a:rPr>
              <a:t>mental </a:t>
            </a:r>
            <a:r>
              <a:rPr b="0" dirty="0">
                <a:solidFill>
                  <a:srgbClr val="7030A0"/>
                </a:solidFill>
              </a:rPr>
              <a:t>process of structuring or restructuring an experience, a problem or an existing knowledge or </a:t>
            </a:r>
            <a:r>
              <a:rPr b="0" dirty="0" smtClean="0">
                <a:solidFill>
                  <a:srgbClr val="7030A0"/>
                </a:solidFill>
              </a:rPr>
              <a:t>in</a:t>
            </a:r>
            <a:r>
              <a:rPr lang="fr-CA" b="0" dirty="0" err="1" smtClean="0">
                <a:solidFill>
                  <a:srgbClr val="7030A0"/>
                </a:solidFill>
              </a:rPr>
              <a:t>sights</a:t>
            </a:r>
            <a:r>
              <a:rPr lang="en-CA" b="1" dirty="0" smtClean="0">
                <a:solidFill>
                  <a:srgbClr val="7030A0"/>
                </a:solidFill>
              </a:rPr>
              <a:t>” </a:t>
            </a:r>
            <a:r>
              <a:rPr b="0" i="0" dirty="0" smtClean="0"/>
              <a:t> </a:t>
            </a:r>
            <a:r>
              <a:rPr b="0" i="0" dirty="0"/>
              <a:t>(</a:t>
            </a:r>
            <a:r>
              <a:rPr b="0" i="0" dirty="0" err="1"/>
              <a:t>Korthagen</a:t>
            </a:r>
            <a:r>
              <a:rPr b="0" i="0" dirty="0"/>
              <a:t> et </a:t>
            </a:r>
            <a:r>
              <a:rPr b="0" i="0" dirty="0" err="1" smtClean="0"/>
              <a:t>Wubbels</a:t>
            </a:r>
            <a:r>
              <a:rPr b="0" i="0" dirty="0" smtClean="0"/>
              <a:t>, 1995).</a:t>
            </a:r>
            <a:endParaRPr b="0" i="0" dirty="0"/>
          </a:p>
          <a:p>
            <a:pPr marL="89611" indent="-89611" defTabSz="896111">
              <a:spcBef>
                <a:spcPts val="1100"/>
              </a:spcBef>
              <a:defRPr sz="1960" b="1">
                <a:effectLst>
                  <a:outerShdw blurRad="37338" dist="37338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fr-CA" dirty="0" err="1" smtClean="0"/>
              <a:t>Reflective</a:t>
            </a:r>
            <a:r>
              <a:rPr dirty="0" smtClean="0"/>
              <a:t> practice</a:t>
            </a:r>
            <a:r>
              <a:rPr lang="fr-CA" dirty="0" smtClean="0"/>
              <a:t> </a:t>
            </a:r>
            <a:r>
              <a:rPr b="0" dirty="0" smtClean="0"/>
              <a:t>: </a:t>
            </a:r>
            <a:r>
              <a:rPr b="0" i="1" dirty="0">
                <a:solidFill>
                  <a:srgbClr val="7030A0"/>
                </a:solidFill>
              </a:rPr>
              <a:t>a representation that consists of cognitive, affective and volitional dimensions</a:t>
            </a:r>
            <a:r>
              <a:rPr b="0" dirty="0"/>
              <a:t>; a representation that brings together social and communicational skills and the process of constructing knowledge (Bruno, </a:t>
            </a:r>
            <a:r>
              <a:rPr b="0" dirty="0" err="1"/>
              <a:t>Galuppo</a:t>
            </a:r>
            <a:r>
              <a:rPr b="0" dirty="0"/>
              <a:t> et </a:t>
            </a:r>
            <a:r>
              <a:rPr b="0" dirty="0" err="1"/>
              <a:t>Gilardi</a:t>
            </a:r>
            <a:r>
              <a:rPr b="0" dirty="0"/>
              <a:t>, 2011) </a:t>
            </a:r>
          </a:p>
          <a:p>
            <a:pPr marL="0" indent="0" defTabSz="896111">
              <a:spcBef>
                <a:spcPts val="1100"/>
              </a:spcBef>
              <a:buSzTx/>
              <a:buNone/>
              <a:defRPr sz="1960"/>
            </a:pPr>
            <a:r>
              <a:rPr dirty="0"/>
              <a:t> </a:t>
            </a:r>
          </a:p>
        </p:txBody>
      </p:sp>
      <p:sp>
        <p:nvSpPr>
          <p:cNvPr id="157" name="Shape 157"/>
          <p:cNvSpPr>
            <a:spLocks noGrp="1"/>
          </p:cNvSpPr>
          <p:nvPr>
            <p:ph type="sldNum" sz="quarter" idx="2"/>
          </p:nvPr>
        </p:nvSpPr>
        <p:spPr>
          <a:xfrm>
            <a:off x="11041741" y="6526778"/>
            <a:ext cx="1707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title"/>
          </p:nvPr>
        </p:nvSpPr>
        <p:spPr>
          <a:xfrm>
            <a:off x="242046" y="286603"/>
            <a:ext cx="11819967" cy="912611"/>
          </a:xfrm>
          <a:prstGeom prst="rect">
            <a:avLst/>
          </a:prstGeom>
        </p:spPr>
        <p:txBody>
          <a:bodyPr/>
          <a:lstStyle/>
          <a:p>
            <a:pPr>
              <a:defRPr sz="2800">
                <a:latin typeface="Arial Black"/>
                <a:ea typeface="Arial Black"/>
                <a:cs typeface="Arial Black"/>
                <a:sym typeface="Arial Black"/>
              </a:defRPr>
            </a:pPr>
            <a:endParaRPr/>
          </a:p>
        </p:txBody>
      </p:sp>
      <p:sp>
        <p:nvSpPr>
          <p:cNvPr id="160" name="Shape 160"/>
          <p:cNvSpPr>
            <a:spLocks noGrp="1"/>
          </p:cNvSpPr>
          <p:nvPr>
            <p:ph type="body" idx="1"/>
          </p:nvPr>
        </p:nvSpPr>
        <p:spPr>
          <a:xfrm>
            <a:off x="1097280" y="1199213"/>
            <a:ext cx="10058401" cy="5066677"/>
          </a:xfrm>
          <a:prstGeom prst="rect">
            <a:avLst/>
          </a:prstGeom>
        </p:spPr>
        <p:txBody>
          <a:bodyPr/>
          <a:lstStyle/>
          <a:p>
            <a:pPr>
              <a:defRPr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 smtClean="0"/>
              <a:t>A</a:t>
            </a:r>
            <a:r>
              <a:rPr lang="fr-CA" dirty="0" smtClean="0"/>
              <a:t> model </a:t>
            </a:r>
            <a:r>
              <a:rPr dirty="0" smtClean="0"/>
              <a:t>for </a:t>
            </a:r>
            <a:r>
              <a:rPr dirty="0"/>
              <a:t>our research</a:t>
            </a:r>
            <a:r>
              <a:rPr i="0" dirty="0"/>
              <a:t>: </a:t>
            </a:r>
            <a:r>
              <a:rPr b="1" dirty="0"/>
              <a:t>the </a:t>
            </a:r>
            <a:r>
              <a:rPr b="1" dirty="0" err="1"/>
              <a:t>Korthagen</a:t>
            </a:r>
            <a:r>
              <a:rPr b="1" dirty="0"/>
              <a:t> and </a:t>
            </a:r>
            <a:r>
              <a:rPr b="1" dirty="0" err="1"/>
              <a:t>Vasalos</a:t>
            </a:r>
            <a:r>
              <a:rPr b="1" dirty="0"/>
              <a:t> model (2005)</a:t>
            </a:r>
          </a:p>
        </p:txBody>
      </p:sp>
      <p:sp>
        <p:nvSpPr>
          <p:cNvPr id="161" name="Shape 161"/>
          <p:cNvSpPr>
            <a:spLocks noGrp="1"/>
          </p:cNvSpPr>
          <p:nvPr>
            <p:ph type="sldNum" sz="quarter" idx="2"/>
          </p:nvPr>
        </p:nvSpPr>
        <p:spPr>
          <a:xfrm>
            <a:off x="11041741" y="6526778"/>
            <a:ext cx="1707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pic>
        <p:nvPicPr>
          <p:cNvPr id="162" name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89529" y="1756063"/>
            <a:ext cx="7073901" cy="46067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xfrm>
            <a:off x="515388" y="394977"/>
            <a:ext cx="11238809" cy="1450757"/>
          </a:xfrm>
          <a:prstGeom prst="rect">
            <a:avLst/>
          </a:prstGeom>
        </p:spPr>
        <p:txBody>
          <a:bodyPr/>
          <a:lstStyle>
            <a:lvl1pPr>
              <a:defRPr sz="3200" i="1" spc="-1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The </a:t>
            </a:r>
            <a:r>
              <a:rPr dirty="0" smtClean="0"/>
              <a:t>pedagogic</a:t>
            </a:r>
            <a:r>
              <a:rPr lang="fr-CA" dirty="0" smtClean="0"/>
              <a:t> </a:t>
            </a:r>
            <a:r>
              <a:rPr dirty="0" smtClean="0"/>
              <a:t>well-being </a:t>
            </a:r>
            <a:r>
              <a:rPr dirty="0"/>
              <a:t>of high school teachers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idx="1"/>
          </p:nvPr>
        </p:nvSpPr>
        <p:spPr>
          <a:xfrm>
            <a:off x="249380" y="1845734"/>
            <a:ext cx="11720947" cy="423918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SzTx/>
              <a:buNone/>
              <a:defRPr b="1" i="1">
                <a:solidFill>
                  <a:srgbClr val="0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lang="en-CA" dirty="0" smtClean="0"/>
          </a:p>
          <a:p>
            <a:pPr marL="0" indent="0" algn="just">
              <a:spcBef>
                <a:spcPts val="0"/>
              </a:spcBef>
              <a:buSzTx/>
              <a:buNone/>
              <a:defRPr b="1" i="1">
                <a:solidFill>
                  <a:srgbClr val="0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en-CA" dirty="0"/>
              <a:t> </a:t>
            </a:r>
            <a:r>
              <a:rPr lang="en-CA" dirty="0" smtClean="0"/>
              <a:t>    </a:t>
            </a:r>
            <a:r>
              <a:rPr dirty="0" err="1" smtClean="0"/>
              <a:t>Soini</a:t>
            </a:r>
            <a:r>
              <a:rPr dirty="0"/>
              <a:t>, </a:t>
            </a:r>
            <a:r>
              <a:rPr dirty="0" err="1"/>
              <a:t>Pyhältö</a:t>
            </a:r>
            <a:r>
              <a:rPr dirty="0"/>
              <a:t> et </a:t>
            </a:r>
            <a:r>
              <a:rPr dirty="0" err="1"/>
              <a:t>Pietarinen</a:t>
            </a:r>
            <a:r>
              <a:rPr dirty="0"/>
              <a:t> (2010)</a:t>
            </a:r>
          </a:p>
          <a:p>
            <a:pPr marL="0" indent="0" algn="just">
              <a:lnSpc>
                <a:spcPct val="81000"/>
              </a:lnSpc>
              <a:spcBef>
                <a:spcPts val="0"/>
              </a:spcBef>
              <a:buNone/>
              <a:defRPr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lang="en-CA" dirty="0"/>
          </a:p>
          <a:p>
            <a:pPr marL="0" indent="0" algn="just">
              <a:lnSpc>
                <a:spcPct val="81000"/>
              </a:lnSpc>
              <a:spcBef>
                <a:spcPts val="0"/>
              </a:spcBef>
              <a:buNone/>
              <a:defRPr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lang="en-CA" dirty="0" smtClean="0"/>
          </a:p>
          <a:p>
            <a:pPr algn="just">
              <a:lnSpc>
                <a:spcPct val="81000"/>
              </a:lnSpc>
              <a:spcBef>
                <a:spcPts val="0"/>
              </a:spcBef>
              <a:defRPr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 smtClean="0"/>
              <a:t>Development </a:t>
            </a:r>
            <a:r>
              <a:rPr dirty="0"/>
              <a:t>of the well-being </a:t>
            </a:r>
            <a:r>
              <a:rPr b="1" i="0" dirty="0"/>
              <a:t>: </a:t>
            </a:r>
            <a:endParaRPr lang="fr-CA" b="1" i="0" dirty="0" smtClean="0"/>
          </a:p>
          <a:p>
            <a:pPr algn="just">
              <a:lnSpc>
                <a:spcPct val="81000"/>
              </a:lnSpc>
              <a:spcBef>
                <a:spcPts val="0"/>
              </a:spcBef>
              <a:defRPr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lang="fr-CA" b="1" dirty="0"/>
          </a:p>
          <a:p>
            <a:pPr algn="just">
              <a:lnSpc>
                <a:spcPct val="81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fr-CA" b="1" i="0" dirty="0" smtClean="0"/>
              <a:t>  </a:t>
            </a:r>
            <a:r>
              <a:rPr b="1" i="0" dirty="0" smtClean="0"/>
              <a:t>a </a:t>
            </a:r>
            <a:r>
              <a:rPr b="1" i="0" dirty="0"/>
              <a:t>succession of cycles of positive and negative experiences leading to autonomy and commitment</a:t>
            </a:r>
            <a:r>
              <a:rPr i="0" dirty="0"/>
              <a:t>; </a:t>
            </a:r>
            <a:endParaRPr lang="en-CA" i="0" dirty="0" smtClean="0"/>
          </a:p>
          <a:p>
            <a:pPr algn="just">
              <a:lnSpc>
                <a:spcPct val="81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lang="en-CA" dirty="0"/>
          </a:p>
          <a:p>
            <a:pPr algn="just">
              <a:lnSpc>
                <a:spcPct val="81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fr-CA" dirty="0" smtClean="0"/>
              <a:t>   </a:t>
            </a:r>
            <a:r>
              <a:rPr sz="1900" dirty="0" smtClean="0"/>
              <a:t>experiences </a:t>
            </a:r>
            <a:r>
              <a:rPr sz="1900" dirty="0"/>
              <a:t>regularized </a:t>
            </a:r>
            <a:r>
              <a:rPr sz="1900" b="0" dirty="0"/>
              <a:t>by </a:t>
            </a:r>
            <a:r>
              <a:rPr sz="1900" dirty="0">
                <a:solidFill>
                  <a:srgbClr val="7030A0"/>
                </a:solidFill>
              </a:rPr>
              <a:t>professional</a:t>
            </a:r>
            <a:r>
              <a:rPr dirty="0"/>
              <a:t> </a:t>
            </a:r>
            <a:r>
              <a:rPr sz="1900" dirty="0">
                <a:solidFill>
                  <a:srgbClr val="7030A0"/>
                </a:solidFill>
              </a:rPr>
              <a:t>relationships, sense of belonging to the community, self-efficacy, satisfaction and control</a:t>
            </a:r>
            <a:r>
              <a:rPr sz="1900" b="0" dirty="0"/>
              <a:t>. </a:t>
            </a:r>
            <a:endParaRPr sz="1900" dirty="0"/>
          </a:p>
          <a:p>
            <a:pPr algn="just">
              <a:lnSpc>
                <a:spcPct val="81000"/>
              </a:lnSpc>
              <a:spcBef>
                <a:spcPts val="0"/>
              </a:spcBef>
              <a:buFont typeface="Wingdings"/>
              <a:buChar char="➢"/>
              <a:defRPr sz="1900"/>
            </a:pPr>
            <a:endParaRPr sz="1900" dirty="0"/>
          </a:p>
          <a:p>
            <a:pPr algn="just">
              <a:lnSpc>
                <a:spcPct val="81000"/>
              </a:lnSpc>
              <a:spcBef>
                <a:spcPts val="0"/>
              </a:spcBef>
              <a:defRPr sz="1800"/>
            </a:pPr>
            <a:endParaRPr sz="1900" dirty="0"/>
          </a:p>
          <a:p>
            <a:pPr algn="just">
              <a:lnSpc>
                <a:spcPct val="81000"/>
              </a:lnSpc>
              <a:spcBef>
                <a:spcPts val="0"/>
              </a:spcBef>
              <a:defRPr b="1"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/>
              <a:t>Dimensions: </a:t>
            </a:r>
          </a:p>
          <a:p>
            <a:pPr algn="just">
              <a:lnSpc>
                <a:spcPct val="81000"/>
              </a:lnSpc>
              <a:spcBef>
                <a:spcPts val="0"/>
              </a:spcBef>
              <a:defRPr b="1" i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dirty="0"/>
          </a:p>
          <a:p>
            <a:pPr algn="just">
              <a:lnSpc>
                <a:spcPct val="81000"/>
              </a:lnSpc>
              <a:spcBef>
                <a:spcPts val="0"/>
              </a:spcBef>
              <a:defRPr sz="1800" i="1">
                <a:solidFill>
                  <a:srgbClr val="0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/>
              <a:t>  Personnel </a:t>
            </a:r>
            <a:r>
              <a:rPr dirty="0" smtClean="0"/>
              <a:t>level</a:t>
            </a:r>
            <a:r>
              <a:rPr lang="en-CA" dirty="0" smtClean="0"/>
              <a:t> </a:t>
            </a:r>
            <a:r>
              <a:rPr i="0" dirty="0" smtClean="0"/>
              <a:t>: </a:t>
            </a:r>
            <a:r>
              <a:rPr dirty="0"/>
              <a:t>competencies, work satisfaction, commitment </a:t>
            </a:r>
            <a:r>
              <a:rPr lang="fr-CA" dirty="0" smtClean="0">
                <a:solidFill>
                  <a:schemeClr val="tx1"/>
                </a:solidFill>
              </a:rPr>
              <a:t>to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/>
              <a:t>work</a:t>
            </a:r>
          </a:p>
          <a:p>
            <a:pPr marL="0" indent="0" algn="just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dirty="0"/>
          </a:p>
          <a:p>
            <a:pPr marL="0" indent="0" algn="just">
              <a:spcBef>
                <a:spcPts val="0"/>
              </a:spcBef>
              <a:buSzTx/>
              <a:buNone/>
              <a:defRPr sz="1800" i="1">
                <a:solidFill>
                  <a:srgbClr val="0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/>
              <a:t>   Social </a:t>
            </a:r>
            <a:r>
              <a:rPr dirty="0" smtClean="0"/>
              <a:t>level</a:t>
            </a:r>
            <a:r>
              <a:rPr lang="en-CA" dirty="0" smtClean="0"/>
              <a:t> </a:t>
            </a:r>
            <a:r>
              <a:rPr i="0" dirty="0" smtClean="0"/>
              <a:t>: </a:t>
            </a:r>
            <a:r>
              <a:rPr dirty="0"/>
              <a:t>interactions with students and colleagues</a:t>
            </a:r>
          </a:p>
          <a:p>
            <a:pPr marL="0" indent="0" algn="just">
              <a:spcBef>
                <a:spcPts val="0"/>
              </a:spcBef>
              <a:buSzTx/>
              <a:buNone/>
              <a:defRPr sz="1800"/>
            </a:pPr>
            <a:endParaRPr dirty="0"/>
          </a:p>
          <a:p>
            <a:pPr marL="0" indent="0" algn="just">
              <a:spcBef>
                <a:spcPts val="0"/>
              </a:spcBef>
              <a:buSzTx/>
              <a:buNone/>
              <a:defRPr sz="1800" b="1" i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 smtClean="0"/>
              <a:t>Impacts</a:t>
            </a:r>
            <a:r>
              <a:rPr lang="en-CA" dirty="0" smtClean="0"/>
              <a:t> </a:t>
            </a:r>
            <a:r>
              <a:rPr b="0" i="0" dirty="0" smtClean="0">
                <a:solidFill>
                  <a:srgbClr val="000000"/>
                </a:solidFill>
              </a:rPr>
              <a:t>: </a:t>
            </a:r>
            <a:r>
              <a:rPr b="0" i="1" dirty="0">
                <a:solidFill>
                  <a:srgbClr val="000000"/>
                </a:solidFill>
              </a:rPr>
              <a:t>motivation and professional </a:t>
            </a:r>
            <a:r>
              <a:rPr lang="en-CA" b="0" i="1" dirty="0" smtClean="0">
                <a:solidFill>
                  <a:srgbClr val="000000"/>
                </a:solidFill>
              </a:rPr>
              <a:t>efficacy</a:t>
            </a:r>
            <a:r>
              <a:rPr b="0" i="1" dirty="0" smtClean="0">
                <a:solidFill>
                  <a:srgbClr val="000000"/>
                </a:solidFill>
              </a:rPr>
              <a:t>, </a:t>
            </a:r>
            <a:r>
              <a:rPr b="0" i="1" dirty="0">
                <a:solidFill>
                  <a:srgbClr val="000000"/>
                </a:solidFill>
              </a:rPr>
              <a:t>mental and physical health among teachers</a:t>
            </a:r>
          </a:p>
        </p:txBody>
      </p:sp>
      <p:sp>
        <p:nvSpPr>
          <p:cNvPr id="166" name="Shape 166"/>
          <p:cNvSpPr>
            <a:spLocks noGrp="1"/>
          </p:cNvSpPr>
          <p:nvPr>
            <p:ph type="sldNum" sz="quarter" idx="2"/>
          </p:nvPr>
        </p:nvSpPr>
        <p:spPr>
          <a:xfrm>
            <a:off x="11041741" y="6526778"/>
            <a:ext cx="170742" cy="231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0000FF"/>
      </a:hlink>
      <a:folHlink>
        <a:srgbClr val="FF00FF"/>
      </a:folHlink>
    </a:clrScheme>
    <a:fontScheme name="Rétrospectiv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0000FF"/>
      </a:hlink>
      <a:folHlink>
        <a:srgbClr val="FF00FF"/>
      </a:folHlink>
    </a:clrScheme>
    <a:fontScheme name="Rétrospectiv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</TotalTime>
  <Words>1648</Words>
  <Application>Microsoft Office PowerPoint</Application>
  <PresentationFormat>Widescreen</PresentationFormat>
  <Paragraphs>606</Paragraphs>
  <Slides>25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Arial Black</vt:lpstr>
      <vt:lpstr>Calibri</vt:lpstr>
      <vt:lpstr>Calibri Light</vt:lpstr>
      <vt:lpstr>Courier New</vt:lpstr>
      <vt:lpstr>Trebuchet MS</vt:lpstr>
      <vt:lpstr>Wingdings</vt:lpstr>
      <vt:lpstr>Rétrospective</vt:lpstr>
      <vt:lpstr>PowerPoint Presentation</vt:lpstr>
      <vt:lpstr>Presentation plan</vt:lpstr>
      <vt:lpstr>PowerPoint Presentation</vt:lpstr>
      <vt:lpstr>PowerPoint Presentation</vt:lpstr>
      <vt:lpstr>  </vt:lpstr>
      <vt:lpstr>PowerPoint Presentation</vt:lpstr>
      <vt:lpstr>The concept of reflection</vt:lpstr>
      <vt:lpstr>PowerPoint Presentation</vt:lpstr>
      <vt:lpstr>The pedagogic well-being of high school teachers</vt:lpstr>
      <vt:lpstr>PowerPoint Presentation</vt:lpstr>
      <vt:lpstr>PowerPoint Presentation</vt:lpstr>
      <vt:lpstr>PowerPoint Presentation</vt:lpstr>
      <vt:lpstr>Participants:</vt:lpstr>
      <vt:lpstr>Answer sheet</vt:lpstr>
      <vt:lpstr>PowerPoint Presentation</vt:lpstr>
      <vt:lpstr>  Matrix of contributions of Q-sorts to factors/ The correlation matrix of Q-sorts</vt:lpstr>
      <vt:lpstr>  Synthesis sorting of statements by factor </vt:lpstr>
      <vt:lpstr>The pedagogic well-being and the critic incident </vt:lpstr>
      <vt:lpstr>  </vt:lpstr>
      <vt:lpstr>PowerPoint Presentation</vt:lpstr>
      <vt:lpstr>  </vt:lpstr>
      <vt:lpstr>Limits of the study</vt:lpstr>
      <vt:lpstr>Benefits and effects of the study</vt:lpstr>
      <vt:lpstr>Towards future studies</vt:lpstr>
      <vt:lpstr>References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            </dc:title>
  <dc:creator>Viorica</dc:creator>
  <cp:lastModifiedBy>Viorica</cp:lastModifiedBy>
  <cp:revision>64</cp:revision>
  <dcterms:modified xsi:type="dcterms:W3CDTF">2017-10-24T00:25:30Z</dcterms:modified>
</cp:coreProperties>
</file>