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7" r:id="rId4"/>
    <p:sldId id="290" r:id="rId5"/>
    <p:sldId id="291" r:id="rId6"/>
    <p:sldId id="292" r:id="rId7"/>
    <p:sldId id="268" r:id="rId8"/>
    <p:sldId id="293" r:id="rId9"/>
    <p:sldId id="298" r:id="rId10"/>
    <p:sldId id="269" r:id="rId11"/>
    <p:sldId id="271" r:id="rId12"/>
    <p:sldId id="296" r:id="rId13"/>
    <p:sldId id="297" r:id="rId14"/>
    <p:sldId id="300" r:id="rId15"/>
    <p:sldId id="302" r:id="rId16"/>
    <p:sldId id="303" r:id="rId17"/>
    <p:sldId id="304" r:id="rId18"/>
    <p:sldId id="285" r:id="rId19"/>
    <p:sldId id="274" r:id="rId20"/>
    <p:sldId id="281" r:id="rId21"/>
    <p:sldId id="282" r:id="rId22"/>
    <p:sldId id="283" r:id="rId23"/>
    <p:sldId id="284" r:id="rId24"/>
    <p:sldId id="28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4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4966-9CD4-4F3E-824A-81470BDC0415}" type="datetimeFigureOut">
              <a:rPr lang="fr-FR" smtClean="0"/>
              <a:t>11/11/2017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6DC6-6761-4F0E-B4B4-04A314FCF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63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4966-9CD4-4F3E-824A-81470BDC0415}" type="datetimeFigureOut">
              <a:rPr lang="fr-FR" smtClean="0"/>
              <a:t>11/11/2017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6DC6-6761-4F0E-B4B4-04A314FCF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371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4966-9CD4-4F3E-824A-81470BDC0415}" type="datetimeFigureOut">
              <a:rPr lang="fr-FR" smtClean="0"/>
              <a:t>11/11/2017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6DC6-6761-4F0E-B4B4-04A314FCF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749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4966-9CD4-4F3E-824A-81470BDC0415}" type="datetimeFigureOut">
              <a:rPr lang="fr-FR" smtClean="0"/>
              <a:t>11/11/2017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6DC6-6761-4F0E-B4B4-04A314FCF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128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4966-9CD4-4F3E-824A-81470BDC0415}" type="datetimeFigureOut">
              <a:rPr lang="fr-FR" smtClean="0"/>
              <a:t>11/11/2017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6DC6-6761-4F0E-B4B4-04A314FCF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3785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4966-9CD4-4F3E-824A-81470BDC0415}" type="datetimeFigureOut">
              <a:rPr lang="fr-FR" smtClean="0"/>
              <a:t>11/11/2017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6DC6-6761-4F0E-B4B4-04A314FCF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504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4966-9CD4-4F3E-824A-81470BDC0415}" type="datetimeFigureOut">
              <a:rPr lang="fr-FR" smtClean="0"/>
              <a:t>11/11/2017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6DC6-6761-4F0E-B4B4-04A314FCF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509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4966-9CD4-4F3E-824A-81470BDC0415}" type="datetimeFigureOut">
              <a:rPr lang="fr-FR" smtClean="0"/>
              <a:t>11/11/2017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6DC6-6761-4F0E-B4B4-04A314FCF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134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4966-9CD4-4F3E-824A-81470BDC0415}" type="datetimeFigureOut">
              <a:rPr lang="fr-FR" smtClean="0"/>
              <a:t>11/11/2017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6DC6-6761-4F0E-B4B4-04A314FCF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509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4966-9CD4-4F3E-824A-81470BDC0415}" type="datetimeFigureOut">
              <a:rPr lang="fr-FR" smtClean="0"/>
              <a:t>11/11/2017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6DC6-6761-4F0E-B4B4-04A314FCF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666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4966-9CD4-4F3E-824A-81470BDC0415}" type="datetimeFigureOut">
              <a:rPr lang="fr-FR" smtClean="0"/>
              <a:t>11/11/2017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6DC6-6761-4F0E-B4B4-04A314FCF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72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D4966-9CD4-4F3E-824A-81470BDC0415}" type="datetimeFigureOut">
              <a:rPr lang="fr-FR" smtClean="0"/>
              <a:t>11/11/2017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96DC6-6761-4F0E-B4B4-04A314FCF3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7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10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8BDF0-14EE-4CC5-AA94-28874207F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2728" y="1007629"/>
            <a:ext cx="6956136" cy="3120984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fr-FR" dirty="0">
                <a:latin typeface="Eras Light ITC" panose="020B0402030504020804" pitchFamily="34" charset="0"/>
              </a:rPr>
              <a:t>La carte sensible comme levier d’</a:t>
            </a:r>
            <a:r>
              <a:rPr lang="fr-FR" dirty="0" err="1">
                <a:latin typeface="Eras Light ITC" panose="020B0402030504020804" pitchFamily="34" charset="0"/>
              </a:rPr>
              <a:t>empowerment</a:t>
            </a:r>
            <a:r>
              <a:rPr lang="fr-FR" dirty="0">
                <a:latin typeface="Eras Light ITC" panose="020B0402030504020804" pitchFamily="34" charset="0"/>
              </a:rPr>
              <a:t> des élèves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07FA4A-05B7-49AE-9B1F-0B116B1B9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7089" y="5293448"/>
            <a:ext cx="6858000" cy="1241822"/>
          </a:xfrm>
        </p:spPr>
        <p:txBody>
          <a:bodyPr>
            <a:normAutofit fontScale="70000" lnSpcReduction="20000"/>
          </a:bodyPr>
          <a:lstStyle/>
          <a:p>
            <a:r>
              <a:rPr lang="fr-FR" dirty="0">
                <a:latin typeface="Eras Light ITC" panose="020B0402030504020804" pitchFamily="34" charset="0"/>
              </a:rPr>
              <a:t>Sophie </a:t>
            </a:r>
            <a:r>
              <a:rPr lang="fr-FR" dirty="0" err="1">
                <a:latin typeface="Eras Light ITC" panose="020B0402030504020804" pitchFamily="34" charset="0"/>
              </a:rPr>
              <a:t>Gaujal</a:t>
            </a:r>
            <a:r>
              <a:rPr lang="fr-FR" dirty="0">
                <a:latin typeface="Eras Light ITC" panose="020B0402030504020804" pitchFamily="34" charset="0"/>
              </a:rPr>
              <a:t>, </a:t>
            </a:r>
          </a:p>
          <a:p>
            <a:r>
              <a:rPr lang="fr-FR" dirty="0">
                <a:latin typeface="Eras Light ITC" panose="020B0402030504020804" pitchFamily="34" charset="0"/>
              </a:rPr>
              <a:t>Chercheure en didactique de la géographie</a:t>
            </a:r>
          </a:p>
          <a:p>
            <a:r>
              <a:rPr lang="fr-FR" dirty="0">
                <a:latin typeface="Eras Light ITC" panose="020B0402030504020804" pitchFamily="34" charset="0"/>
              </a:rPr>
              <a:t>Professeure d’histoire géographie en lycée</a:t>
            </a:r>
          </a:p>
          <a:p>
            <a:r>
              <a:rPr lang="fr-FR" dirty="0">
                <a:latin typeface="Eras Light ITC" panose="020B0402030504020804" pitchFamily="34" charset="0"/>
              </a:rPr>
              <a:t>Membre du groupe « Pensée Spatiale » IREM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913716-8A1C-4FD5-A8F7-EB52A68E8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6" y="0"/>
            <a:ext cx="832448" cy="17892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0946FC-6D21-4F61-97E7-4D28915CE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6" y="1905132"/>
            <a:ext cx="834362" cy="64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59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3BE5F-7B40-48C1-98CA-7CF057B0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13094"/>
            <a:ext cx="9144000" cy="344905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r"/>
            <a:r>
              <a:rPr lang="fr-FR" sz="2200" i="1" dirty="0">
                <a:latin typeface="Century Gothic" panose="020B0502020202020204" pitchFamily="34" charset="0"/>
              </a:rPr>
              <a:t>1. Contexte, questions, et hypothèses de la recherche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EB75F74-D280-400B-A23D-707C9064FE5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31479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atin typeface="Century Gothic" panose="020B0502020202020204" pitchFamily="34" charset="0"/>
              </a:rPr>
              <a:t>Hypothèse</a:t>
            </a:r>
            <a:endParaRPr lang="fr-FR" sz="3200" dirty="0"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D16760-466F-4AE3-A0F3-17EF1BC025A7}"/>
              </a:ext>
            </a:extLst>
          </p:cNvPr>
          <p:cNvSpPr/>
          <p:nvPr/>
        </p:nvSpPr>
        <p:spPr>
          <a:xfrm>
            <a:off x="534472" y="2480538"/>
            <a:ext cx="839589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800" dirty="0">
                <a:latin typeface="Century Gothic" panose="020B0502020202020204" pitchFamily="34" charset="0"/>
              </a:rPr>
              <a:t>La cartographie sensible participative pourrait être un moyen de favoriser la circulation des savoirs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8F4C0A4-7AEE-4CD8-ACC1-2F4791E82E1C}"/>
              </a:ext>
            </a:extLst>
          </p:cNvPr>
          <p:cNvSpPr txBox="1"/>
          <p:nvPr/>
        </p:nvSpPr>
        <p:spPr>
          <a:xfrm>
            <a:off x="914260" y="5342176"/>
            <a:ext cx="8016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entury Gothic" panose="020B0502020202020204" pitchFamily="34" charset="0"/>
              </a:rPr>
              <a:t>-</a:t>
            </a:r>
            <a:endParaRPr lang="fr-FR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9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3BE5F-7B40-48C1-98CA-7CF057B0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13094"/>
            <a:ext cx="9144000" cy="344905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r"/>
            <a:r>
              <a:rPr lang="fr-FR" sz="2200" i="1" dirty="0">
                <a:latin typeface="Century Gothic" panose="020B0502020202020204" pitchFamily="34" charset="0"/>
              </a:rPr>
              <a:t>3. La carte sensible, pourquoi ?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EB75F74-D280-400B-A23D-707C9064FE5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817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atin typeface="Century Gothic" panose="020B0502020202020204" pitchFamily="34" charset="0"/>
              </a:rPr>
              <a:t>La méthodologie de recherche</a:t>
            </a:r>
            <a:endParaRPr lang="fr-FR" sz="32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18D651-BFE5-4792-AE40-FE67EAB9B58D}"/>
              </a:ext>
            </a:extLst>
          </p:cNvPr>
          <p:cNvSpPr/>
          <p:nvPr/>
        </p:nvSpPr>
        <p:spPr>
          <a:xfrm>
            <a:off x="213624" y="1198783"/>
            <a:ext cx="4754616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Century Gothic" panose="020B0502020202020204" pitchFamily="34" charset="0"/>
              </a:rPr>
              <a:t>Des expérimentations …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D16760-466F-4AE3-A0F3-17EF1BC025A7}"/>
              </a:ext>
            </a:extLst>
          </p:cNvPr>
          <p:cNvSpPr/>
          <p:nvPr/>
        </p:nvSpPr>
        <p:spPr>
          <a:xfrm>
            <a:off x="213627" y="1810812"/>
            <a:ext cx="87167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fr-FR" sz="2000" dirty="0">
                <a:latin typeface="Century Gothic" panose="020B0502020202020204" pitchFamily="34" charset="0"/>
              </a:rPr>
              <a:t>Carte sensible de la Guadeloupe (2013-2015)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63713D-33E0-481C-94CD-A690DA8BA29A}"/>
              </a:ext>
            </a:extLst>
          </p:cNvPr>
          <p:cNvSpPr/>
          <p:nvPr/>
        </p:nvSpPr>
        <p:spPr>
          <a:xfrm>
            <a:off x="213626" y="3905858"/>
            <a:ext cx="475461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Century Gothic" panose="020B0502020202020204" pitchFamily="34" charset="0"/>
              </a:rPr>
              <a:t>… en classe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C5C89A-DC8E-465D-BFAC-A5508563E2CC}"/>
              </a:ext>
            </a:extLst>
          </p:cNvPr>
          <p:cNvSpPr/>
          <p:nvPr/>
        </p:nvSpPr>
        <p:spPr>
          <a:xfrm>
            <a:off x="213625" y="4548663"/>
            <a:ext cx="3855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 Avec mes élèves</a:t>
            </a:r>
            <a:endParaRPr lang="fr-FR" sz="20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103028-3883-4B85-8CB2-6D6E9434BA24}"/>
              </a:ext>
            </a:extLst>
          </p:cNvPr>
          <p:cNvSpPr/>
          <p:nvPr/>
        </p:nvSpPr>
        <p:spPr>
          <a:xfrm>
            <a:off x="213627" y="2313741"/>
            <a:ext cx="87167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fr-FR" sz="2000" dirty="0">
                <a:latin typeface="Century Gothic" panose="020B0502020202020204" pitchFamily="34" charset="0"/>
              </a:rPr>
              <a:t>Carte sensible du quartier (2015-2016)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EA686-3087-4A6D-803D-166A58C77E03}"/>
              </a:ext>
            </a:extLst>
          </p:cNvPr>
          <p:cNvSpPr/>
          <p:nvPr/>
        </p:nvSpPr>
        <p:spPr>
          <a:xfrm>
            <a:off x="213627" y="2833979"/>
            <a:ext cx="87167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fr-FR" sz="2000" dirty="0">
                <a:latin typeface="Century Gothic" panose="020B0502020202020204" pitchFamily="34" charset="0"/>
              </a:rPr>
              <a:t>Carte sensible du lycée (2016-2017)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357B05-4C38-4136-91E3-5FB62637FBD4}"/>
              </a:ext>
            </a:extLst>
          </p:cNvPr>
          <p:cNvSpPr/>
          <p:nvPr/>
        </p:nvSpPr>
        <p:spPr>
          <a:xfrm>
            <a:off x="213627" y="3384453"/>
            <a:ext cx="87167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fr-FR" sz="2000" dirty="0">
                <a:latin typeface="Century Gothic" panose="020B0502020202020204" pitchFamily="34" charset="0"/>
              </a:rPr>
              <a:t>Cartographie sonore (en cours)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D31662-A862-48E4-B54A-BFAD95172B5B}"/>
              </a:ext>
            </a:extLst>
          </p:cNvPr>
          <p:cNvSpPr/>
          <p:nvPr/>
        </p:nvSpPr>
        <p:spPr>
          <a:xfrm>
            <a:off x="213625" y="5033223"/>
            <a:ext cx="42669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 Avec mes collègues </a:t>
            </a:r>
            <a:endParaRPr lang="fr-FR" sz="2000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D5BA29-043E-46FF-A560-081727356969}"/>
              </a:ext>
            </a:extLst>
          </p:cNvPr>
          <p:cNvSpPr/>
          <p:nvPr/>
        </p:nvSpPr>
        <p:spPr>
          <a:xfrm>
            <a:off x="213624" y="5433333"/>
            <a:ext cx="47546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 Avec d’autres enseignants via des concours (CartoGraphie ton Quartier) </a:t>
            </a:r>
            <a:endParaRPr lang="fr-FR" sz="2000" dirty="0">
              <a:latin typeface="Century Gothic" panose="020B0502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E03DA42-4C14-4E53-BF82-47948BDB290E}"/>
              </a:ext>
            </a:extLst>
          </p:cNvPr>
          <p:cNvSpPr txBox="1"/>
          <p:nvPr/>
        </p:nvSpPr>
        <p:spPr>
          <a:xfrm>
            <a:off x="5937161" y="3793612"/>
            <a:ext cx="3206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Century Gothic" panose="020B0502020202020204" pitchFamily="34" charset="0"/>
              </a:rPr>
              <a:t>= une posture de praticienne-chercheure</a:t>
            </a:r>
          </a:p>
        </p:txBody>
      </p:sp>
    </p:spTree>
    <p:extLst>
      <p:ext uri="{BB962C8B-B14F-4D97-AF65-F5344CB8AC3E}">
        <p14:creationId xmlns:p14="http://schemas.microsoft.com/office/powerpoint/2010/main" val="278879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 animBg="1"/>
      <p:bldP spid="16" grpId="0"/>
      <p:bldP spid="8" grpId="0"/>
      <p:bldP spid="11" grpId="0"/>
      <p:bldP spid="12" grpId="0"/>
      <p:bldP spid="13" grpId="0"/>
      <p:bldP spid="17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A58D819-4EBB-4ECF-9F47-44CEFA33B24A}"/>
              </a:ext>
            </a:extLst>
          </p:cNvPr>
          <p:cNvSpPr txBox="1">
            <a:spLocks/>
          </p:cNvSpPr>
          <p:nvPr/>
        </p:nvSpPr>
        <p:spPr>
          <a:xfrm>
            <a:off x="288759" y="292729"/>
            <a:ext cx="8855240" cy="1167332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45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1. La carte sensible, c’est quoi 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96497F0-22FD-465B-8136-D3519F955898}"/>
              </a:ext>
            </a:extLst>
          </p:cNvPr>
          <p:cNvSpPr txBox="1">
            <a:spLocks/>
          </p:cNvSpPr>
          <p:nvPr/>
        </p:nvSpPr>
        <p:spPr>
          <a:xfrm>
            <a:off x="288758" y="2808202"/>
            <a:ext cx="8566481" cy="1662168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4800" dirty="0">
                <a:solidFill>
                  <a:schemeClr val="bg1">
                    <a:lumMod val="50000"/>
                  </a:schemeClr>
                </a:solidFill>
              </a:rPr>
              <a:t>2. La carte sensible à l’école : pourquoi ? </a:t>
            </a:r>
          </a:p>
          <a:p>
            <a:pPr algn="just"/>
            <a:r>
              <a:rPr lang="fr-FR" sz="4400" i="1" dirty="0">
                <a:solidFill>
                  <a:schemeClr val="bg1">
                    <a:lumMod val="50000"/>
                  </a:schemeClr>
                </a:solidFill>
              </a:rPr>
              <a:t>Intégrer les différents registres de savoirs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8BD940-AE59-4344-91B8-B0A232D7C0BE}"/>
              </a:ext>
            </a:extLst>
          </p:cNvPr>
          <p:cNvSpPr/>
          <p:nvPr/>
        </p:nvSpPr>
        <p:spPr>
          <a:xfrm>
            <a:off x="288758" y="4712417"/>
            <a:ext cx="88552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dirty="0">
                <a:latin typeface="+mj-lt"/>
                <a:ea typeface="+mj-ea"/>
                <a:cs typeface="+mj-cs"/>
              </a:rPr>
              <a:t>3. La carte sensible à l’école : comment ?</a:t>
            </a:r>
          </a:p>
          <a:p>
            <a:r>
              <a:rPr lang="fr-FR" sz="4800" i="1" dirty="0">
                <a:latin typeface="+mj-lt"/>
                <a:ea typeface="+mj-ea"/>
                <a:cs typeface="+mj-cs"/>
              </a:rPr>
              <a:t>Le dispositif en fonctionnement</a:t>
            </a:r>
          </a:p>
        </p:txBody>
      </p:sp>
    </p:spTree>
    <p:extLst>
      <p:ext uri="{BB962C8B-B14F-4D97-AF65-F5344CB8AC3E}">
        <p14:creationId xmlns:p14="http://schemas.microsoft.com/office/powerpoint/2010/main" val="3199581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3BE5F-7B40-48C1-98CA-7CF057B0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13094"/>
            <a:ext cx="9144000" cy="344905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r"/>
            <a:r>
              <a:rPr lang="fr-FR" sz="2200" i="1" dirty="0">
                <a:latin typeface="Century Gothic" panose="020B0502020202020204" pitchFamily="34" charset="0"/>
              </a:rPr>
              <a:t>3. La carte sensible, comment ?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EB75F74-D280-400B-A23D-707C9064FE5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817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atin typeface="Century Gothic" panose="020B0502020202020204" pitchFamily="34" charset="0"/>
              </a:rPr>
              <a:t>Le protocole expérimental</a:t>
            </a:r>
            <a:endParaRPr lang="fr-FR" sz="3200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D5BA29-043E-46FF-A560-081727356969}"/>
              </a:ext>
            </a:extLst>
          </p:cNvPr>
          <p:cNvSpPr/>
          <p:nvPr/>
        </p:nvSpPr>
        <p:spPr>
          <a:xfrm>
            <a:off x="836206" y="987486"/>
            <a:ext cx="76586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latin typeface="Century Gothic" panose="020B0502020202020204" pitchFamily="34" charset="0"/>
              </a:rPr>
              <a:t>Trois étapes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6D6EBE-6DA5-40A4-BF66-64F1B9BF8059}"/>
              </a:ext>
            </a:extLst>
          </p:cNvPr>
          <p:cNvSpPr/>
          <p:nvPr/>
        </p:nvSpPr>
        <p:spPr>
          <a:xfrm>
            <a:off x="1892065" y="5501500"/>
            <a:ext cx="5805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>
                <a:latin typeface="Century Gothic" panose="020B0502020202020204" pitchFamily="34" charset="0"/>
              </a:rPr>
              <a:t>Le même objectif : la circulation des savoirs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636AEE-A86B-446E-BC87-798BB313C3FB}"/>
              </a:ext>
            </a:extLst>
          </p:cNvPr>
          <p:cNvSpPr/>
          <p:nvPr/>
        </p:nvSpPr>
        <p:spPr>
          <a:xfrm>
            <a:off x="699906" y="1719246"/>
            <a:ext cx="2305318" cy="108122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1. Visite sensible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09F82C-F51E-4641-B24F-32ED5FEB5D72}"/>
              </a:ext>
            </a:extLst>
          </p:cNvPr>
          <p:cNvSpPr/>
          <p:nvPr/>
        </p:nvSpPr>
        <p:spPr>
          <a:xfrm>
            <a:off x="3560089" y="1699778"/>
            <a:ext cx="2305318" cy="108122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2. Cartographie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9EA28E-8816-4331-B121-E47D321EF8EC}"/>
              </a:ext>
            </a:extLst>
          </p:cNvPr>
          <p:cNvSpPr/>
          <p:nvPr/>
        </p:nvSpPr>
        <p:spPr>
          <a:xfrm>
            <a:off x="6420272" y="1699778"/>
            <a:ext cx="2305318" cy="108122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3. Légende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574CC8-F63B-4000-B897-ACAEAAA65A79}"/>
              </a:ext>
            </a:extLst>
          </p:cNvPr>
          <p:cNvSpPr/>
          <p:nvPr/>
        </p:nvSpPr>
        <p:spPr>
          <a:xfrm>
            <a:off x="699906" y="2951705"/>
            <a:ext cx="2305318" cy="143251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Introduction d’un savoir savant par différentes expériences dans l’espace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2F959E-3CD5-4704-8585-49606B9638AA}"/>
              </a:ext>
            </a:extLst>
          </p:cNvPr>
          <p:cNvSpPr/>
          <p:nvPr/>
        </p:nvSpPr>
        <p:spPr>
          <a:xfrm>
            <a:off x="3560089" y="2948747"/>
            <a:ext cx="2305318" cy="143547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Par le croquis, remobilisation de ces expériences et mobilisation du savoir individuel des élèves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D834B5-6443-47CB-8522-E842D1CDE2BA}"/>
              </a:ext>
            </a:extLst>
          </p:cNvPr>
          <p:cNvSpPr/>
          <p:nvPr/>
        </p:nvSpPr>
        <p:spPr>
          <a:xfrm>
            <a:off x="6420272" y="2948747"/>
            <a:ext cx="2305318" cy="143547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Reformulations et formalisation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8AD0E1DC-9965-46A5-B08A-F798787186FE}"/>
              </a:ext>
            </a:extLst>
          </p:cNvPr>
          <p:cNvSpPr/>
          <p:nvPr/>
        </p:nvSpPr>
        <p:spPr>
          <a:xfrm>
            <a:off x="3056202" y="2107265"/>
            <a:ext cx="457200" cy="24858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E0010794-388A-49FB-B022-FADE372E12DA}"/>
              </a:ext>
            </a:extLst>
          </p:cNvPr>
          <p:cNvSpPr/>
          <p:nvPr/>
        </p:nvSpPr>
        <p:spPr>
          <a:xfrm>
            <a:off x="5965218" y="2116100"/>
            <a:ext cx="457200" cy="24858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56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4" grpId="0" animBg="1"/>
      <p:bldP spid="10" grpId="0" animBg="1"/>
      <p:bldP spid="11" grpId="0" animBg="1"/>
      <p:bldP spid="5" grpId="0" animBg="1"/>
      <p:bldP spid="13" grpId="0" animBg="1"/>
      <p:bldP spid="14" grpId="0" animBg="1"/>
      <p:bldP spid="6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étape 3 cercle">
            <a:extLst>
              <a:ext uri="{FF2B5EF4-FFF2-40B4-BE49-F238E27FC236}">
                <a16:creationId xmlns:a16="http://schemas.microsoft.com/office/drawing/2014/main" id="{04663069-FDF2-4500-9F75-06F87F236BCC}"/>
              </a:ext>
            </a:extLst>
          </p:cNvPr>
          <p:cNvSpPr/>
          <p:nvPr/>
        </p:nvSpPr>
        <p:spPr>
          <a:xfrm>
            <a:off x="2989181" y="3154153"/>
            <a:ext cx="3401772" cy="2608479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49" name="étape 3 flèche 3">
            <a:extLst>
              <a:ext uri="{FF2B5EF4-FFF2-40B4-BE49-F238E27FC236}">
                <a16:creationId xmlns:a16="http://schemas.microsoft.com/office/drawing/2014/main" id="{5F25BF3A-FA6D-4321-BDB9-73AAF41DFF77}"/>
              </a:ext>
            </a:extLst>
          </p:cNvPr>
          <p:cNvSpPr/>
          <p:nvPr/>
        </p:nvSpPr>
        <p:spPr>
          <a:xfrm rot="15088003" flipH="1" flipV="1">
            <a:off x="2935826" y="4197324"/>
            <a:ext cx="158917" cy="170129"/>
          </a:xfrm>
          <a:custGeom>
            <a:avLst/>
            <a:gdLst>
              <a:gd name="connsiteX0" fmla="*/ 85725 w 95250"/>
              <a:gd name="connsiteY0" fmla="*/ 0 h 133350"/>
              <a:gd name="connsiteX1" fmla="*/ 95250 w 95250"/>
              <a:gd name="connsiteY1" fmla="*/ 133350 h 133350"/>
              <a:gd name="connsiteX2" fmla="*/ 0 w 95250"/>
              <a:gd name="connsiteY2" fmla="*/ 123825 h 133350"/>
              <a:gd name="connsiteX3" fmla="*/ 0 w 95250"/>
              <a:gd name="connsiteY3" fmla="*/ 123825 h 133350"/>
              <a:gd name="connsiteX0" fmla="*/ 125914 w 135439"/>
              <a:gd name="connsiteY0" fmla="*/ 0 h 133350"/>
              <a:gd name="connsiteX1" fmla="*/ 135439 w 135439"/>
              <a:gd name="connsiteY1" fmla="*/ 133350 h 133350"/>
              <a:gd name="connsiteX2" fmla="*/ 40189 w 135439"/>
              <a:gd name="connsiteY2" fmla="*/ 123825 h 133350"/>
              <a:gd name="connsiteX3" fmla="*/ 0 w 135439"/>
              <a:gd name="connsiteY3" fmla="*/ 119878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439" h="133350">
                <a:moveTo>
                  <a:pt x="125914" y="0"/>
                </a:moveTo>
                <a:lnTo>
                  <a:pt x="135439" y="133350"/>
                </a:lnTo>
                <a:lnTo>
                  <a:pt x="40189" y="123825"/>
                </a:lnTo>
                <a:lnTo>
                  <a:pt x="0" y="119878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50" name="étape 3 flèche 2">
            <a:extLst>
              <a:ext uri="{FF2B5EF4-FFF2-40B4-BE49-F238E27FC236}">
                <a16:creationId xmlns:a16="http://schemas.microsoft.com/office/drawing/2014/main" id="{80861EB3-50A8-4A14-BC5A-F1A93A473054}"/>
              </a:ext>
            </a:extLst>
          </p:cNvPr>
          <p:cNvSpPr/>
          <p:nvPr/>
        </p:nvSpPr>
        <p:spPr>
          <a:xfrm rot="8109679" flipH="1" flipV="1">
            <a:off x="4599722" y="5676651"/>
            <a:ext cx="180690" cy="168623"/>
          </a:xfrm>
          <a:custGeom>
            <a:avLst/>
            <a:gdLst>
              <a:gd name="connsiteX0" fmla="*/ 85725 w 95250"/>
              <a:gd name="connsiteY0" fmla="*/ 0 h 133350"/>
              <a:gd name="connsiteX1" fmla="*/ 95250 w 95250"/>
              <a:gd name="connsiteY1" fmla="*/ 133350 h 133350"/>
              <a:gd name="connsiteX2" fmla="*/ 0 w 95250"/>
              <a:gd name="connsiteY2" fmla="*/ 123825 h 133350"/>
              <a:gd name="connsiteX3" fmla="*/ 0 w 95250"/>
              <a:gd name="connsiteY3" fmla="*/ 123825 h 133350"/>
              <a:gd name="connsiteX0" fmla="*/ 125914 w 135439"/>
              <a:gd name="connsiteY0" fmla="*/ 0 h 133350"/>
              <a:gd name="connsiteX1" fmla="*/ 135439 w 135439"/>
              <a:gd name="connsiteY1" fmla="*/ 133350 h 133350"/>
              <a:gd name="connsiteX2" fmla="*/ 40189 w 135439"/>
              <a:gd name="connsiteY2" fmla="*/ 123825 h 133350"/>
              <a:gd name="connsiteX3" fmla="*/ 0 w 135439"/>
              <a:gd name="connsiteY3" fmla="*/ 119878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439" h="133350">
                <a:moveTo>
                  <a:pt x="125914" y="0"/>
                </a:moveTo>
                <a:lnTo>
                  <a:pt x="135439" y="133350"/>
                </a:lnTo>
                <a:lnTo>
                  <a:pt x="40189" y="123825"/>
                </a:lnTo>
                <a:lnTo>
                  <a:pt x="0" y="119878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51" name="étape 3 fléche 1">
            <a:extLst>
              <a:ext uri="{FF2B5EF4-FFF2-40B4-BE49-F238E27FC236}">
                <a16:creationId xmlns:a16="http://schemas.microsoft.com/office/drawing/2014/main" id="{A123F913-54E8-490D-BB50-5F59A209B41D}"/>
              </a:ext>
            </a:extLst>
          </p:cNvPr>
          <p:cNvSpPr/>
          <p:nvPr/>
        </p:nvSpPr>
        <p:spPr>
          <a:xfrm flipH="1" flipV="1">
            <a:off x="6274852" y="3998456"/>
            <a:ext cx="149719" cy="145281"/>
          </a:xfrm>
          <a:custGeom>
            <a:avLst/>
            <a:gdLst>
              <a:gd name="connsiteX0" fmla="*/ 85725 w 95250"/>
              <a:gd name="connsiteY0" fmla="*/ 0 h 133350"/>
              <a:gd name="connsiteX1" fmla="*/ 95250 w 95250"/>
              <a:gd name="connsiteY1" fmla="*/ 133350 h 133350"/>
              <a:gd name="connsiteX2" fmla="*/ 0 w 95250"/>
              <a:gd name="connsiteY2" fmla="*/ 123825 h 133350"/>
              <a:gd name="connsiteX3" fmla="*/ 0 w 95250"/>
              <a:gd name="connsiteY3" fmla="*/ 123825 h 133350"/>
              <a:gd name="connsiteX0" fmla="*/ 125914 w 135439"/>
              <a:gd name="connsiteY0" fmla="*/ 0 h 133350"/>
              <a:gd name="connsiteX1" fmla="*/ 135439 w 135439"/>
              <a:gd name="connsiteY1" fmla="*/ 133350 h 133350"/>
              <a:gd name="connsiteX2" fmla="*/ 40189 w 135439"/>
              <a:gd name="connsiteY2" fmla="*/ 123825 h 133350"/>
              <a:gd name="connsiteX3" fmla="*/ 0 w 135439"/>
              <a:gd name="connsiteY3" fmla="*/ 119878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439" h="133350">
                <a:moveTo>
                  <a:pt x="125914" y="0"/>
                </a:moveTo>
                <a:lnTo>
                  <a:pt x="135439" y="133350"/>
                </a:lnTo>
                <a:lnTo>
                  <a:pt x="40189" y="123825"/>
                </a:lnTo>
                <a:lnTo>
                  <a:pt x="0" y="119878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44" name="étape 2 cercle">
            <a:extLst>
              <a:ext uri="{FF2B5EF4-FFF2-40B4-BE49-F238E27FC236}">
                <a16:creationId xmlns:a16="http://schemas.microsoft.com/office/drawing/2014/main" id="{96B05E3B-F6BC-4DEA-B77B-97CB06E74B88}"/>
              </a:ext>
            </a:extLst>
          </p:cNvPr>
          <p:cNvSpPr/>
          <p:nvPr/>
        </p:nvSpPr>
        <p:spPr>
          <a:xfrm>
            <a:off x="3163387" y="3418029"/>
            <a:ext cx="3036783" cy="2007749"/>
          </a:xfrm>
          <a:prstGeom prst="ellipse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8A3BE5F-7B40-48C1-98CA-7CF057B0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13094"/>
            <a:ext cx="9144000" cy="344905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r"/>
            <a:r>
              <a:rPr lang="fr-FR" sz="2200" i="1" dirty="0">
                <a:latin typeface="Century Gothic" panose="020B0502020202020204" pitchFamily="34" charset="0"/>
              </a:rPr>
              <a:t>3. La carte sensible, comment ?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EB75F74-D280-400B-A23D-707C9064FE5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817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atin typeface="Century Gothic" panose="020B0502020202020204" pitchFamily="34" charset="0"/>
              </a:rPr>
              <a:t>Le protocole expérimental</a:t>
            </a:r>
            <a:endParaRPr lang="fr-FR" sz="3200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D5BA29-043E-46FF-A560-081727356969}"/>
              </a:ext>
            </a:extLst>
          </p:cNvPr>
          <p:cNvSpPr/>
          <p:nvPr/>
        </p:nvSpPr>
        <p:spPr>
          <a:xfrm>
            <a:off x="793927" y="970374"/>
            <a:ext cx="76586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latin typeface="Century Gothic" panose="020B0502020202020204" pitchFamily="34" charset="0"/>
              </a:rPr>
              <a:t>Trois étapes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6D6EBE-6DA5-40A4-BF66-64F1B9BF8059}"/>
              </a:ext>
            </a:extLst>
          </p:cNvPr>
          <p:cNvSpPr/>
          <p:nvPr/>
        </p:nvSpPr>
        <p:spPr>
          <a:xfrm>
            <a:off x="2010266" y="2502377"/>
            <a:ext cx="5805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>
                <a:latin typeface="Century Gothic" panose="020B0502020202020204" pitchFamily="34" charset="0"/>
              </a:rPr>
              <a:t>Le même objectif : la circulation des savoirs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636AEE-A86B-446E-BC87-798BB313C3FB}"/>
              </a:ext>
            </a:extLst>
          </p:cNvPr>
          <p:cNvSpPr/>
          <p:nvPr/>
        </p:nvSpPr>
        <p:spPr>
          <a:xfrm>
            <a:off x="793927" y="1562784"/>
            <a:ext cx="2195254" cy="7085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1. Visite sensible à proximité (ou voyage virtuel)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09F82C-F51E-4641-B24F-32ED5FEB5D72}"/>
              </a:ext>
            </a:extLst>
          </p:cNvPr>
          <p:cNvSpPr/>
          <p:nvPr/>
        </p:nvSpPr>
        <p:spPr>
          <a:xfrm>
            <a:off x="3500285" y="1562784"/>
            <a:ext cx="2349079" cy="70854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2. Cartographie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9EA28E-8816-4331-B121-E47D321EF8EC}"/>
              </a:ext>
            </a:extLst>
          </p:cNvPr>
          <p:cNvSpPr/>
          <p:nvPr/>
        </p:nvSpPr>
        <p:spPr>
          <a:xfrm>
            <a:off x="6360468" y="1562784"/>
            <a:ext cx="2349079" cy="70854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3. Légende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8AD0E1DC-9965-46A5-B08A-F798787186FE}"/>
              </a:ext>
            </a:extLst>
          </p:cNvPr>
          <p:cNvSpPr/>
          <p:nvPr/>
        </p:nvSpPr>
        <p:spPr>
          <a:xfrm>
            <a:off x="3016133" y="1853110"/>
            <a:ext cx="457200" cy="24858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E0010794-388A-49FB-B022-FADE372E12DA}"/>
              </a:ext>
            </a:extLst>
          </p:cNvPr>
          <p:cNvSpPr/>
          <p:nvPr/>
        </p:nvSpPr>
        <p:spPr>
          <a:xfrm>
            <a:off x="5933752" y="1844515"/>
            <a:ext cx="457200" cy="24858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étape 1 cercle 1">
            <a:extLst>
              <a:ext uri="{FF2B5EF4-FFF2-40B4-BE49-F238E27FC236}">
                <a16:creationId xmlns:a16="http://schemas.microsoft.com/office/drawing/2014/main" id="{C3B70194-BFC7-43BD-80AE-2758FC2F5C40}"/>
              </a:ext>
            </a:extLst>
          </p:cNvPr>
          <p:cNvGrpSpPr/>
          <p:nvPr/>
        </p:nvGrpSpPr>
        <p:grpSpPr>
          <a:xfrm>
            <a:off x="3128871" y="3417551"/>
            <a:ext cx="3071298" cy="2103773"/>
            <a:chOff x="127266" y="180414"/>
            <a:chExt cx="2167484" cy="1551734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A201A83A-C985-4122-905C-311ED4C8D0F1}"/>
                </a:ext>
              </a:extLst>
            </p:cNvPr>
            <p:cNvSpPr/>
            <p:nvPr/>
          </p:nvSpPr>
          <p:spPr>
            <a:xfrm>
              <a:off x="151625" y="180414"/>
              <a:ext cx="2143125" cy="1480907"/>
            </a:xfrm>
            <a:prstGeom prst="ellips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3126B5AA-6997-49EB-AE0D-09AD93005F80}"/>
                </a:ext>
              </a:extLst>
            </p:cNvPr>
            <p:cNvSpPr/>
            <p:nvPr/>
          </p:nvSpPr>
          <p:spPr>
            <a:xfrm rot="15088003">
              <a:off x="126221" y="681593"/>
              <a:ext cx="135439" cy="133350"/>
            </a:xfrm>
            <a:custGeom>
              <a:avLst/>
              <a:gdLst>
                <a:gd name="connsiteX0" fmla="*/ 85725 w 95250"/>
                <a:gd name="connsiteY0" fmla="*/ 0 h 133350"/>
                <a:gd name="connsiteX1" fmla="*/ 95250 w 95250"/>
                <a:gd name="connsiteY1" fmla="*/ 133350 h 133350"/>
                <a:gd name="connsiteX2" fmla="*/ 0 w 95250"/>
                <a:gd name="connsiteY2" fmla="*/ 123825 h 133350"/>
                <a:gd name="connsiteX3" fmla="*/ 0 w 95250"/>
                <a:gd name="connsiteY3" fmla="*/ 123825 h 133350"/>
                <a:gd name="connsiteX0" fmla="*/ 125914 w 135439"/>
                <a:gd name="connsiteY0" fmla="*/ 0 h 133350"/>
                <a:gd name="connsiteX1" fmla="*/ 135439 w 135439"/>
                <a:gd name="connsiteY1" fmla="*/ 133350 h 133350"/>
                <a:gd name="connsiteX2" fmla="*/ 40189 w 135439"/>
                <a:gd name="connsiteY2" fmla="*/ 123825 h 133350"/>
                <a:gd name="connsiteX3" fmla="*/ 0 w 135439"/>
                <a:gd name="connsiteY3" fmla="*/ 11987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39" h="133350">
                  <a:moveTo>
                    <a:pt x="125914" y="0"/>
                  </a:moveTo>
                  <a:lnTo>
                    <a:pt x="135439" y="133350"/>
                  </a:lnTo>
                  <a:lnTo>
                    <a:pt x="40189" y="123825"/>
                  </a:lnTo>
                  <a:lnTo>
                    <a:pt x="0" y="119878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3377FBD4-B919-492E-B202-1F06A4524A90}"/>
                </a:ext>
              </a:extLst>
            </p:cNvPr>
            <p:cNvSpPr/>
            <p:nvPr/>
          </p:nvSpPr>
          <p:spPr>
            <a:xfrm rot="8109679">
              <a:off x="1183671" y="1598798"/>
              <a:ext cx="135439" cy="133350"/>
            </a:xfrm>
            <a:custGeom>
              <a:avLst/>
              <a:gdLst>
                <a:gd name="connsiteX0" fmla="*/ 85725 w 95250"/>
                <a:gd name="connsiteY0" fmla="*/ 0 h 133350"/>
                <a:gd name="connsiteX1" fmla="*/ 95250 w 95250"/>
                <a:gd name="connsiteY1" fmla="*/ 133350 h 133350"/>
                <a:gd name="connsiteX2" fmla="*/ 0 w 95250"/>
                <a:gd name="connsiteY2" fmla="*/ 123825 h 133350"/>
                <a:gd name="connsiteX3" fmla="*/ 0 w 95250"/>
                <a:gd name="connsiteY3" fmla="*/ 123825 h 133350"/>
                <a:gd name="connsiteX0" fmla="*/ 125914 w 135439"/>
                <a:gd name="connsiteY0" fmla="*/ 0 h 133350"/>
                <a:gd name="connsiteX1" fmla="*/ 135439 w 135439"/>
                <a:gd name="connsiteY1" fmla="*/ 133350 h 133350"/>
                <a:gd name="connsiteX2" fmla="*/ 40189 w 135439"/>
                <a:gd name="connsiteY2" fmla="*/ 123825 h 133350"/>
                <a:gd name="connsiteX3" fmla="*/ 0 w 135439"/>
                <a:gd name="connsiteY3" fmla="*/ 11987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39" h="133350">
                  <a:moveTo>
                    <a:pt x="125914" y="0"/>
                  </a:moveTo>
                  <a:lnTo>
                    <a:pt x="135439" y="133350"/>
                  </a:lnTo>
                  <a:lnTo>
                    <a:pt x="40189" y="123825"/>
                  </a:lnTo>
                  <a:lnTo>
                    <a:pt x="0" y="119878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0F8D6967-3C59-44E7-80BE-9A0275AB6C44}"/>
                </a:ext>
              </a:extLst>
            </p:cNvPr>
            <p:cNvSpPr/>
            <p:nvPr/>
          </p:nvSpPr>
          <p:spPr>
            <a:xfrm>
              <a:off x="2058802" y="476835"/>
              <a:ext cx="135439" cy="133350"/>
            </a:xfrm>
            <a:custGeom>
              <a:avLst/>
              <a:gdLst>
                <a:gd name="connsiteX0" fmla="*/ 85725 w 95250"/>
                <a:gd name="connsiteY0" fmla="*/ 0 h 133350"/>
                <a:gd name="connsiteX1" fmla="*/ 95250 w 95250"/>
                <a:gd name="connsiteY1" fmla="*/ 133350 h 133350"/>
                <a:gd name="connsiteX2" fmla="*/ 0 w 95250"/>
                <a:gd name="connsiteY2" fmla="*/ 123825 h 133350"/>
                <a:gd name="connsiteX3" fmla="*/ 0 w 95250"/>
                <a:gd name="connsiteY3" fmla="*/ 123825 h 133350"/>
                <a:gd name="connsiteX0" fmla="*/ 125914 w 135439"/>
                <a:gd name="connsiteY0" fmla="*/ 0 h 133350"/>
                <a:gd name="connsiteX1" fmla="*/ 135439 w 135439"/>
                <a:gd name="connsiteY1" fmla="*/ 133350 h 133350"/>
                <a:gd name="connsiteX2" fmla="*/ 40189 w 135439"/>
                <a:gd name="connsiteY2" fmla="*/ 123825 h 133350"/>
                <a:gd name="connsiteX3" fmla="*/ 0 w 135439"/>
                <a:gd name="connsiteY3" fmla="*/ 11987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39" h="133350">
                  <a:moveTo>
                    <a:pt x="125914" y="0"/>
                  </a:moveTo>
                  <a:lnTo>
                    <a:pt x="135439" y="133350"/>
                  </a:lnTo>
                  <a:lnTo>
                    <a:pt x="40189" y="123825"/>
                  </a:lnTo>
                  <a:lnTo>
                    <a:pt x="0" y="119878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29" name="étape 1 r3">
            <a:extLst>
              <a:ext uri="{FF2B5EF4-FFF2-40B4-BE49-F238E27FC236}">
                <a16:creationId xmlns:a16="http://schemas.microsoft.com/office/drawing/2014/main" id="{DC381F7E-833A-469B-A736-1B3878050924}"/>
              </a:ext>
            </a:extLst>
          </p:cNvPr>
          <p:cNvSpPr/>
          <p:nvPr/>
        </p:nvSpPr>
        <p:spPr>
          <a:xfrm>
            <a:off x="3770495" y="3074984"/>
            <a:ext cx="1705500" cy="11587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Savoirs d’expérience individuels des élèves 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étape 1 r1">
            <a:extLst>
              <a:ext uri="{FF2B5EF4-FFF2-40B4-BE49-F238E27FC236}">
                <a16:creationId xmlns:a16="http://schemas.microsoft.com/office/drawing/2014/main" id="{2DE62785-0C82-4FDB-A7EF-7D79BA778F84}"/>
              </a:ext>
            </a:extLst>
          </p:cNvPr>
          <p:cNvSpPr/>
          <p:nvPr/>
        </p:nvSpPr>
        <p:spPr>
          <a:xfrm>
            <a:off x="5267875" y="4986903"/>
            <a:ext cx="1705500" cy="115878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Savoir expert de l’enseignant</a:t>
            </a:r>
            <a:endParaRPr lang="fr-FR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étape 1 r2">
            <a:extLst>
              <a:ext uri="{FF2B5EF4-FFF2-40B4-BE49-F238E27FC236}">
                <a16:creationId xmlns:a16="http://schemas.microsoft.com/office/drawing/2014/main" id="{5E467E94-0CD0-4FBB-B938-4A9CB38BD561}"/>
              </a:ext>
            </a:extLst>
          </p:cNvPr>
          <p:cNvSpPr/>
          <p:nvPr/>
        </p:nvSpPr>
        <p:spPr>
          <a:xfrm>
            <a:off x="2501966" y="4959330"/>
            <a:ext cx="1705500" cy="115878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Savoirs d’expérience collectifs de la classe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étape 2 r3">
            <a:extLst>
              <a:ext uri="{FF2B5EF4-FFF2-40B4-BE49-F238E27FC236}">
                <a16:creationId xmlns:a16="http://schemas.microsoft.com/office/drawing/2014/main" id="{5C675FE5-298E-43C8-992F-DF301B31727E}"/>
              </a:ext>
            </a:extLst>
          </p:cNvPr>
          <p:cNvSpPr/>
          <p:nvPr/>
        </p:nvSpPr>
        <p:spPr>
          <a:xfrm>
            <a:off x="3762852" y="3047021"/>
            <a:ext cx="1775799" cy="122202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Savoirs d’expérience individuels des élèves </a:t>
            </a:r>
          </a:p>
        </p:txBody>
      </p:sp>
      <p:sp>
        <p:nvSpPr>
          <p:cNvPr id="7" name="étape 1">
            <a:extLst>
              <a:ext uri="{FF2B5EF4-FFF2-40B4-BE49-F238E27FC236}">
                <a16:creationId xmlns:a16="http://schemas.microsoft.com/office/drawing/2014/main" id="{853A942F-CD11-4E82-8FA2-4FE450AF6F36}"/>
              </a:ext>
            </a:extLst>
          </p:cNvPr>
          <p:cNvSpPr txBox="1"/>
          <p:nvPr/>
        </p:nvSpPr>
        <p:spPr>
          <a:xfrm>
            <a:off x="7273452" y="3789193"/>
            <a:ext cx="1179113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Etape 1</a:t>
            </a:r>
          </a:p>
        </p:txBody>
      </p:sp>
      <p:sp>
        <p:nvSpPr>
          <p:cNvPr id="52" name="étape 2">
            <a:extLst>
              <a:ext uri="{FF2B5EF4-FFF2-40B4-BE49-F238E27FC236}">
                <a16:creationId xmlns:a16="http://schemas.microsoft.com/office/drawing/2014/main" id="{73A992C8-D749-4F67-9096-ED47C288975B}"/>
              </a:ext>
            </a:extLst>
          </p:cNvPr>
          <p:cNvSpPr txBox="1"/>
          <p:nvPr/>
        </p:nvSpPr>
        <p:spPr>
          <a:xfrm>
            <a:off x="7273451" y="3789193"/>
            <a:ext cx="117911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Etape 2</a:t>
            </a:r>
          </a:p>
        </p:txBody>
      </p:sp>
      <p:sp>
        <p:nvSpPr>
          <p:cNvPr id="53" name="étape 3">
            <a:extLst>
              <a:ext uri="{FF2B5EF4-FFF2-40B4-BE49-F238E27FC236}">
                <a16:creationId xmlns:a16="http://schemas.microsoft.com/office/drawing/2014/main" id="{90FFA4D0-7874-46DB-86C0-378D17D73202}"/>
              </a:ext>
            </a:extLst>
          </p:cNvPr>
          <p:cNvSpPr txBox="1"/>
          <p:nvPr/>
        </p:nvSpPr>
        <p:spPr>
          <a:xfrm>
            <a:off x="7286848" y="3797073"/>
            <a:ext cx="117911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162970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44" grpId="0" animBg="1"/>
      <p:bldP spid="17" grpId="0"/>
      <p:bldP spid="18" grpId="0"/>
      <p:bldP spid="4" grpId="0" animBg="1"/>
      <p:bldP spid="10" grpId="0" animBg="1"/>
      <p:bldP spid="11" grpId="0" animBg="1"/>
      <p:bldP spid="6" grpId="0" animBg="1"/>
      <p:bldP spid="16" grpId="0" animBg="1"/>
      <p:bldP spid="29" grpId="0" animBg="1"/>
      <p:bldP spid="31" grpId="0" animBg="1"/>
      <p:bldP spid="30" grpId="0" animBg="1"/>
      <p:bldP spid="43" grpId="0" animBg="1"/>
      <p:bldP spid="7" grpId="0" animBg="1"/>
      <p:bldP spid="52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3BE5F-7B40-48C1-98CA-7CF057B0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13094"/>
            <a:ext cx="9144000" cy="344905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r"/>
            <a:r>
              <a:rPr lang="fr-FR" sz="2200" i="1" dirty="0">
                <a:latin typeface="Century Gothic" panose="020B0502020202020204" pitchFamily="34" charset="0"/>
              </a:rPr>
              <a:t>3. La carte sensible, comment ?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EB75F74-D280-400B-A23D-707C9064FE5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817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atin typeface="Century Gothic" panose="020B0502020202020204" pitchFamily="34" charset="0"/>
              </a:rPr>
              <a:t>Un exemple : la carte sensible du lycée</a:t>
            </a:r>
            <a:endParaRPr lang="fr-FR" sz="3200" dirty="0">
              <a:latin typeface="Century Gothic" panose="020B0502020202020204" pitchFamily="34" charset="0"/>
            </a:endParaRPr>
          </a:p>
        </p:txBody>
      </p:sp>
      <p:sp>
        <p:nvSpPr>
          <p:cNvPr id="52" name="étape 1">
            <a:extLst>
              <a:ext uri="{FF2B5EF4-FFF2-40B4-BE49-F238E27FC236}">
                <a16:creationId xmlns:a16="http://schemas.microsoft.com/office/drawing/2014/main" id="{78A57AB8-D1FE-4DE0-BDD7-DC407888D1A9}"/>
              </a:ext>
            </a:extLst>
          </p:cNvPr>
          <p:cNvSpPr txBox="1"/>
          <p:nvPr/>
        </p:nvSpPr>
        <p:spPr>
          <a:xfrm>
            <a:off x="125200" y="1040517"/>
            <a:ext cx="1934942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Ce que je sais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49A981E-E7EC-493D-8912-B8723A8D5E26}"/>
              </a:ext>
            </a:extLst>
          </p:cNvPr>
          <p:cNvSpPr/>
          <p:nvPr/>
        </p:nvSpPr>
        <p:spPr>
          <a:xfrm>
            <a:off x="2185343" y="1465815"/>
            <a:ext cx="4833643" cy="379628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832A9F7F-DE7E-43D6-8380-402FAFD03EF7}"/>
              </a:ext>
            </a:extLst>
          </p:cNvPr>
          <p:cNvSpPr txBox="1"/>
          <p:nvPr/>
        </p:nvSpPr>
        <p:spPr>
          <a:xfrm>
            <a:off x="0" y="1541171"/>
            <a:ext cx="2185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1. Une fonction </a:t>
            </a:r>
            <a:r>
              <a:rPr lang="fr-FR" dirty="0"/>
              <a:t>: un bâtiment public (drapeau) 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3383E1F5-EDE8-4FAE-9765-62D711399B4B}"/>
              </a:ext>
            </a:extLst>
          </p:cNvPr>
          <p:cNvSpPr txBox="1"/>
          <p:nvPr/>
        </p:nvSpPr>
        <p:spPr>
          <a:xfrm>
            <a:off x="0" y="4502852"/>
            <a:ext cx="2185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4.  Des dynamiques </a:t>
            </a:r>
            <a:r>
              <a:rPr lang="fr-FR" dirty="0"/>
              <a:t>: le plan </a:t>
            </a:r>
            <a:r>
              <a:rPr lang="fr-FR" dirty="0" err="1"/>
              <a:t>vigipirate</a:t>
            </a:r>
            <a:r>
              <a:rPr lang="fr-FR" dirty="0"/>
              <a:t> / le sas</a:t>
            </a:r>
          </a:p>
          <a:p>
            <a:r>
              <a:rPr lang="fr-FR" dirty="0"/>
              <a:t> </a:t>
            </a:r>
          </a:p>
        </p:txBody>
      </p:sp>
      <p:sp>
        <p:nvSpPr>
          <p:cNvPr id="65" name="étape 1">
            <a:extLst>
              <a:ext uri="{FF2B5EF4-FFF2-40B4-BE49-F238E27FC236}">
                <a16:creationId xmlns:a16="http://schemas.microsoft.com/office/drawing/2014/main" id="{C80F96EC-193D-4B1A-89EC-913540583536}"/>
              </a:ext>
            </a:extLst>
          </p:cNvPr>
          <p:cNvSpPr txBox="1"/>
          <p:nvPr/>
        </p:nvSpPr>
        <p:spPr>
          <a:xfrm>
            <a:off x="7138006" y="1040517"/>
            <a:ext cx="188031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La visite sensible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3A436481-7441-4AD8-931E-670F76F2495F}"/>
              </a:ext>
            </a:extLst>
          </p:cNvPr>
          <p:cNvSpPr txBox="1"/>
          <p:nvPr/>
        </p:nvSpPr>
        <p:spPr>
          <a:xfrm>
            <a:off x="7018986" y="1524667"/>
            <a:ext cx="2125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Série défi </a:t>
            </a:r>
            <a:r>
              <a:rPr lang="fr-FR" dirty="0"/>
              <a:t>: rentrer dans le lycée les yeux bandés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BE3FED47-E625-4F9F-A041-6EA1AE9168C8}"/>
              </a:ext>
            </a:extLst>
          </p:cNvPr>
          <p:cNvSpPr txBox="1"/>
          <p:nvPr/>
        </p:nvSpPr>
        <p:spPr>
          <a:xfrm>
            <a:off x="7018986" y="2447997"/>
            <a:ext cx="21250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Série énigme </a:t>
            </a:r>
            <a:r>
              <a:rPr lang="fr-FR" dirty="0"/>
              <a:t>: je suis un établissement scolaire situé à proximité mais j’ai un tout autre aspect</a:t>
            </a:r>
          </a:p>
        </p:txBody>
      </p:sp>
      <p:sp>
        <p:nvSpPr>
          <p:cNvPr id="14" name="étape 1">
            <a:extLst>
              <a:ext uri="{FF2B5EF4-FFF2-40B4-BE49-F238E27FC236}">
                <a16:creationId xmlns:a16="http://schemas.microsoft.com/office/drawing/2014/main" id="{4B90DAB5-83D9-4658-A828-2573E431E945}"/>
              </a:ext>
            </a:extLst>
          </p:cNvPr>
          <p:cNvSpPr txBox="1"/>
          <p:nvPr/>
        </p:nvSpPr>
        <p:spPr>
          <a:xfrm>
            <a:off x="3033090" y="5386359"/>
            <a:ext cx="1729834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Ce que les élèves savent et que j’ai appris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1B0101-0567-4560-B29F-70ACAF88AF6C}"/>
              </a:ext>
            </a:extLst>
          </p:cNvPr>
          <p:cNvSpPr txBox="1"/>
          <p:nvPr/>
        </p:nvSpPr>
        <p:spPr>
          <a:xfrm>
            <a:off x="-3" y="3842466"/>
            <a:ext cx="2185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3.</a:t>
            </a:r>
            <a:r>
              <a:rPr lang="fr-FR" dirty="0"/>
              <a:t> </a:t>
            </a:r>
            <a:r>
              <a:rPr lang="fr-FR" b="1" dirty="0"/>
              <a:t>Des usages </a:t>
            </a:r>
            <a:r>
              <a:rPr lang="fr-FR" dirty="0"/>
              <a:t>: le parvis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D0F0CE8-5B6A-4235-B75E-A36E6AB7A65B}"/>
              </a:ext>
            </a:extLst>
          </p:cNvPr>
          <p:cNvSpPr txBox="1"/>
          <p:nvPr/>
        </p:nvSpPr>
        <p:spPr>
          <a:xfrm>
            <a:off x="7018986" y="4118750"/>
            <a:ext cx="2125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Série relevé </a:t>
            </a:r>
            <a:r>
              <a:rPr lang="fr-FR" dirty="0"/>
              <a:t>: demander à 5 élèves où ils passent leurs récréations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CCBA3AC-57CF-48E1-9B32-6F34E8358EDE}"/>
              </a:ext>
            </a:extLst>
          </p:cNvPr>
          <p:cNvSpPr txBox="1"/>
          <p:nvPr/>
        </p:nvSpPr>
        <p:spPr>
          <a:xfrm>
            <a:off x="4893972" y="5425931"/>
            <a:ext cx="212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passage piéton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39E255C-0CD1-45FA-9CF2-521AECAEF0A0}"/>
              </a:ext>
            </a:extLst>
          </p:cNvPr>
          <p:cNvSpPr txBox="1"/>
          <p:nvPr/>
        </p:nvSpPr>
        <p:spPr>
          <a:xfrm>
            <a:off x="4893972" y="5784482"/>
            <a:ext cx="212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parc en face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083A31-E9D5-48A0-A681-88457569E1E9}"/>
              </a:ext>
            </a:extLst>
          </p:cNvPr>
          <p:cNvSpPr/>
          <p:nvPr/>
        </p:nvSpPr>
        <p:spPr>
          <a:xfrm>
            <a:off x="-1" y="2413057"/>
            <a:ext cx="21853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2. Un contexte </a:t>
            </a:r>
            <a:r>
              <a:rPr lang="fr-FR" dirty="0"/>
              <a:t>: … construit dans les années 2000 avec une certaine vision de l’éducation</a:t>
            </a:r>
          </a:p>
        </p:txBody>
      </p:sp>
    </p:spTree>
    <p:extLst>
      <p:ext uri="{BB962C8B-B14F-4D97-AF65-F5344CB8AC3E}">
        <p14:creationId xmlns:p14="http://schemas.microsoft.com/office/powerpoint/2010/main" val="262795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2" grpId="0"/>
      <p:bldP spid="64" grpId="0"/>
      <p:bldP spid="65" grpId="0" animBg="1"/>
      <p:bldP spid="66" grpId="0"/>
      <p:bldP spid="67" grpId="0"/>
      <p:bldP spid="14" grpId="0" animBg="1"/>
      <p:bldP spid="15" grpId="0"/>
      <p:bldP spid="16" grpId="0"/>
      <p:bldP spid="17" grpId="0"/>
      <p:bldP spid="19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3BE5F-7B40-48C1-98CA-7CF057B0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13094"/>
            <a:ext cx="9144000" cy="344905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r"/>
            <a:r>
              <a:rPr lang="fr-FR" sz="2200" i="1" dirty="0">
                <a:latin typeface="Century Gothic" panose="020B0502020202020204" pitchFamily="34" charset="0"/>
              </a:rPr>
              <a:t>3. La carte sensible, comment ?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EB75F74-D280-400B-A23D-707C9064FE5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817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atin typeface="Century Gothic" panose="020B0502020202020204" pitchFamily="34" charset="0"/>
              </a:rPr>
              <a:t>Etapes 2 &amp; 3 : cartographie et légende</a:t>
            </a:r>
            <a:endParaRPr lang="fr-FR" sz="3200" dirty="0">
              <a:latin typeface="Century Gothic" panose="020B050202020202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A741194-A835-47D2-A6B0-8F5A9DE24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505" y="1237891"/>
            <a:ext cx="6645495" cy="50731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195E3DA-B81C-4BAE-80D4-A4CE7D4B2C7E}"/>
              </a:ext>
            </a:extLst>
          </p:cNvPr>
          <p:cNvSpPr txBox="1"/>
          <p:nvPr/>
        </p:nvSpPr>
        <p:spPr>
          <a:xfrm>
            <a:off x="507746" y="1237891"/>
            <a:ext cx="19907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/>
              <a:t>	« Cherche pas si t’es pas à l’heure tu rentres pas »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7F64582-7072-4500-8502-F69C3A2F8595}"/>
              </a:ext>
            </a:extLst>
          </p:cNvPr>
          <p:cNvSpPr txBox="1"/>
          <p:nvPr/>
        </p:nvSpPr>
        <p:spPr>
          <a:xfrm>
            <a:off x="507746" y="3090252"/>
            <a:ext cx="1990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/>
              <a:t>Passage piéton qui évite de faire le tour ou de passer par-dessus la barrière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3733FF7-519B-40D1-A7E4-4B12D08305AF}"/>
              </a:ext>
            </a:extLst>
          </p:cNvPr>
          <p:cNvSpPr txBox="1"/>
          <p:nvPr/>
        </p:nvSpPr>
        <p:spPr>
          <a:xfrm>
            <a:off x="507745" y="2364766"/>
            <a:ext cx="1819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/>
              <a:t>Pause-clope au Farman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90F129F-6FA4-4B58-979A-1E7F1353CEB0}"/>
              </a:ext>
            </a:extLst>
          </p:cNvPr>
          <p:cNvSpPr txBox="1"/>
          <p:nvPr/>
        </p:nvSpPr>
        <p:spPr>
          <a:xfrm>
            <a:off x="507746" y="4307940"/>
            <a:ext cx="1990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500" dirty="0"/>
              <a:t>Entrée sous haute surveillance, rassemblements interdits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311D103-B55B-451E-80A1-867B9F72EC1A}"/>
              </a:ext>
            </a:extLst>
          </p:cNvPr>
          <p:cNvSpPr txBox="1"/>
          <p:nvPr/>
        </p:nvSpPr>
        <p:spPr>
          <a:xfrm>
            <a:off x="507746" y="5424921"/>
            <a:ext cx="19907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500" dirty="0"/>
              <a:t>Quand t’as pas le temps d’aller au Farman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91F116A-2788-4C94-B6B6-A1B26BB45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5238" l="4403" r="91824">
                        <a14:foregroundMark x1="24528" y1="83333" x2="24528" y2="83333"/>
                        <a14:foregroundMark x1="24528" y1="90476" x2="24528" y2="90476"/>
                        <a14:foregroundMark x1="50314" y1="76190" x2="50314" y2="76190"/>
                        <a14:foregroundMark x1="50314" y1="76190" x2="50314" y2="76190"/>
                        <a14:foregroundMark x1="61635" y1="86508" x2="61635" y2="86508"/>
                        <a14:foregroundMark x1="61635" y1="90476" x2="61635" y2="90476"/>
                        <a14:foregroundMark x1="54088" y1="92063" x2="54088" y2="92063"/>
                        <a14:foregroundMark x1="52201" y1="86508" x2="52201" y2="86508"/>
                        <a14:foregroundMark x1="51572" y1="84921" x2="49057" y2="82540"/>
                        <a14:foregroundMark x1="47799" y1="80952" x2="47799" y2="80952"/>
                        <a14:foregroundMark x1="45912" y1="80952" x2="45912" y2="80952"/>
                        <a14:foregroundMark x1="37736" y1="82540" x2="35220" y2="84921"/>
                        <a14:foregroundMark x1="35220" y1="84921" x2="35220" y2="84921"/>
                        <a14:foregroundMark x1="33333" y1="84127" x2="33333" y2="84127"/>
                        <a14:foregroundMark x1="35849" y1="84127" x2="35849" y2="84127"/>
                        <a14:foregroundMark x1="42767" y1="81746" x2="42767" y2="81746"/>
                        <a14:foregroundMark x1="44025" y1="79365" x2="41509" y2="76190"/>
                        <a14:foregroundMark x1="41509" y1="74603" x2="37107" y2="76984"/>
                        <a14:foregroundMark x1="32704" y1="76984" x2="27673" y2="74603"/>
                        <a14:foregroundMark x1="25157" y1="72222" x2="20755" y2="74603"/>
                        <a14:foregroundMark x1="16352" y1="82540" x2="16352" y2="82540"/>
                        <a14:foregroundMark x1="14465" y1="82540" x2="11321" y2="82540"/>
                        <a14:foregroundMark x1="10692" y1="84127" x2="10692" y2="87302"/>
                        <a14:foregroundMark x1="10692" y1="87302" x2="10692" y2="87302"/>
                        <a14:foregroundMark x1="9434" y1="87302" x2="9434" y2="87302"/>
                        <a14:foregroundMark x1="9434" y1="91270" x2="9434" y2="91270"/>
                        <a14:foregroundMark x1="9434" y1="91270" x2="6289" y2="91270"/>
                        <a14:foregroundMark x1="6289" y1="91270" x2="6289" y2="91270"/>
                        <a14:foregroundMark x1="6289" y1="89683" x2="6289" y2="89683"/>
                        <a14:foregroundMark x1="18868" y1="92063" x2="18868" y2="92063"/>
                        <a14:foregroundMark x1="24528" y1="94444" x2="28931" y2="94444"/>
                        <a14:foregroundMark x1="33333" y1="91270" x2="33333" y2="91270"/>
                        <a14:foregroundMark x1="37736" y1="92063" x2="55975" y2="92857"/>
                        <a14:foregroundMark x1="55975" y1="92857" x2="55975" y2="92857"/>
                        <a14:foregroundMark x1="61635" y1="95238" x2="61635" y2="95238"/>
                        <a14:foregroundMark x1="62264" y1="95238" x2="62264" y2="95238"/>
                        <a14:foregroundMark x1="66038" y1="95238" x2="75472" y2="95238"/>
                        <a14:foregroundMark x1="77358" y1="95238" x2="77358" y2="95238"/>
                        <a14:foregroundMark x1="77358" y1="95238" x2="77358" y2="95238"/>
                        <a14:foregroundMark x1="69811" y1="92063" x2="69811" y2="92063"/>
                        <a14:foregroundMark x1="69811" y1="92063" x2="76101" y2="89683"/>
                        <a14:foregroundMark x1="78616" y1="87302" x2="83648" y2="88889"/>
                        <a14:foregroundMark x1="84277" y1="89683" x2="84277" y2="89683"/>
                        <a14:foregroundMark x1="85535" y1="91270" x2="85535" y2="91270"/>
                        <a14:foregroundMark x1="86164" y1="91270" x2="88679" y2="91270"/>
                        <a14:foregroundMark x1="88679" y1="91270" x2="88679" y2="91270"/>
                        <a14:foregroundMark x1="89937" y1="89683" x2="89937" y2="89683"/>
                        <a14:foregroundMark x1="90566" y1="89683" x2="90566" y2="89683"/>
                        <a14:foregroundMark x1="90566" y1="89683" x2="90566" y2="89683"/>
                        <a14:foregroundMark x1="90566" y1="89683" x2="90566" y2="89683"/>
                        <a14:foregroundMark x1="90566" y1="89683" x2="90566" y2="89683"/>
                        <a14:foregroundMark x1="91824" y1="91270" x2="85535" y2="84921"/>
                        <a14:foregroundMark x1="79874" y1="84127" x2="76101" y2="84921"/>
                        <a14:foregroundMark x1="76101" y1="84921" x2="71698" y2="86508"/>
                        <a14:foregroundMark x1="70440" y1="84921" x2="70440" y2="84921"/>
                        <a14:foregroundMark x1="65409" y1="84127" x2="62264" y2="84127"/>
                        <a14:foregroundMark x1="62264" y1="84127" x2="62264" y2="84127"/>
                        <a14:foregroundMark x1="62264" y1="84127" x2="62264" y2="84127"/>
                        <a14:foregroundMark x1="59119" y1="80952" x2="59119" y2="80952"/>
                        <a14:foregroundMark x1="57233" y1="80952" x2="57233" y2="80952"/>
                        <a14:foregroundMark x1="55975" y1="80952" x2="55975" y2="80952"/>
                        <a14:foregroundMark x1="54088" y1="81746" x2="54088" y2="81746"/>
                        <a14:foregroundMark x1="54088" y1="81746" x2="63522" y2="84921"/>
                        <a14:foregroundMark x1="68553" y1="91270" x2="73585" y2="92857"/>
                        <a14:foregroundMark x1="77358" y1="92857" x2="77358" y2="92857"/>
                        <a14:foregroundMark x1="78616" y1="89683" x2="83648" y2="89683"/>
                        <a14:foregroundMark x1="84277" y1="89683" x2="84277" y2="89683"/>
                        <a14:foregroundMark x1="90566" y1="94444" x2="88679" y2="95238"/>
                        <a14:foregroundMark x1="88679" y1="95238" x2="88679" y2="95238"/>
                        <a14:foregroundMark x1="88679" y1="95238" x2="80503" y2="92857"/>
                        <a14:foregroundMark x1="79874" y1="92857" x2="75472" y2="92857"/>
                        <a14:foregroundMark x1="75472" y1="92857" x2="67925" y2="89683"/>
                        <a14:foregroundMark x1="65409" y1="89683" x2="57862" y2="86508"/>
                        <a14:foregroundMark x1="53459" y1="84921" x2="49686" y2="84921"/>
                        <a14:foregroundMark x1="45283" y1="82540" x2="42767" y2="82540"/>
                        <a14:foregroundMark x1="40881" y1="81746" x2="52201" y2="74603"/>
                        <a14:foregroundMark x1="60377" y1="84127" x2="74214" y2="81746"/>
                        <a14:foregroundMark x1="76101" y1="80952" x2="80503" y2="81746"/>
                        <a14:foregroundMark x1="80503" y1="80952" x2="80503" y2="80952"/>
                        <a14:foregroundMark x1="80503" y1="80952" x2="80503" y2="80952"/>
                        <a14:foregroundMark x1="78616" y1="79365" x2="71698" y2="73810"/>
                        <a14:foregroundMark x1="70440" y1="72222" x2="67925" y2="72222"/>
                        <a14:foregroundMark x1="66038" y1="69048" x2="61635" y2="65873"/>
                        <a14:foregroundMark x1="60377" y1="64286" x2="57862" y2="61905"/>
                        <a14:foregroundMark x1="53459" y1="55556" x2="53459" y2="55556"/>
                        <a14:foregroundMark x1="50943" y1="53175" x2="50943" y2="531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317903"/>
            <a:ext cx="507746" cy="4023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C1D913-EB0D-4643-8F51-6BE681199C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7" b="88889" l="2454" r="94479">
                        <a14:foregroundMark x1="15133" y1="77778" x2="15133" y2="77778"/>
                        <a14:foregroundMark x1="6339" y1="58025" x2="6339" y2="58025"/>
                        <a14:foregroundMark x1="2658" y1="65432" x2="2658" y2="65432"/>
                        <a14:foregroundMark x1="32106" y1="61728" x2="32106" y2="61728"/>
                        <a14:foregroundMark x1="44581" y1="39506" x2="44581" y2="39506"/>
                        <a14:foregroundMark x1="83436" y1="39506" x2="83436" y2="39506"/>
                        <a14:foregroundMark x1="94479" y1="49383" x2="94479" y2="493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244625" y="5811297"/>
            <a:ext cx="926166" cy="1534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799682A-03C3-4E65-B5FF-41BE22B94E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03" b="96622" l="8475" r="95763">
                        <a14:foregroundMark x1="31356" y1="25000" x2="31356" y2="25000"/>
                        <a14:foregroundMark x1="51695" y1="34459" x2="51695" y2="34459"/>
                        <a14:foregroundMark x1="51695" y1="34459" x2="51695" y2="34459"/>
                        <a14:foregroundMark x1="51695" y1="34459" x2="51695" y2="34459"/>
                        <a14:foregroundMark x1="51695" y1="34459" x2="45763" y2="34459"/>
                        <a14:foregroundMark x1="45763" y1="34459" x2="38983" y2="34459"/>
                        <a14:foregroundMark x1="38983" y1="34459" x2="38983" y2="34459"/>
                        <a14:foregroundMark x1="37288" y1="34459" x2="37288" y2="34459"/>
                        <a14:foregroundMark x1="33051" y1="33108" x2="27119" y2="33108"/>
                        <a14:foregroundMark x1="27119" y1="33108" x2="27119" y2="33108"/>
                        <a14:foregroundMark x1="27119" y1="33108" x2="27119" y2="33108"/>
                        <a14:foregroundMark x1="25424" y1="33108" x2="11017" y2="39189"/>
                        <a14:foregroundMark x1="11017" y1="34459" x2="11017" y2="34459"/>
                        <a14:foregroundMark x1="49153" y1="34459" x2="49153" y2="34459"/>
                        <a14:foregroundMark x1="67797" y1="33108" x2="75424" y2="29730"/>
                        <a14:foregroundMark x1="75424" y1="29730" x2="75424" y2="29730"/>
                        <a14:foregroundMark x1="83898" y1="31081" x2="83898" y2="31081"/>
                        <a14:foregroundMark x1="81356" y1="66892" x2="81356" y2="66892"/>
                        <a14:foregroundMark x1="81356" y1="66892" x2="81356" y2="66892"/>
                        <a14:foregroundMark x1="77119" y1="64865" x2="71186" y2="64865"/>
                        <a14:foregroundMark x1="69492" y1="63514" x2="69492" y2="63514"/>
                        <a14:foregroundMark x1="49153" y1="58784" x2="43220" y2="58784"/>
                        <a14:foregroundMark x1="15254" y1="55405" x2="31356" y2="55405"/>
                        <a14:foregroundMark x1="85593" y1="63514" x2="85593" y2="63514"/>
                        <a14:foregroundMark x1="85593" y1="63514" x2="89831" y2="58784"/>
                        <a14:foregroundMark x1="93220" y1="55405" x2="93220" y2="55405"/>
                        <a14:foregroundMark x1="85593" y1="10811" x2="85593" y2="10811"/>
                        <a14:foregroundMark x1="85593" y1="10811" x2="85593" y2="10811"/>
                        <a14:foregroundMark x1="69492" y1="8784" x2="69492" y2="8784"/>
                        <a14:foregroundMark x1="65254" y1="7432" x2="55085" y2="7432"/>
                        <a14:foregroundMark x1="25424" y1="4054" x2="25424" y2="4054"/>
                        <a14:foregroundMark x1="25424" y1="4054" x2="25424" y2="4054"/>
                        <a14:foregroundMark x1="25424" y1="4054" x2="25424" y2="4054"/>
                        <a14:foregroundMark x1="27119" y1="87162" x2="27119" y2="87162"/>
                        <a14:foregroundMark x1="27119" y1="87162" x2="27119" y2="87162"/>
                        <a14:foregroundMark x1="33051" y1="87162" x2="33051" y2="87162"/>
                        <a14:foregroundMark x1="45763" y1="85811" x2="53390" y2="85811"/>
                        <a14:foregroundMark x1="61017" y1="85811" x2="61017" y2="85811"/>
                        <a14:foregroundMark x1="75424" y1="85811" x2="75424" y2="85811"/>
                        <a14:foregroundMark x1="81356" y1="93919" x2="87288" y2="97297"/>
                        <a14:foregroundMark x1="85593" y1="91892" x2="75424" y2="91892"/>
                        <a14:foregroundMark x1="95763" y1="93919" x2="95763" y2="93919"/>
                        <a14:foregroundMark x1="95763" y1="91892" x2="95763" y2="91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69814" y="3190238"/>
            <a:ext cx="250702" cy="3144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D015EE1-41F4-45FC-B2E2-D975F91130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8" b="93172" l="853" r="93284">
                        <a14:foregroundMark x1="4478" y1="52863" x2="4478" y2="52863"/>
                        <a14:foregroundMark x1="4478" y1="52863" x2="4478" y2="52863"/>
                        <a14:foregroundMark x1="4478" y1="52863" x2="4478" y2="52863"/>
                        <a14:foregroundMark x1="4478" y1="52863" x2="4478" y2="52863"/>
                        <a14:foregroundMark x1="2878" y1="50000" x2="2878" y2="50000"/>
                        <a14:foregroundMark x1="1066" y1="47137" x2="1066" y2="47137"/>
                        <a14:foregroundMark x1="93284" y1="40529" x2="93284" y2="40529"/>
                        <a14:foregroundMark x1="92324" y1="45815" x2="92324" y2="45815"/>
                        <a14:foregroundMark x1="90832" y1="92291" x2="90832" y2="92291"/>
                        <a14:foregroundMark x1="88913" y1="93172" x2="88913" y2="93172"/>
                        <a14:foregroundMark x1="74520" y1="93612" x2="74520" y2="93612"/>
                        <a14:foregroundMark x1="75373" y1="8370" x2="75053" y2="7489"/>
                        <a14:foregroundMark x1="74733" y1="7048" x2="74733" y2="7048"/>
                        <a14:foregroundMark x1="86674" y1="17181" x2="86674" y2="17181"/>
                        <a14:foregroundMark x1="39659" y1="54405" x2="39659" y2="54405"/>
                        <a14:foregroundMark x1="48827" y1="51322" x2="48827" y2="51322"/>
                        <a14:foregroundMark x1="53731" y1="54405" x2="54797" y2="53084"/>
                        <a14:foregroundMark x1="57143" y1="52423" x2="57143" y2="52423"/>
                        <a14:foregroundMark x1="58849" y1="52203" x2="58849" y2="52203"/>
                        <a14:foregroundMark x1="59382" y1="52203" x2="59382" y2="52203"/>
                        <a14:foregroundMark x1="59808" y1="52203" x2="59808" y2="52203"/>
                        <a14:foregroundMark x1="60768" y1="55947" x2="60768" y2="55947"/>
                        <a14:foregroundMark x1="60768" y1="55947" x2="60768" y2="55947"/>
                        <a14:foregroundMark x1="60768" y1="55947" x2="60768" y2="55947"/>
                        <a14:foregroundMark x1="60768" y1="55947" x2="60768" y2="55947"/>
                        <a14:foregroundMark x1="50426" y1="54405" x2="50426" y2="54405"/>
                        <a14:foregroundMark x1="50320" y1="54185" x2="50320" y2="54185"/>
                        <a14:foregroundMark x1="46375" y1="53084" x2="46375" y2="53084"/>
                        <a14:foregroundMark x1="45736" y1="52863" x2="45736" y2="52863"/>
                        <a14:foregroundMark x1="45522" y1="52863" x2="44989" y2="52863"/>
                        <a14:foregroundMark x1="43710" y1="52863" x2="43710" y2="52863"/>
                        <a14:foregroundMark x1="43390" y1="52863" x2="43390" y2="52863"/>
                        <a14:foregroundMark x1="39232" y1="55066" x2="39232" y2="55066"/>
                        <a14:foregroundMark x1="38593" y1="55507" x2="38593" y2="55507"/>
                        <a14:foregroundMark x1="37313" y1="53524" x2="36354" y2="53084"/>
                        <a14:foregroundMark x1="24094" y1="54185" x2="24094" y2="54185"/>
                        <a14:foregroundMark x1="16738" y1="56167" x2="16738" y2="56167"/>
                        <a14:foregroundMark x1="14179" y1="48238" x2="14179" y2="48238"/>
                        <a14:foregroundMark x1="10128" y1="60573" x2="10128" y2="60573"/>
                        <a14:foregroundMark x1="1386" y1="49780" x2="1386" y2="49780"/>
                        <a14:foregroundMark x1="1066" y1="56167" x2="1066" y2="56167"/>
                        <a14:foregroundMark x1="1066" y1="56167" x2="1066" y2="57048"/>
                        <a14:foregroundMark x1="1386" y1="60352" x2="1386" y2="60352"/>
                        <a14:foregroundMark x1="29424" y1="58811" x2="29424" y2="58811"/>
                        <a14:foregroundMark x1="30064" y1="53965" x2="30064" y2="53965"/>
                        <a14:foregroundMark x1="30597" y1="53524" x2="30597" y2="53524"/>
                        <a14:foregroundMark x1="31130" y1="53304" x2="33795" y2="52863"/>
                        <a14:foregroundMark x1="34755" y1="52863" x2="34755" y2="52863"/>
                        <a14:foregroundMark x1="34755" y1="52863" x2="34968" y2="53524"/>
                        <a14:foregroundMark x1="37846" y1="57269" x2="42004" y2="55286"/>
                        <a14:foregroundMark x1="44030" y1="54626" x2="44030" y2="54626"/>
                        <a14:foregroundMark x1="25800" y1="53965" x2="25373" y2="53965"/>
                        <a14:foregroundMark x1="28891" y1="55507" x2="28465" y2="55507"/>
                        <a14:foregroundMark x1="22814" y1="55507" x2="22814" y2="55507"/>
                        <a14:foregroundMark x1="32090" y1="61894" x2="32090" y2="61894"/>
                      </a14:backgroundRemoval>
                    </a14:imgEffect>
                  </a14:imgLayer>
                </a14:imgProps>
              </a:ext>
            </a:extLst>
          </a:blip>
          <a:srcRect l="2125"/>
          <a:stretch/>
        </p:blipFill>
        <p:spPr>
          <a:xfrm rot="14982885">
            <a:off x="-116373" y="2449042"/>
            <a:ext cx="823072" cy="4070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62312CF-C21D-4C27-9CED-D597E31E4D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4" b="95588" l="3901" r="94681">
                        <a14:foregroundMark x1="7801" y1="79902" x2="7801" y2="79902"/>
                        <a14:foregroundMark x1="7801" y1="79902" x2="7801" y2="79902"/>
                        <a14:foregroundMark x1="11348" y1="77941" x2="11348" y2="77941"/>
                        <a14:foregroundMark x1="4255" y1="79412" x2="4255" y2="79412"/>
                        <a14:foregroundMark x1="3901" y1="77451" x2="3901" y2="77451"/>
                        <a14:foregroundMark x1="42553" y1="77941" x2="42553" y2="77941"/>
                        <a14:foregroundMark x1="93262" y1="25000" x2="93262" y2="25000"/>
                        <a14:foregroundMark x1="93262" y1="25000" x2="93262" y2="25000"/>
                        <a14:foregroundMark x1="93262" y1="25000" x2="93262" y2="25000"/>
                        <a14:foregroundMark x1="94681" y1="35784" x2="94681" y2="35784"/>
                        <a14:foregroundMark x1="94681" y1="35784" x2="95390" y2="39216"/>
                        <a14:foregroundMark x1="95390" y1="39216" x2="93262" y2="44118"/>
                        <a14:foregroundMark x1="92553" y1="44118" x2="92553" y2="44118"/>
                        <a14:foregroundMark x1="90780" y1="47059" x2="88652" y2="48529"/>
                        <a14:foregroundMark x1="80496" y1="48529" x2="80496" y2="48529"/>
                        <a14:foregroundMark x1="59574" y1="34314" x2="59574" y2="34314"/>
                        <a14:foregroundMark x1="58511" y1="34314" x2="58511" y2="34314"/>
                        <a14:foregroundMark x1="60284" y1="41176" x2="57447" y2="47549"/>
                        <a14:foregroundMark x1="54965" y1="53922" x2="54965" y2="53922"/>
                        <a14:foregroundMark x1="48582" y1="61765" x2="48582" y2="61765"/>
                        <a14:foregroundMark x1="48582" y1="61765" x2="48582" y2="61765"/>
                        <a14:foregroundMark x1="34397" y1="78431" x2="34397" y2="78431"/>
                        <a14:foregroundMark x1="37234" y1="85784" x2="37234" y2="85784"/>
                        <a14:foregroundMark x1="37234" y1="85784" x2="37234" y2="85784"/>
                        <a14:foregroundMark x1="29078" y1="87255" x2="29078" y2="87255"/>
                        <a14:foregroundMark x1="29078" y1="87255" x2="29078" y2="87255"/>
                        <a14:foregroundMark x1="30851" y1="83333" x2="30851" y2="83333"/>
                        <a14:foregroundMark x1="29078" y1="78431" x2="29078" y2="78431"/>
                        <a14:foregroundMark x1="29078" y1="78431" x2="29078" y2="78431"/>
                        <a14:foregroundMark x1="29787" y1="82843" x2="29787" y2="82843"/>
                        <a14:foregroundMark x1="29787" y1="82843" x2="29787" y2="82843"/>
                        <a14:foregroundMark x1="29787" y1="82843" x2="29787" y2="82843"/>
                        <a14:foregroundMark x1="29787" y1="82843" x2="29787" y2="82843"/>
                        <a14:foregroundMark x1="37234" y1="95588" x2="37234" y2="95588"/>
                        <a14:foregroundMark x1="37234" y1="95588" x2="35816" y2="95588"/>
                        <a14:foregroundMark x1="35816" y1="95588" x2="33688" y2="95588"/>
                        <a14:foregroundMark x1="37943" y1="79412" x2="37943" y2="79412"/>
                        <a14:foregroundMark x1="36879" y1="78431" x2="35106" y2="78431"/>
                        <a14:foregroundMark x1="34752" y1="77451" x2="34752" y2="77451"/>
                        <a14:foregroundMark x1="33333" y1="73529" x2="33333" y2="73529"/>
                        <a14:foregroundMark x1="76596" y1="16667" x2="76596" y2="16667"/>
                        <a14:foregroundMark x1="79433" y1="24020" x2="79433" y2="24020"/>
                        <a14:foregroundMark x1="82624" y1="37255" x2="82624" y2="37255"/>
                        <a14:foregroundMark x1="85106" y1="39216" x2="85106" y2="392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65282">
            <a:off x="35539" y="992488"/>
            <a:ext cx="1015311" cy="7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9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8BD940-AE59-4344-91B8-B0A232D7C0BE}"/>
              </a:ext>
            </a:extLst>
          </p:cNvPr>
          <p:cNvSpPr/>
          <p:nvPr/>
        </p:nvSpPr>
        <p:spPr>
          <a:xfrm>
            <a:off x="2881832" y="2637957"/>
            <a:ext cx="3478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dirty="0">
                <a:latin typeface="+mj-lt"/>
                <a:ea typeface="+mj-ea"/>
                <a:cs typeface="+mj-cs"/>
              </a:rPr>
              <a:t>Le résultat</a:t>
            </a:r>
          </a:p>
        </p:txBody>
      </p:sp>
    </p:spTree>
    <p:extLst>
      <p:ext uri="{BB962C8B-B14F-4D97-AF65-F5344CB8AC3E}">
        <p14:creationId xmlns:p14="http://schemas.microsoft.com/office/powerpoint/2010/main" val="2844022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CE90EF-201C-413D-B4F9-C3BDAF187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6242B3-E4BA-44F6-BF6E-848DEAF15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5ED944-5156-4849-A19F-4B7509F9C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61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01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3EB75F74-D280-400B-A23D-707C9064FE5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887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3000" dirty="0">
                <a:latin typeface="Century Gothic" panose="020B0502020202020204" pitchFamily="34" charset="0"/>
              </a:rPr>
              <a:t>1. Hybridation de différentes  représentations de l’espace  </a:t>
            </a:r>
            <a:endParaRPr lang="fr-FR" sz="3000" b="1" dirty="0">
              <a:latin typeface="Century Gothic" panose="020B0502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00A6AE-E759-4E8B-B8DB-11E6D09C2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02" y="1314318"/>
            <a:ext cx="6645495" cy="50731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2BE256-E975-425E-A045-0771356411A0}"/>
              </a:ext>
            </a:extLst>
          </p:cNvPr>
          <p:cNvSpPr/>
          <p:nvPr/>
        </p:nvSpPr>
        <p:spPr>
          <a:xfrm>
            <a:off x="7338072" y="1669708"/>
            <a:ext cx="1486637" cy="12641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49D768-5C2A-4871-BE85-38C8307B95E1}"/>
              </a:ext>
            </a:extLst>
          </p:cNvPr>
          <p:cNvSpPr/>
          <p:nvPr/>
        </p:nvSpPr>
        <p:spPr>
          <a:xfrm>
            <a:off x="7240268" y="3393770"/>
            <a:ext cx="1682247" cy="126419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90D65B-AADA-40EC-8C0B-A978819EB10F}"/>
              </a:ext>
            </a:extLst>
          </p:cNvPr>
          <p:cNvSpPr/>
          <p:nvPr/>
        </p:nvSpPr>
        <p:spPr>
          <a:xfrm rot="16200000">
            <a:off x="7809781" y="4513500"/>
            <a:ext cx="593622" cy="202456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3" name="Zone de texte 511">
            <a:extLst>
              <a:ext uri="{FF2B5EF4-FFF2-40B4-BE49-F238E27FC236}">
                <a16:creationId xmlns:a16="http://schemas.microsoft.com/office/drawing/2014/main" id="{D82A36D9-8B7F-4587-BD45-3542DD3E8BCE}"/>
              </a:ext>
            </a:extLst>
          </p:cNvPr>
          <p:cNvSpPr txBox="1"/>
          <p:nvPr/>
        </p:nvSpPr>
        <p:spPr>
          <a:xfrm>
            <a:off x="7031797" y="1370560"/>
            <a:ext cx="2112203" cy="47269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Vue en élévation</a:t>
            </a:r>
          </a:p>
        </p:txBody>
      </p:sp>
      <p:sp>
        <p:nvSpPr>
          <p:cNvPr id="14" name="Zone de texte 512">
            <a:extLst>
              <a:ext uri="{FF2B5EF4-FFF2-40B4-BE49-F238E27FC236}">
                <a16:creationId xmlns:a16="http://schemas.microsoft.com/office/drawing/2014/main" id="{310F60AC-D76A-468E-98B1-F7783160FCAB}"/>
              </a:ext>
            </a:extLst>
          </p:cNvPr>
          <p:cNvSpPr txBox="1"/>
          <p:nvPr/>
        </p:nvSpPr>
        <p:spPr>
          <a:xfrm>
            <a:off x="7198014" y="3118946"/>
            <a:ext cx="1977667" cy="4134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Juxtaposition</a:t>
            </a:r>
          </a:p>
        </p:txBody>
      </p:sp>
      <p:sp>
        <p:nvSpPr>
          <p:cNvPr id="15" name="Zone de texte 513">
            <a:extLst>
              <a:ext uri="{FF2B5EF4-FFF2-40B4-BE49-F238E27FC236}">
                <a16:creationId xmlns:a16="http://schemas.microsoft.com/office/drawing/2014/main" id="{9AEFFF1C-A2FE-4783-A8CF-1C08CBBF3574}"/>
              </a:ext>
            </a:extLst>
          </p:cNvPr>
          <p:cNvSpPr txBox="1"/>
          <p:nvPr/>
        </p:nvSpPr>
        <p:spPr>
          <a:xfrm>
            <a:off x="7178506" y="4913020"/>
            <a:ext cx="2112203" cy="5496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Vue en plan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DD82D2F-7B59-4EDC-AC6A-5CD03EAA2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22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A58D819-4EBB-4ECF-9F47-44CEFA33B24A}"/>
              </a:ext>
            </a:extLst>
          </p:cNvPr>
          <p:cNvSpPr txBox="1">
            <a:spLocks/>
          </p:cNvSpPr>
          <p:nvPr/>
        </p:nvSpPr>
        <p:spPr>
          <a:xfrm>
            <a:off x="288759" y="292729"/>
            <a:ext cx="8855240" cy="1167332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4500" dirty="0">
                <a:latin typeface="Century Gothic" panose="020B0502020202020204" pitchFamily="34" charset="0"/>
              </a:rPr>
              <a:t>1. La carte sensible, c’est quoi 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96497F0-22FD-465B-8136-D3519F955898}"/>
              </a:ext>
            </a:extLst>
          </p:cNvPr>
          <p:cNvSpPr txBox="1">
            <a:spLocks/>
          </p:cNvSpPr>
          <p:nvPr/>
        </p:nvSpPr>
        <p:spPr>
          <a:xfrm>
            <a:off x="288758" y="2808202"/>
            <a:ext cx="8566481" cy="1662168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La carte sensible à l’école : pourquoi ? </a:t>
            </a:r>
          </a:p>
          <a:p>
            <a:pPr algn="just"/>
            <a:r>
              <a:rPr lang="fr-FR" sz="4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Intégrer les différents registres de savoirs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8BD940-AE59-4344-91B8-B0A232D7C0BE}"/>
              </a:ext>
            </a:extLst>
          </p:cNvPr>
          <p:cNvSpPr/>
          <p:nvPr/>
        </p:nvSpPr>
        <p:spPr>
          <a:xfrm>
            <a:off x="288758" y="4712417"/>
            <a:ext cx="88552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3. La carte sensible à l’école : comment ?</a:t>
            </a:r>
          </a:p>
          <a:p>
            <a:r>
              <a:rPr lang="fr-FR" sz="4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Le dispositif en fonctionnement</a:t>
            </a:r>
          </a:p>
        </p:txBody>
      </p:sp>
    </p:spTree>
    <p:extLst>
      <p:ext uri="{BB962C8B-B14F-4D97-AF65-F5344CB8AC3E}">
        <p14:creationId xmlns:p14="http://schemas.microsoft.com/office/powerpoint/2010/main" val="2790333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3EB75F74-D280-400B-A23D-707C9064FE5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887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000" dirty="0">
                <a:latin typeface="Century Gothic" panose="020B0502020202020204" pitchFamily="34" charset="0"/>
              </a:rPr>
              <a:t>2. Articulation de différents registres de savoirs</a:t>
            </a:r>
            <a:endParaRPr lang="fr-FR" sz="3000" b="1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258635-905A-42C4-9882-FDB70B12D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208"/>
            <a:ext cx="6630064" cy="50613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4E4092-F6B7-4D7B-9C5B-9D6E020F5709}"/>
              </a:ext>
            </a:extLst>
          </p:cNvPr>
          <p:cNvSpPr/>
          <p:nvPr/>
        </p:nvSpPr>
        <p:spPr>
          <a:xfrm rot="16200000">
            <a:off x="7274630" y="4085401"/>
            <a:ext cx="1059230" cy="71490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5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7B5BAA-9D58-4F69-84F1-15F6085481E2}"/>
              </a:ext>
            </a:extLst>
          </p:cNvPr>
          <p:cNvSpPr/>
          <p:nvPr/>
        </p:nvSpPr>
        <p:spPr>
          <a:xfrm>
            <a:off x="6937901" y="1941959"/>
            <a:ext cx="915955" cy="1347432"/>
          </a:xfrm>
          <a:prstGeom prst="rect">
            <a:avLst/>
          </a:prstGeom>
          <a:blipFill>
            <a:blip r:embed="rId4"/>
            <a:srcRect/>
            <a:stretch>
              <a:fillRect l="-3312" r="1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50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E3EAEF2-7CDD-47BE-82C6-F3E9D24CC705}"/>
              </a:ext>
            </a:extLst>
          </p:cNvPr>
          <p:cNvGrpSpPr/>
          <p:nvPr/>
        </p:nvGrpSpPr>
        <p:grpSpPr>
          <a:xfrm>
            <a:off x="7342284" y="5406207"/>
            <a:ext cx="1102554" cy="1026742"/>
            <a:chOff x="7024015" y="5232390"/>
            <a:chExt cx="630816" cy="61560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7075418-77A0-4713-B425-875554F0F771}"/>
                </a:ext>
              </a:extLst>
            </p:cNvPr>
            <p:cNvSpPr/>
            <p:nvPr/>
          </p:nvSpPr>
          <p:spPr>
            <a:xfrm rot="16435870">
              <a:off x="7123283" y="5334823"/>
              <a:ext cx="495293" cy="450743"/>
            </a:xfrm>
            <a:prstGeom prst="rect">
              <a:avLst/>
            </a:prstGeom>
            <a:blipFill dpi="0" rotWithShape="1">
              <a:blip r:embed="rId5">
                <a:alphaModFix amt="93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730" b="75676" l="16102" r="95763">
                            <a14:foregroundMark x1="16102" y1="5405" x2="16102" y2="5405"/>
                            <a14:foregroundMark x1="53390" y1="27703" x2="53390" y2="27703"/>
                            <a14:foregroundMark x1="72034" y1="30405" x2="72034" y2="30405"/>
                            <a14:foregroundMark x1="73729" y1="29730" x2="73729" y2="29730"/>
                            <a14:foregroundMark x1="76271" y1="31757" x2="76271" y2="31757"/>
                            <a14:foregroundMark x1="81356" y1="31081" x2="81356" y2="31081"/>
                            <a14:foregroundMark x1="77119" y1="57432" x2="77119" y2="57432"/>
                            <a14:foregroundMark x1="70339" y1="61486" x2="70339" y2="61486"/>
                            <a14:foregroundMark x1="70339" y1="61486" x2="70339" y2="61486"/>
                            <a14:foregroundMark x1="61017" y1="61486" x2="61017" y2="61486"/>
                            <a14:foregroundMark x1="61017" y1="61486" x2="61017" y2="61486"/>
                            <a14:foregroundMark x1="49153" y1="62162" x2="49153" y2="62162"/>
                            <a14:foregroundMark x1="48305" y1="62162" x2="48305" y2="62162"/>
                            <a14:foregroundMark x1="43220" y1="58784" x2="38136" y2="60811"/>
                            <a14:foregroundMark x1="34746" y1="62162" x2="32203" y2="62838"/>
                            <a14:foregroundMark x1="21186" y1="56081" x2="21186" y2="56081"/>
                            <a14:foregroundMark x1="85593" y1="60135" x2="85593" y2="60135"/>
                            <a14:foregroundMark x1="47458" y1="41216" x2="47458" y2="41216"/>
                            <a14:foregroundMark x1="44068" y1="38514" x2="41525" y2="36486"/>
                            <a14:foregroundMark x1="41525" y1="35135" x2="41525" y2="35135"/>
                            <a14:foregroundMark x1="40678" y1="33784" x2="36441" y2="34459"/>
                            <a14:foregroundMark x1="50847" y1="12838" x2="50847" y2="12838"/>
                            <a14:foregroundMark x1="57627" y1="12162" x2="61017" y2="12162"/>
                            <a14:foregroundMark x1="65254" y1="11486" x2="65254" y2="11486"/>
                            <a14:foregroundMark x1="73729" y1="12162" x2="73729" y2="12162"/>
                            <a14:foregroundMark x1="75424" y1="11486" x2="75424" y2="11486"/>
                            <a14:foregroundMark x1="77119" y1="8784" x2="77119" y2="8784"/>
                            <a14:foregroundMark x1="80508" y1="8784" x2="80508" y2="8784"/>
                            <a14:foregroundMark x1="61864" y1="10811" x2="61864" y2="10811"/>
                            <a14:foregroundMark x1="53390" y1="12838" x2="50847" y2="11486"/>
                            <a14:foregroundMark x1="50847" y1="11486" x2="44915" y2="10811"/>
                            <a14:foregroundMark x1="44915" y1="10811" x2="44915" y2="10811"/>
                            <a14:foregroundMark x1="42373" y1="10811" x2="38136" y2="10135"/>
                            <a14:foregroundMark x1="32203" y1="10811" x2="29661" y2="10811"/>
                            <a14:foregroundMark x1="29661" y1="10811" x2="25424" y2="11486"/>
                            <a14:foregroundMark x1="25424" y1="11486" x2="25424" y2="11486"/>
                            <a14:foregroundMark x1="23729" y1="11486" x2="23729" y2="11486"/>
                            <a14:foregroundMark x1="22881" y1="11486" x2="22881" y2="11486"/>
                            <a14:foregroundMark x1="88136" y1="52703" x2="88136" y2="52703"/>
                            <a14:foregroundMark x1="89831" y1="54730" x2="89831" y2="54730"/>
                            <a14:foregroundMark x1="88983" y1="58784" x2="88983" y2="58784"/>
                            <a14:foregroundMark x1="91525" y1="52027" x2="91525" y2="52027"/>
                            <a14:foregroundMark x1="95763" y1="53378" x2="95763" y2="53378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57510" t="-2633" r="-6614" b="-2374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989340-B5D1-4ABC-A82A-EF8BC1E04D3B}"/>
                </a:ext>
              </a:extLst>
            </p:cNvPr>
            <p:cNvSpPr/>
            <p:nvPr/>
          </p:nvSpPr>
          <p:spPr>
            <a:xfrm rot="16697287">
              <a:off x="7321207" y="5514371"/>
              <a:ext cx="545773" cy="121474"/>
            </a:xfrm>
            <a:prstGeom prst="rect">
              <a:avLst/>
            </a:prstGeom>
            <a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>
                            <a14:foregroundMark x1="54088" y1="30189" x2="54088" y2="30189"/>
                            <a14:foregroundMark x1="30503" y1="29434" x2="30503" y2="29434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 t="-184000" b="-7637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1BBA9D-D125-4EAF-A392-9B715B10578F}"/>
                </a:ext>
              </a:extLst>
            </p:cNvPr>
            <p:cNvSpPr/>
            <p:nvPr/>
          </p:nvSpPr>
          <p:spPr>
            <a:xfrm rot="16414627">
              <a:off x="6780599" y="5475806"/>
              <a:ext cx="612388" cy="125555"/>
            </a:xfrm>
            <a:prstGeom prst="rect">
              <a:avLst/>
            </a:prstGeom>
            <a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>
                            <a14:foregroundMark x1="54088" y1="30189" x2="54088" y2="30189"/>
                            <a14:foregroundMark x1="30503" y1="29434" x2="30503" y2="29434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 t="-101614" r="-1054" b="-18934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1" name="Zone de texte 511">
            <a:extLst>
              <a:ext uri="{FF2B5EF4-FFF2-40B4-BE49-F238E27FC236}">
                <a16:creationId xmlns:a16="http://schemas.microsoft.com/office/drawing/2014/main" id="{B91A09A8-8456-49B8-9846-167BE22600A1}"/>
              </a:ext>
            </a:extLst>
          </p:cNvPr>
          <p:cNvSpPr txBox="1"/>
          <p:nvPr/>
        </p:nvSpPr>
        <p:spPr>
          <a:xfrm>
            <a:off x="6745974" y="1250481"/>
            <a:ext cx="2398026" cy="47269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5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 que je savais et que j’ai appris aux élèves </a:t>
            </a:r>
          </a:p>
        </p:txBody>
      </p:sp>
      <p:sp>
        <p:nvSpPr>
          <p:cNvPr id="12" name="Zone de texte 512">
            <a:extLst>
              <a:ext uri="{FF2B5EF4-FFF2-40B4-BE49-F238E27FC236}">
                <a16:creationId xmlns:a16="http://schemas.microsoft.com/office/drawing/2014/main" id="{8503E1E0-AF7B-4AD8-AAAC-E745FD1E2B57}"/>
              </a:ext>
            </a:extLst>
          </p:cNvPr>
          <p:cNvSpPr txBox="1"/>
          <p:nvPr/>
        </p:nvSpPr>
        <p:spPr>
          <a:xfrm>
            <a:off x="6735652" y="3314276"/>
            <a:ext cx="2292438" cy="4134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5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 que les élèves m’ont appris</a:t>
            </a:r>
          </a:p>
        </p:txBody>
      </p:sp>
      <p:sp>
        <p:nvSpPr>
          <p:cNvPr id="13" name="Zone de texte 513">
            <a:extLst>
              <a:ext uri="{FF2B5EF4-FFF2-40B4-BE49-F238E27FC236}">
                <a16:creationId xmlns:a16="http://schemas.microsoft.com/office/drawing/2014/main" id="{DB59FF8A-6481-4A2D-8FE5-5C3EEA557EA3}"/>
              </a:ext>
            </a:extLst>
          </p:cNvPr>
          <p:cNvSpPr txBox="1"/>
          <p:nvPr/>
        </p:nvSpPr>
        <p:spPr>
          <a:xfrm>
            <a:off x="6735652" y="4972465"/>
            <a:ext cx="2482073" cy="5496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5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 que Marie a mis en évidence 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C68652A-961F-4392-A7BB-4ABC7F19212A}"/>
              </a:ext>
            </a:extLst>
          </p:cNvPr>
          <p:cNvGrpSpPr/>
          <p:nvPr/>
        </p:nvGrpSpPr>
        <p:grpSpPr>
          <a:xfrm rot="2048415">
            <a:off x="8157057" y="1947393"/>
            <a:ext cx="540225" cy="868131"/>
            <a:chOff x="6153532" y="2351585"/>
            <a:chExt cx="295489" cy="4446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115FD1-63AD-4E04-AF62-5074B07010DA}"/>
                </a:ext>
              </a:extLst>
            </p:cNvPr>
            <p:cNvSpPr/>
            <p:nvPr/>
          </p:nvSpPr>
          <p:spPr>
            <a:xfrm rot="15251702">
              <a:off x="6153488" y="2351629"/>
              <a:ext cx="295578" cy="295489"/>
            </a:xfrm>
            <a:prstGeom prst="rect">
              <a:avLst/>
            </a:prstGeom>
            <a:blipFill dpi="0"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821" b="100000" l="0" r="89655">
                            <a14:foregroundMark x1="46552" y1="48214" x2="46552" y2="48214"/>
                            <a14:foregroundMark x1="36782" y1="71875" x2="36782" y2="71875"/>
                            <a14:foregroundMark x1="32759" y1="63839" x2="32759" y2="63839"/>
                            <a14:foregroundMark x1="28736" y1="46429" x2="28736" y2="46429"/>
                            <a14:foregroundMark x1="35057" y1="46429" x2="35057" y2="46429"/>
                            <a14:foregroundMark x1="44253" y1="44643" x2="44253" y2="44643"/>
                            <a14:foregroundMark x1="60345" y1="44643" x2="60345" y2="44643"/>
                            <a14:foregroundMark x1="60345" y1="44643" x2="60345" y2="44643"/>
                            <a14:foregroundMark x1="60345" y1="44643" x2="60345" y2="44643"/>
                            <a14:foregroundMark x1="60345" y1="52232" x2="60345" y2="52232"/>
                            <a14:foregroundMark x1="52299" y1="62054" x2="44253" y2="67857"/>
                            <a14:foregroundMark x1="42529" y1="67857" x2="42529" y2="67857"/>
                            <a14:foregroundMark x1="35057" y1="73661" x2="27011" y2="77679"/>
                            <a14:foregroundMark x1="27011" y1="77679" x2="27011" y2="77679"/>
                            <a14:foregroundMark x1="27011" y1="77679" x2="27011" y2="77679"/>
                            <a14:foregroundMark x1="21264" y1="54018" x2="21264" y2="54018"/>
                            <a14:foregroundMark x1="21264" y1="52232" x2="21264" y2="40625"/>
                            <a14:foregroundMark x1="22989" y1="15179" x2="22989" y2="15179"/>
                            <a14:foregroundMark x1="22989" y1="11161" x2="22989" y2="11161"/>
                            <a14:foregroundMark x1="22989" y1="11161" x2="22989" y2="11161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5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F1680DA7-E739-4F29-93B5-A8CE7EE3B675}"/>
                </a:ext>
              </a:extLst>
            </p:cNvPr>
            <p:cNvCxnSpPr>
              <a:stCxn id="15" idx="1"/>
            </p:cNvCxnSpPr>
            <p:nvPr/>
          </p:nvCxnSpPr>
          <p:spPr>
            <a:xfrm>
              <a:off x="6341530" y="2641575"/>
              <a:ext cx="20404" cy="15469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Zone de texte 513">
            <a:extLst>
              <a:ext uri="{FF2B5EF4-FFF2-40B4-BE49-F238E27FC236}">
                <a16:creationId xmlns:a16="http://schemas.microsoft.com/office/drawing/2014/main" id="{B69F8191-5EFB-4492-BE4E-52ECF1DAC5FD}"/>
              </a:ext>
            </a:extLst>
          </p:cNvPr>
          <p:cNvSpPr txBox="1"/>
          <p:nvPr/>
        </p:nvSpPr>
        <p:spPr>
          <a:xfrm>
            <a:off x="8400808" y="5643196"/>
            <a:ext cx="836321" cy="99602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" action="ppaction://noaction"/>
              </a:rPr>
              <a:t>Voir le croquis de Marie</a:t>
            </a:r>
            <a:endParaRPr lang="fr-FR" sz="11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F49D82A5-DE6C-405E-AF74-C8B53162F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86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  <p:bldP spid="12" grpId="0"/>
      <p:bldP spid="13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3EB75F74-D280-400B-A23D-707C9064FE5D}"/>
              </a:ext>
            </a:extLst>
          </p:cNvPr>
          <p:cNvSpPr txBox="1">
            <a:spLocks/>
          </p:cNvSpPr>
          <p:nvPr/>
        </p:nvSpPr>
        <p:spPr>
          <a:xfrm>
            <a:off x="0" y="-34164"/>
            <a:ext cx="9144000" cy="11887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3000" dirty="0">
                <a:latin typeface="Century Gothic" panose="020B0502020202020204" pitchFamily="34" charset="0"/>
              </a:rPr>
              <a:t>3. Articulation de différents langages</a:t>
            </a:r>
            <a:endParaRPr lang="fr-FR" sz="3000" b="1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FBB8AB-F9A9-40A1-93B8-CE675B87E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65" y="2150771"/>
            <a:ext cx="3630789" cy="27717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3BBB76-B1FE-4588-8750-67A0B755980A}"/>
              </a:ext>
            </a:extLst>
          </p:cNvPr>
          <p:cNvSpPr/>
          <p:nvPr/>
        </p:nvSpPr>
        <p:spPr>
          <a:xfrm>
            <a:off x="180305" y="2150773"/>
            <a:ext cx="1691854" cy="2771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</a:rPr>
              <a:t>Sortie sensible sur le terrain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0E2C7E-5C9C-4477-BAE7-7809F6556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698" y="2150772"/>
            <a:ext cx="3157381" cy="27717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2F02109B-D45C-4140-973F-3964DCA6D0E9}"/>
              </a:ext>
            </a:extLst>
          </p:cNvPr>
          <p:cNvSpPr/>
          <p:nvPr/>
        </p:nvSpPr>
        <p:spPr>
          <a:xfrm rot="8182990">
            <a:off x="1390065" y="4274818"/>
            <a:ext cx="1036320" cy="990600"/>
          </a:xfrm>
          <a:prstGeom prst="arc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4C7F4BB-6974-470E-B526-DBF6884B5E4E}"/>
              </a:ext>
            </a:extLst>
          </p:cNvPr>
          <p:cNvSpPr txBox="1"/>
          <p:nvPr/>
        </p:nvSpPr>
        <p:spPr>
          <a:xfrm>
            <a:off x="658763" y="5394641"/>
            <a:ext cx="2744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Synthèse sous la forme d’une image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DE6BF59-C129-416A-ADD3-81CC385BD268}"/>
              </a:ext>
            </a:extLst>
          </p:cNvPr>
          <p:cNvSpPr/>
          <p:nvPr/>
        </p:nvSpPr>
        <p:spPr>
          <a:xfrm rot="8182990">
            <a:off x="5145666" y="4274818"/>
            <a:ext cx="1036320" cy="990600"/>
          </a:xfrm>
          <a:prstGeom prst="arc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37A0047-118A-4E42-849D-23ABAF768C86}"/>
              </a:ext>
            </a:extLst>
          </p:cNvPr>
          <p:cNvSpPr txBox="1"/>
          <p:nvPr/>
        </p:nvSpPr>
        <p:spPr>
          <a:xfrm>
            <a:off x="4315310" y="5385504"/>
            <a:ext cx="2744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Reformulations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EBFA055-8B6A-4899-BAB5-D00D83685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377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/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3EB75F74-D280-400B-A23D-707C9064FE5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2788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000" dirty="0">
                <a:latin typeface="Century Gothic" panose="020B0502020202020204" pitchFamily="34" charset="0"/>
              </a:rPr>
              <a:t>4. Une réalisation collective </a:t>
            </a:r>
            <a:endParaRPr lang="fr-FR" sz="3000" b="1" dirty="0">
              <a:latin typeface="Century Gothic" panose="020B0502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E7C09D-C90E-434D-8FB8-65BDB8094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22" y="1472850"/>
            <a:ext cx="3709768" cy="4667128"/>
          </a:xfrm>
          <a:prstGeom prst="rect">
            <a:avLst/>
          </a:prstGeom>
        </p:spPr>
      </p:pic>
      <p:sp>
        <p:nvSpPr>
          <p:cNvPr id="5" name="Zone de texte 511">
            <a:extLst>
              <a:ext uri="{FF2B5EF4-FFF2-40B4-BE49-F238E27FC236}">
                <a16:creationId xmlns:a16="http://schemas.microsoft.com/office/drawing/2014/main" id="{1DAC1858-E46C-4FFD-B5DB-AFC5B69505E7}"/>
              </a:ext>
            </a:extLst>
          </p:cNvPr>
          <p:cNvSpPr txBox="1"/>
          <p:nvPr/>
        </p:nvSpPr>
        <p:spPr>
          <a:xfrm>
            <a:off x="5211882" y="1669028"/>
            <a:ext cx="3829086" cy="47269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 que savait Marie </a:t>
            </a:r>
          </a:p>
        </p:txBody>
      </p:sp>
      <p:sp>
        <p:nvSpPr>
          <p:cNvPr id="6" name="Zone de texte 512">
            <a:extLst>
              <a:ext uri="{FF2B5EF4-FFF2-40B4-BE49-F238E27FC236}">
                <a16:creationId xmlns:a16="http://schemas.microsoft.com/office/drawing/2014/main" id="{30563F6A-506C-4A77-B788-24957919633B}"/>
              </a:ext>
            </a:extLst>
          </p:cNvPr>
          <p:cNvSpPr txBox="1"/>
          <p:nvPr/>
        </p:nvSpPr>
        <p:spPr>
          <a:xfrm>
            <a:off x="5211883" y="2081181"/>
            <a:ext cx="3829086" cy="4134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 que les élèves savaient</a:t>
            </a:r>
          </a:p>
        </p:txBody>
      </p:sp>
      <p:sp>
        <p:nvSpPr>
          <p:cNvPr id="8" name="Zone de texte 512">
            <a:extLst>
              <a:ext uri="{FF2B5EF4-FFF2-40B4-BE49-F238E27FC236}">
                <a16:creationId xmlns:a16="http://schemas.microsoft.com/office/drawing/2014/main" id="{FD4506F1-9201-4DC4-9DA2-08FDE39A8CAF}"/>
              </a:ext>
            </a:extLst>
          </p:cNvPr>
          <p:cNvSpPr txBox="1"/>
          <p:nvPr/>
        </p:nvSpPr>
        <p:spPr>
          <a:xfrm>
            <a:off x="5211884" y="2492682"/>
            <a:ext cx="2960985" cy="4134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 que je savais </a:t>
            </a:r>
          </a:p>
        </p:txBody>
      </p:sp>
      <p:sp>
        <p:nvSpPr>
          <p:cNvPr id="10" name="Zone de texte 512">
            <a:extLst>
              <a:ext uri="{FF2B5EF4-FFF2-40B4-BE49-F238E27FC236}">
                <a16:creationId xmlns:a16="http://schemas.microsoft.com/office/drawing/2014/main" id="{0A310062-3297-438B-8BE9-00C7EEB46A39}"/>
              </a:ext>
            </a:extLst>
          </p:cNvPr>
          <p:cNvSpPr txBox="1"/>
          <p:nvPr/>
        </p:nvSpPr>
        <p:spPr>
          <a:xfrm>
            <a:off x="5211884" y="2862009"/>
            <a:ext cx="2960985" cy="4134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 que nous savions </a:t>
            </a:r>
          </a:p>
        </p:txBody>
      </p:sp>
      <p:sp>
        <p:nvSpPr>
          <p:cNvPr id="11" name="Zone de texte 512">
            <a:extLst>
              <a:ext uri="{FF2B5EF4-FFF2-40B4-BE49-F238E27FC236}">
                <a16:creationId xmlns:a16="http://schemas.microsoft.com/office/drawing/2014/main" id="{9752985B-7824-4495-9EAD-47C08DE2626B}"/>
              </a:ext>
            </a:extLst>
          </p:cNvPr>
          <p:cNvSpPr txBox="1"/>
          <p:nvPr/>
        </p:nvSpPr>
        <p:spPr>
          <a:xfrm>
            <a:off x="5211884" y="3702569"/>
            <a:ext cx="2960985" cy="4134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sculpture de Juliette</a:t>
            </a:r>
          </a:p>
        </p:txBody>
      </p:sp>
      <p:sp>
        <p:nvSpPr>
          <p:cNvPr id="12" name="Zone de texte 512">
            <a:extLst>
              <a:ext uri="{FF2B5EF4-FFF2-40B4-BE49-F238E27FC236}">
                <a16:creationId xmlns:a16="http://schemas.microsoft.com/office/drawing/2014/main" id="{A96402F1-45CB-4BB6-827A-B884EF42137A}"/>
              </a:ext>
            </a:extLst>
          </p:cNvPr>
          <p:cNvSpPr txBox="1"/>
          <p:nvPr/>
        </p:nvSpPr>
        <p:spPr>
          <a:xfrm>
            <a:off x="5211883" y="4105615"/>
            <a:ext cx="2960985" cy="4134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dessin d’Arthur</a:t>
            </a:r>
            <a:endParaRPr lang="fr-FR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Zone de texte 512">
            <a:extLst>
              <a:ext uri="{FF2B5EF4-FFF2-40B4-BE49-F238E27FC236}">
                <a16:creationId xmlns:a16="http://schemas.microsoft.com/office/drawing/2014/main" id="{7CDF9D9C-B4F0-4CE7-AF56-BC50189AA856}"/>
              </a:ext>
            </a:extLst>
          </p:cNvPr>
          <p:cNvSpPr txBox="1"/>
          <p:nvPr/>
        </p:nvSpPr>
        <p:spPr>
          <a:xfrm>
            <a:off x="5211882" y="4530075"/>
            <a:ext cx="2960985" cy="4134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idées de Yassine </a:t>
            </a:r>
            <a:endParaRPr lang="fr-FR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Zone de texte 512">
            <a:extLst>
              <a:ext uri="{FF2B5EF4-FFF2-40B4-BE49-F238E27FC236}">
                <a16:creationId xmlns:a16="http://schemas.microsoft.com/office/drawing/2014/main" id="{B2F26A72-DD1A-4032-A8B0-3418442E2336}"/>
              </a:ext>
            </a:extLst>
          </p:cNvPr>
          <p:cNvSpPr txBox="1"/>
          <p:nvPr/>
        </p:nvSpPr>
        <p:spPr>
          <a:xfrm>
            <a:off x="5211883" y="3282289"/>
            <a:ext cx="4189694" cy="4134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 que nous avons appris </a:t>
            </a:r>
          </a:p>
        </p:txBody>
      </p:sp>
      <p:sp>
        <p:nvSpPr>
          <p:cNvPr id="15" name="Zone de texte 512">
            <a:extLst>
              <a:ext uri="{FF2B5EF4-FFF2-40B4-BE49-F238E27FC236}">
                <a16:creationId xmlns:a16="http://schemas.microsoft.com/office/drawing/2014/main" id="{28041BF1-41A5-4FFB-9265-A5A53975D42E}"/>
              </a:ext>
            </a:extLst>
          </p:cNvPr>
          <p:cNvSpPr txBox="1"/>
          <p:nvPr/>
        </p:nvSpPr>
        <p:spPr>
          <a:xfrm>
            <a:off x="5211882" y="4957174"/>
            <a:ext cx="3571510" cy="4134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 proposition de synthèse</a:t>
            </a:r>
            <a:endParaRPr lang="fr-FR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Zone de texte 512">
            <a:extLst>
              <a:ext uri="{FF2B5EF4-FFF2-40B4-BE49-F238E27FC236}">
                <a16:creationId xmlns:a16="http://schemas.microsoft.com/office/drawing/2014/main" id="{D89234B3-1C91-4DD5-9611-49F6D40F1116}"/>
              </a:ext>
            </a:extLst>
          </p:cNvPr>
          <p:cNvSpPr txBox="1"/>
          <p:nvPr/>
        </p:nvSpPr>
        <p:spPr>
          <a:xfrm>
            <a:off x="5211882" y="5353401"/>
            <a:ext cx="3571510" cy="4134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 débats …</a:t>
            </a:r>
            <a:endParaRPr lang="fr-FR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FD720E1-41A1-4F08-86A9-12BB9A4A1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3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3EB75F74-D280-400B-A23D-707C9064FE5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000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900" dirty="0">
                <a:latin typeface="Century Gothic" panose="020B0502020202020204" pitchFamily="34" charset="0"/>
              </a:rPr>
              <a:t>5. Une diffusion hors les murs de la classe</a:t>
            </a:r>
            <a:endParaRPr lang="fr-FR" sz="2900" b="1" dirty="0">
              <a:latin typeface="Century Gothic" panose="020B0502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69E0DE-7A50-4714-BCDD-B3321D81B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9769"/>
            <a:ext cx="9144000" cy="4522276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5F8F687D-6D61-4AD1-8DF6-E90E3ABB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3396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C8C8EB-5AD4-4A58-BA87-3651180AA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0" y="2011046"/>
            <a:ext cx="7341870" cy="253047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5000" dirty="0">
                <a:latin typeface="Century Gothic" panose="020B0502020202020204" pitchFamily="34" charset="0"/>
              </a:rPr>
              <a:t>Merci de votre attention…</a:t>
            </a:r>
          </a:p>
        </p:txBody>
      </p:sp>
    </p:spTree>
    <p:extLst>
      <p:ext uri="{BB962C8B-B14F-4D97-AF65-F5344CB8AC3E}">
        <p14:creationId xmlns:p14="http://schemas.microsoft.com/office/powerpoint/2010/main" val="1453225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3BE5F-7B40-48C1-98CA-7CF057B0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13094"/>
            <a:ext cx="9144000" cy="344905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sz="2200" i="1" dirty="0">
                <a:latin typeface="Century Gothic" panose="020B0502020202020204" pitchFamily="34" charset="0"/>
              </a:rPr>
              <a:t>1. La carte sensible, c’est quoi ? 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EB75F74-D280-400B-A23D-707C9064FE5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209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atin typeface="Century Gothic" panose="020B0502020202020204" pitchFamily="34" charset="0"/>
              </a:rPr>
              <a:t>Définition</a:t>
            </a:r>
            <a:endParaRPr lang="fr-FR" sz="3200" dirty="0"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DDC6ED-8969-458C-ACD4-88F7F65FB302}"/>
              </a:ext>
            </a:extLst>
          </p:cNvPr>
          <p:cNvSpPr/>
          <p:nvPr/>
        </p:nvSpPr>
        <p:spPr>
          <a:xfrm>
            <a:off x="282388" y="1882205"/>
            <a:ext cx="872714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200" dirty="0">
                <a:latin typeface="Century Gothic" panose="020B0502020202020204" pitchFamily="34" charset="0"/>
              </a:rPr>
              <a:t>La carte sensible est une représentation du monde qui s’affranchit des codes classiques de la cartographie : 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Century Gothic" panose="020B0502020202020204" pitchFamily="34" charset="0"/>
              </a:rPr>
              <a:t>hybridation de différents modes de représentation (vue aérienne, vue en élévation, vue en perspective), de formes graphiques (symboles, dessins), d’échelles etc.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Century Gothic" panose="020B0502020202020204" pitchFamily="34" charset="0"/>
              </a:rPr>
              <a:t>Introduction de points de vue, d’expérience des lieux</a:t>
            </a:r>
          </a:p>
          <a:p>
            <a:pPr marL="285750" indent="-285750" algn="just">
              <a:buFontTx/>
              <a:buChar char="-"/>
            </a:pPr>
            <a:endParaRPr lang="fr-FR" sz="2200" dirty="0">
              <a:latin typeface="Century Gothic" panose="020B0502020202020204" pitchFamily="34" charset="0"/>
            </a:endParaRPr>
          </a:p>
          <a:p>
            <a:pPr algn="just"/>
            <a:r>
              <a:rPr lang="fr-FR" sz="2200" dirty="0">
                <a:latin typeface="Century Gothic" panose="020B0502020202020204" pitchFamily="34" charset="0"/>
              </a:rPr>
              <a:t>On parle aussi de carte subjective. </a:t>
            </a:r>
          </a:p>
        </p:txBody>
      </p:sp>
    </p:spTree>
    <p:extLst>
      <p:ext uri="{BB962C8B-B14F-4D97-AF65-F5344CB8AC3E}">
        <p14:creationId xmlns:p14="http://schemas.microsoft.com/office/powerpoint/2010/main" val="891870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3BE5F-7B40-48C1-98CA-7CF057B0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13094"/>
            <a:ext cx="9144000" cy="344905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sz="2200" i="1" dirty="0">
                <a:latin typeface="Century Gothic" panose="020B0502020202020204" pitchFamily="34" charset="0"/>
              </a:rPr>
              <a:t>1. La carte sensible, c’est quoi ? 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EB75F74-D280-400B-A23D-707C9064FE5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209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atin typeface="Century Gothic" panose="020B0502020202020204" pitchFamily="34" charset="0"/>
              </a:rPr>
              <a:t>Exemples</a:t>
            </a:r>
            <a:endParaRPr lang="fr-FR" sz="3200" dirty="0">
              <a:latin typeface="Century Gothic" panose="020B0502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B7E95A8-00D5-468B-A3D7-BED61072E698}"/>
              </a:ext>
            </a:extLst>
          </p:cNvPr>
          <p:cNvSpPr txBox="1"/>
          <p:nvPr/>
        </p:nvSpPr>
        <p:spPr>
          <a:xfrm>
            <a:off x="1667435" y="920987"/>
            <a:ext cx="689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Matthias Poisson, 2012, quartier du Vieux Colombier, Rennes</a:t>
            </a:r>
          </a:p>
        </p:txBody>
      </p:sp>
      <p:pic>
        <p:nvPicPr>
          <p:cNvPr id="6" name="Picture 2" descr="&#10;">
            <a:extLst>
              <a:ext uri="{FF2B5EF4-FFF2-40B4-BE49-F238E27FC236}">
                <a16:creationId xmlns:a16="http://schemas.microsoft.com/office/drawing/2014/main" id="{233B0DD7-B272-40DA-B452-FCB05C976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435" y="1377890"/>
            <a:ext cx="6309246" cy="504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411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3BE5F-7B40-48C1-98CA-7CF057B0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13094"/>
            <a:ext cx="9144000" cy="344905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sz="2200" i="1" dirty="0">
                <a:latin typeface="Century Gothic" panose="020B0502020202020204" pitchFamily="34" charset="0"/>
              </a:rPr>
              <a:t>1. La carte sensible, c’est quoi ? 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EB75F74-D280-400B-A23D-707C9064FE5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209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atin typeface="Century Gothic" panose="020B0502020202020204" pitchFamily="34" charset="0"/>
              </a:rPr>
              <a:t>Exemples</a:t>
            </a:r>
            <a:endParaRPr lang="fr-FR" sz="3200" dirty="0">
              <a:latin typeface="Century Gothic" panose="020B0502020202020204" pitchFamily="34" charset="0"/>
            </a:endParaRPr>
          </a:p>
        </p:txBody>
      </p:sp>
      <p:pic>
        <p:nvPicPr>
          <p:cNvPr id="7" name="Picture 2" descr="Résultat de recherche d'images pour &quot;chavouet&quot;">
            <a:extLst>
              <a:ext uri="{FF2B5EF4-FFF2-40B4-BE49-F238E27FC236}">
                <a16:creationId xmlns:a16="http://schemas.microsoft.com/office/drawing/2014/main" id="{11DAD98A-E548-4B0F-9C89-87F6AA0E3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603" y="1390301"/>
            <a:ext cx="5122793" cy="512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C3AF68C-E7E0-494E-B887-E567580C03AB}"/>
              </a:ext>
            </a:extLst>
          </p:cNvPr>
          <p:cNvSpPr txBox="1"/>
          <p:nvPr/>
        </p:nvSpPr>
        <p:spPr>
          <a:xfrm>
            <a:off x="2199860" y="970978"/>
            <a:ext cx="493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entury Gothic" panose="020B0502020202020204" pitchFamily="34" charset="0"/>
              </a:rPr>
              <a:t>Florent </a:t>
            </a:r>
            <a:r>
              <a:rPr lang="fr-FR" dirty="0" err="1">
                <a:latin typeface="Century Gothic" panose="020B0502020202020204" pitchFamily="34" charset="0"/>
              </a:rPr>
              <a:t>Chavouet</a:t>
            </a:r>
            <a:r>
              <a:rPr lang="fr-FR" dirty="0">
                <a:latin typeface="Century Gothic" panose="020B0502020202020204" pitchFamily="34" charset="0"/>
              </a:rPr>
              <a:t>, 2009, </a:t>
            </a:r>
            <a:r>
              <a:rPr lang="fr-FR" i="1" dirty="0">
                <a:latin typeface="Century Gothic" panose="020B0502020202020204" pitchFamily="34" charset="0"/>
              </a:rPr>
              <a:t>Tokyo </a:t>
            </a:r>
            <a:r>
              <a:rPr lang="fr-FR" i="1" dirty="0" err="1">
                <a:latin typeface="Century Gothic" panose="020B0502020202020204" pitchFamily="34" charset="0"/>
              </a:rPr>
              <a:t>Sanpo</a:t>
            </a:r>
            <a:endParaRPr lang="fr-FR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65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3BE5F-7B40-48C1-98CA-7CF057B0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13094"/>
            <a:ext cx="9144000" cy="344905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sz="2200" i="1" dirty="0">
                <a:latin typeface="Century Gothic" panose="020B0502020202020204" pitchFamily="34" charset="0"/>
              </a:rPr>
              <a:t>1. La carte sensible, c’est quoi ? 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EB75F74-D280-400B-A23D-707C9064FE5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209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atin typeface="Century Gothic" panose="020B0502020202020204" pitchFamily="34" charset="0"/>
              </a:rPr>
              <a:t>Exemples</a:t>
            </a:r>
            <a:endParaRPr lang="fr-FR" sz="3200" dirty="0">
              <a:latin typeface="Century Gothic" panose="020B0502020202020204" pitchFamily="34" charset="0"/>
            </a:endParaRPr>
          </a:p>
        </p:txBody>
      </p:sp>
      <p:pic>
        <p:nvPicPr>
          <p:cNvPr id="6" name="Picture 2" descr="Résultat de recherche d'images pour &quot;catherine jourdan cartes&quot;">
            <a:extLst>
              <a:ext uri="{FF2B5EF4-FFF2-40B4-BE49-F238E27FC236}">
                <a16:creationId xmlns:a16="http://schemas.microsoft.com/office/drawing/2014/main" id="{BE6167C9-FB98-496D-B679-8D4B98DF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713" y="1794085"/>
            <a:ext cx="6568539" cy="433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3B5FBB4-6D7E-431E-B6B9-C335EFDFD6BF}"/>
              </a:ext>
            </a:extLst>
          </p:cNvPr>
          <p:cNvSpPr txBox="1"/>
          <p:nvPr/>
        </p:nvSpPr>
        <p:spPr>
          <a:xfrm>
            <a:off x="2552194" y="1254133"/>
            <a:ext cx="448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Catherine Jourdan, la ville de Nantes</a:t>
            </a:r>
          </a:p>
        </p:txBody>
      </p:sp>
    </p:spTree>
    <p:extLst>
      <p:ext uri="{BB962C8B-B14F-4D97-AF65-F5344CB8AC3E}">
        <p14:creationId xmlns:p14="http://schemas.microsoft.com/office/powerpoint/2010/main" val="80903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3BE5F-7B40-48C1-98CA-7CF057B0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13094"/>
            <a:ext cx="9144000" cy="344905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sz="2200" i="1" dirty="0">
                <a:latin typeface="Century Gothic" panose="020B0502020202020204" pitchFamily="34" charset="0"/>
              </a:rPr>
              <a:t>1. La carte sensible c’est quoi 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16A7792-9B07-4188-8CCC-3AAC393B9314}"/>
              </a:ext>
            </a:extLst>
          </p:cNvPr>
          <p:cNvSpPr txBox="1">
            <a:spLocks/>
          </p:cNvSpPr>
          <p:nvPr/>
        </p:nvSpPr>
        <p:spPr>
          <a:xfrm>
            <a:off x="1722822" y="556297"/>
            <a:ext cx="54966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>
                <a:latin typeface="Century Gothic" panose="020B0502020202020204" pitchFamily="34" charset="0"/>
              </a:rPr>
              <a:t>La carte sensible à l’interface entre art et géographie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F21D495-0C4D-4545-ACD2-7FAEFC9578F5}"/>
              </a:ext>
            </a:extLst>
          </p:cNvPr>
          <p:cNvSpPr txBox="1"/>
          <p:nvPr/>
        </p:nvSpPr>
        <p:spPr>
          <a:xfrm>
            <a:off x="654852" y="3500425"/>
            <a:ext cx="31024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Century Gothic" panose="020B0502020202020204" pitchFamily="34" charset="0"/>
              </a:rPr>
              <a:t>La carte sensible : un moyen d’expression plastique pour les artistes contemporains en proie à un tournant spatial (</a:t>
            </a:r>
            <a:r>
              <a:rPr lang="fr-FR" dirty="0" err="1">
                <a:latin typeface="Century Gothic" panose="020B0502020202020204" pitchFamily="34" charset="0"/>
              </a:rPr>
              <a:t>M.Poisson</a:t>
            </a:r>
            <a:r>
              <a:rPr lang="fr-FR" dirty="0">
                <a:latin typeface="Century Gothic" panose="020B0502020202020204" pitchFamily="34" charset="0"/>
              </a:rPr>
              <a:t>, </a:t>
            </a:r>
            <a:r>
              <a:rPr lang="fr-FR" dirty="0" err="1">
                <a:latin typeface="Century Gothic" panose="020B0502020202020204" pitchFamily="34" charset="0"/>
              </a:rPr>
              <a:t>F.Chavouet</a:t>
            </a:r>
            <a:r>
              <a:rPr lang="fr-FR" dirty="0">
                <a:latin typeface="Century Gothic" panose="020B0502020202020204" pitchFamily="34" charset="0"/>
              </a:rPr>
              <a:t>,  C. Jourdan).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EEDBE5B-A245-489F-993A-DD40ED6F4D4F}"/>
              </a:ext>
            </a:extLst>
          </p:cNvPr>
          <p:cNvSpPr txBox="1"/>
          <p:nvPr/>
        </p:nvSpPr>
        <p:spPr>
          <a:xfrm>
            <a:off x="5166980" y="3500425"/>
            <a:ext cx="31024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Century Gothic" panose="020B0502020202020204" pitchFamily="34" charset="0"/>
              </a:rPr>
              <a:t>La carte sensible : un objet d’étude voire d’expression pour les géographes en proie à un tournant esthétique/ culturel (</a:t>
            </a:r>
            <a:r>
              <a:rPr lang="fr-FR" dirty="0" err="1">
                <a:latin typeface="Century Gothic" panose="020B0502020202020204" pitchFamily="34" charset="0"/>
              </a:rPr>
              <a:t>Volvey</a:t>
            </a:r>
            <a:r>
              <a:rPr lang="fr-FR" dirty="0">
                <a:latin typeface="Century Gothic" panose="020B0502020202020204" pitchFamily="34" charset="0"/>
              </a:rPr>
              <a:t>, 2012 ; Olmedo, 2015)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CE6AB54-D295-4511-8D3B-0A8C5F472E90}"/>
              </a:ext>
            </a:extLst>
          </p:cNvPr>
          <p:cNvCxnSpPr>
            <a:cxnSpLocks/>
          </p:cNvCxnSpPr>
          <p:nvPr/>
        </p:nvCxnSpPr>
        <p:spPr>
          <a:xfrm flipH="1">
            <a:off x="1978226" y="2163210"/>
            <a:ext cx="1747156" cy="1248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53EFF88-A9EA-48DF-AD99-966F89AEF24A}"/>
              </a:ext>
            </a:extLst>
          </p:cNvPr>
          <p:cNvCxnSpPr>
            <a:cxnSpLocks/>
          </p:cNvCxnSpPr>
          <p:nvPr/>
        </p:nvCxnSpPr>
        <p:spPr>
          <a:xfrm>
            <a:off x="4739746" y="2048910"/>
            <a:ext cx="1691368" cy="1362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666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A58D819-4EBB-4ECF-9F47-44CEFA33B24A}"/>
              </a:ext>
            </a:extLst>
          </p:cNvPr>
          <p:cNvSpPr txBox="1">
            <a:spLocks/>
          </p:cNvSpPr>
          <p:nvPr/>
        </p:nvSpPr>
        <p:spPr>
          <a:xfrm>
            <a:off x="288759" y="292729"/>
            <a:ext cx="8855240" cy="1167332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45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1. La carte sensible, c’est quoi 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96497F0-22FD-465B-8136-D3519F955898}"/>
              </a:ext>
            </a:extLst>
          </p:cNvPr>
          <p:cNvSpPr txBox="1">
            <a:spLocks/>
          </p:cNvSpPr>
          <p:nvPr/>
        </p:nvSpPr>
        <p:spPr>
          <a:xfrm>
            <a:off x="288758" y="2808202"/>
            <a:ext cx="8566481" cy="1662168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4800" dirty="0"/>
              <a:t>2. La carte sensible à l’école : pourquoi ? </a:t>
            </a:r>
          </a:p>
          <a:p>
            <a:pPr algn="just"/>
            <a:r>
              <a:rPr lang="fr-FR" sz="4400" i="1" dirty="0"/>
              <a:t>Intégrer les différents registres de savoirs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8BD940-AE59-4344-91B8-B0A232D7C0BE}"/>
              </a:ext>
            </a:extLst>
          </p:cNvPr>
          <p:cNvSpPr/>
          <p:nvPr/>
        </p:nvSpPr>
        <p:spPr>
          <a:xfrm>
            <a:off x="288758" y="4712417"/>
            <a:ext cx="88552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3. La carte sensible à l’école : comment ?</a:t>
            </a:r>
          </a:p>
          <a:p>
            <a:r>
              <a:rPr lang="fr-FR" sz="4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Le dispositif en fonctionnement</a:t>
            </a:r>
          </a:p>
        </p:txBody>
      </p:sp>
    </p:spTree>
    <p:extLst>
      <p:ext uri="{BB962C8B-B14F-4D97-AF65-F5344CB8AC3E}">
        <p14:creationId xmlns:p14="http://schemas.microsoft.com/office/powerpoint/2010/main" val="658933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2ED4A9-8132-43C1-AA8F-D34ABB6958FF}"/>
              </a:ext>
            </a:extLst>
          </p:cNvPr>
          <p:cNvSpPr/>
          <p:nvPr/>
        </p:nvSpPr>
        <p:spPr>
          <a:xfrm>
            <a:off x="1423115" y="1405997"/>
            <a:ext cx="6297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latin typeface="Century Gothic" panose="020B0502020202020204" pitchFamily="34" charset="0"/>
              </a:rPr>
              <a:t>Géographie scolaire : un seul registre de savoir mis en circulation, le savoir savant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A1EC2C6-9B90-4BAF-95E6-65325490902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31479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latin typeface="Century Gothic" panose="020B0502020202020204" pitchFamily="34" charset="0"/>
              </a:rPr>
              <a:t>Contexte et question de recherche</a:t>
            </a:r>
            <a:endParaRPr lang="fr-FR" sz="3200" dirty="0">
              <a:latin typeface="Century Gothic" panose="020B0502020202020204" pitchFamily="34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6C0EFF0-2137-4EEF-8D64-8A16FE761EB4}"/>
              </a:ext>
            </a:extLst>
          </p:cNvPr>
          <p:cNvSpPr txBox="1">
            <a:spLocks/>
          </p:cNvSpPr>
          <p:nvPr/>
        </p:nvSpPr>
        <p:spPr>
          <a:xfrm>
            <a:off x="0" y="6513094"/>
            <a:ext cx="9144000" cy="34490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200" i="1" dirty="0">
                <a:latin typeface="Century Gothic" panose="020B0502020202020204" pitchFamily="34" charset="0"/>
              </a:rPr>
              <a:t>2.La carte sensible : pourquoi 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BCFDAB-1F9E-489A-A382-96DBCC533097}"/>
              </a:ext>
            </a:extLst>
          </p:cNvPr>
          <p:cNvSpPr/>
          <p:nvPr/>
        </p:nvSpPr>
        <p:spPr>
          <a:xfrm>
            <a:off x="1217052" y="3027563"/>
            <a:ext cx="67098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latin typeface="Century Gothic" panose="020B0502020202020204" pitchFamily="34" charset="0"/>
              </a:rPr>
              <a:t>Des évolutions récentes dans le curriculum sont des leviers de changement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C1050E-CF86-4D9A-A434-426FCC115752}"/>
              </a:ext>
            </a:extLst>
          </p:cNvPr>
          <p:cNvSpPr/>
          <p:nvPr/>
        </p:nvSpPr>
        <p:spPr>
          <a:xfrm>
            <a:off x="1423115" y="5684037"/>
            <a:ext cx="62977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latin typeface="Century Gothic" panose="020B0502020202020204" pitchFamily="34" charset="0"/>
              </a:rPr>
              <a:t>Mais comment les mettre en pratique ? 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58E33DB2-EF82-4868-97F0-F3C3878241F8}"/>
              </a:ext>
            </a:extLst>
          </p:cNvPr>
          <p:cNvSpPr/>
          <p:nvPr/>
        </p:nvSpPr>
        <p:spPr>
          <a:xfrm rot="5400000">
            <a:off x="4075011" y="2475154"/>
            <a:ext cx="643944" cy="35003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FC57D5A4-2296-4F4A-867E-5D5F929FE3B6}"/>
              </a:ext>
            </a:extLst>
          </p:cNvPr>
          <p:cNvSpPr/>
          <p:nvPr/>
        </p:nvSpPr>
        <p:spPr>
          <a:xfrm rot="5400000">
            <a:off x="4077579" y="5194732"/>
            <a:ext cx="633693" cy="34491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940D68-1E60-4E95-9B7D-3C56B1906BEA}"/>
              </a:ext>
            </a:extLst>
          </p:cNvPr>
          <p:cNvSpPr/>
          <p:nvPr/>
        </p:nvSpPr>
        <p:spPr>
          <a:xfrm>
            <a:off x="1423115" y="4083105"/>
            <a:ext cx="1448875" cy="73514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Espace proche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A625AE-9C41-44C7-B353-6BD3408CB5D3}"/>
              </a:ext>
            </a:extLst>
          </p:cNvPr>
          <p:cNvSpPr/>
          <p:nvPr/>
        </p:nvSpPr>
        <p:spPr>
          <a:xfrm>
            <a:off x="3669987" y="4062471"/>
            <a:ext cx="1448875" cy="73514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Sortie sur le terrain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133D5F-45E4-4E96-9CB1-67EA9B688D74}"/>
              </a:ext>
            </a:extLst>
          </p:cNvPr>
          <p:cNvSpPr/>
          <p:nvPr/>
        </p:nvSpPr>
        <p:spPr>
          <a:xfrm>
            <a:off x="5774943" y="4062471"/>
            <a:ext cx="1448875" cy="73514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Enseignement d’exploration, EPI</a:t>
            </a:r>
          </a:p>
        </p:txBody>
      </p:sp>
    </p:spTree>
    <p:extLst>
      <p:ext uri="{BB962C8B-B14F-4D97-AF65-F5344CB8AC3E}">
        <p14:creationId xmlns:p14="http://schemas.microsoft.com/office/powerpoint/2010/main" val="184319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1" grpId="1"/>
      <p:bldP spid="13" grpId="1"/>
      <p:bldP spid="2" grpId="0" animBg="1"/>
      <p:bldP spid="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563</TotalTime>
  <Words>927</Words>
  <Application>Microsoft Office PowerPoint</Application>
  <PresentationFormat>Affichage à l'écran (4:3)</PresentationFormat>
  <Paragraphs>137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Eras Light ITC</vt:lpstr>
      <vt:lpstr>Times New Roman</vt:lpstr>
      <vt:lpstr>Wingdings</vt:lpstr>
      <vt:lpstr>Thème Office</vt:lpstr>
      <vt:lpstr>La carte sensible comme levier d’empowerment des élèves</vt:lpstr>
      <vt:lpstr>Présentation PowerPoint</vt:lpstr>
      <vt:lpstr>1. La carte sensible, c’est quoi ? </vt:lpstr>
      <vt:lpstr>1. La carte sensible, c’est quoi ? </vt:lpstr>
      <vt:lpstr>1. La carte sensible, c’est quoi ? </vt:lpstr>
      <vt:lpstr>1. La carte sensible, c’est quoi ? </vt:lpstr>
      <vt:lpstr>1. La carte sensible c’est quoi ?</vt:lpstr>
      <vt:lpstr>Présentation PowerPoint</vt:lpstr>
      <vt:lpstr>Présentation PowerPoint</vt:lpstr>
      <vt:lpstr>1. Contexte, questions, et hypothèses de la recherche</vt:lpstr>
      <vt:lpstr>3. La carte sensible, pourquoi ?</vt:lpstr>
      <vt:lpstr>Présentation PowerPoint</vt:lpstr>
      <vt:lpstr>3. La carte sensible, comment ?</vt:lpstr>
      <vt:lpstr>3. La carte sensible, comment ?</vt:lpstr>
      <vt:lpstr>3. La carte sensible, comment ?</vt:lpstr>
      <vt:lpstr>3. La carte sensible, comment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de votre attention…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 géographie à l’école par la pratique artistique ?</dc:title>
  <dc:creator>G S</dc:creator>
  <cp:lastModifiedBy>G S</cp:lastModifiedBy>
  <cp:revision>59</cp:revision>
  <dcterms:created xsi:type="dcterms:W3CDTF">2017-09-21T08:33:12Z</dcterms:created>
  <dcterms:modified xsi:type="dcterms:W3CDTF">2017-11-11T16:08:56Z</dcterms:modified>
</cp:coreProperties>
</file>