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2" r:id="rId3"/>
    <p:sldId id="275" r:id="rId4"/>
    <p:sldId id="273" r:id="rId5"/>
    <p:sldId id="274" r:id="rId6"/>
    <p:sldId id="277" r:id="rId7"/>
    <p:sldId id="264" r:id="rId8"/>
    <p:sldId id="276" r:id="rId9"/>
    <p:sldId id="258" r:id="rId10"/>
    <p:sldId id="280" r:id="rId11"/>
    <p:sldId id="259" r:id="rId12"/>
    <p:sldId id="260" r:id="rId13"/>
    <p:sldId id="281" r:id="rId14"/>
    <p:sldId id="265" r:id="rId15"/>
    <p:sldId id="257" r:id="rId16"/>
    <p:sldId id="267" r:id="rId17"/>
    <p:sldId id="270" r:id="rId18"/>
    <p:sldId id="271" r:id="rId19"/>
    <p:sldId id="269" r:id="rId20"/>
    <p:sldId id="272" r:id="rId21"/>
    <p:sldId id="282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16" autoAdjust="0"/>
    <p:restoredTop sz="87879" autoAdjust="0"/>
  </p:normalViewPr>
  <p:slideViewPr>
    <p:cSldViewPr snapToGrid="0" snapToObjects="1">
      <p:cViewPr>
        <p:scale>
          <a:sx n="81" d="100"/>
          <a:sy n="81" d="100"/>
        </p:scale>
        <p:origin x="-2680" y="-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18D0A-7C49-964C-93D5-D9090674A10D}" type="datetimeFigureOut">
              <a:rPr lang="fr-FR" smtClean="0"/>
              <a:t>03/10/17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C59E2-A702-6646-8DD7-59C6FFFCEAA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249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0145A-9AB5-8449-89B3-D08D02935D8A}" type="datetimeFigureOut">
              <a:rPr lang="fr-FR" smtClean="0"/>
              <a:t>03/10/17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7A311-7B22-5A44-B6E9-4F32DAB5E2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2372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7A311-7B22-5A44-B6E9-4F32DAB5E23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954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7A311-7B22-5A44-B6E9-4F32DAB5E23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2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8BB56-24C4-7846-9F7D-22F717840571}" type="datetime1">
              <a:rPr lang="fr-FR" smtClean="0"/>
              <a:t>03/10/17</a:t>
            </a:fld>
            <a:endParaRPr lang="en-US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CA931-869A-9B42-AA01-955D3C31BE66}" type="datetime1">
              <a:rPr lang="fr-FR" smtClean="0"/>
              <a:t>03/10/17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2B91A-A5FF-3048-8831-EFF783731551}" type="datetime1">
              <a:rPr lang="fr-FR" smtClean="0"/>
              <a:t>03/10/17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FB16B2-B10F-D947-AF80-38DD6DDC98E7}" type="datetime1">
              <a:rPr lang="fr-FR" smtClean="0"/>
              <a:t>03/10/17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CE590F-4FA6-9147-856E-E8D347E59254}" type="datetime1">
              <a:rPr lang="fr-FR" smtClean="0"/>
              <a:t>03/10/17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F86A11-E64D-9F4E-89DD-50D4DEA4577C}" type="datetime1">
              <a:rPr lang="fr-FR" smtClean="0"/>
              <a:t>03/10/17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FD9F00-478F-9944-801B-56D9705565E9}" type="datetime1">
              <a:rPr lang="fr-FR" smtClean="0"/>
              <a:t>03/10/17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17F24-E99B-3447-B614-4D47651D0EF0}" type="datetime1">
              <a:rPr lang="fr-FR" smtClean="0"/>
              <a:t>03/10/17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50DF5-7A76-274F-9636-E89A7396CC0F}" type="datetime1">
              <a:rPr lang="fr-FR" smtClean="0"/>
              <a:t>03/10/17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164DD-8809-064B-8294-7FFEBD30100B}" type="datetime1">
              <a:rPr lang="fr-FR" smtClean="0"/>
              <a:t>03/10/17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2778D-B005-FA45-9072-4EFC43E6CAE4}" type="datetime1">
              <a:rPr lang="fr-FR" smtClean="0"/>
              <a:t>03/10/17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9" name="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326BA2-D03B-3843-9EEB-9AE476D45972}" type="datetime1">
              <a:rPr lang="fr-FR" smtClean="0"/>
              <a:t>03/10/17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ci.tf1.fr/jt-20h/videos/2016/la-meditation-a-le-vent-en-poupe-8721235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7297" y="313417"/>
            <a:ext cx="8715149" cy="181246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of the impact of </a:t>
            </a:r>
            <a:br>
              <a:rPr lang="fr-FR" dirty="0" smtClean="0"/>
            </a:br>
            <a:r>
              <a:rPr lang="fr-FR" dirty="0" smtClean="0"/>
              <a:t>a </a:t>
            </a:r>
            <a:r>
              <a:rPr lang="fr-FR" dirty="0" err="1" smtClean="0"/>
              <a:t>meditation</a:t>
            </a:r>
            <a:r>
              <a:rPr lang="fr-FR" dirty="0" smtClean="0"/>
              <a:t> training in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on </a:t>
            </a:r>
            <a:r>
              <a:rPr lang="fr-FR" dirty="0" err="1" smtClean="0"/>
              <a:t>well-being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9253" y="2424837"/>
            <a:ext cx="8434747" cy="4433163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H. Hagège, D</a:t>
            </a:r>
            <a:r>
              <a:rPr lang="fr-FR" dirty="0"/>
              <a:t>. </a:t>
            </a:r>
            <a:r>
              <a:rPr lang="fr-FR" dirty="0" smtClean="0"/>
              <a:t> Habyarimana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/>
              <a:t>R. </a:t>
            </a:r>
            <a:r>
              <a:rPr lang="fr-FR" dirty="0" err="1" smtClean="0"/>
              <a:t>Shankland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err="1" smtClean="0"/>
              <a:t>Conference</a:t>
            </a:r>
            <a:r>
              <a:rPr lang="fr-FR" dirty="0" smtClean="0"/>
              <a:t> </a:t>
            </a:r>
            <a:r>
              <a:rPr lang="fr-FR" dirty="0" err="1" smtClean="0"/>
              <a:t>Well-being</a:t>
            </a:r>
            <a:r>
              <a:rPr lang="fr-FR" dirty="0" smtClean="0"/>
              <a:t> in </a:t>
            </a:r>
            <a:r>
              <a:rPr lang="fr-FR" dirty="0" err="1" smtClean="0"/>
              <a:t>education</a:t>
            </a:r>
            <a:r>
              <a:rPr lang="fr-FR" dirty="0" smtClean="0"/>
              <a:t>, Paris, Octobre 2017</a:t>
            </a:r>
            <a:endParaRPr lang="fr-FR" dirty="0"/>
          </a:p>
        </p:txBody>
      </p:sp>
      <p:pic>
        <p:nvPicPr>
          <p:cNvPr id="4" name="Picture 1" descr="logo_lirdef_final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778" y="2965015"/>
            <a:ext cx="2998309" cy="112600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Image 4" descr="Capture d’écran 2015-11-27 à 16.32.0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61" y="2965015"/>
            <a:ext cx="1156929" cy="1152128"/>
          </a:xfrm>
          <a:prstGeom prst="rect">
            <a:avLst/>
          </a:prstGeom>
        </p:spPr>
      </p:pic>
      <p:pic>
        <p:nvPicPr>
          <p:cNvPr id="6" name="Image 5" descr="prépa logo RéuniFEDD-3_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91" y="2965015"/>
            <a:ext cx="1501336" cy="1126002"/>
          </a:xfrm>
          <a:prstGeom prst="rect">
            <a:avLst/>
          </a:prstGeom>
        </p:spPr>
      </p:pic>
      <p:pic>
        <p:nvPicPr>
          <p:cNvPr id="7" name="Image 6" descr="logo_unir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015"/>
            <a:ext cx="3089991" cy="1105891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778" y="4386654"/>
            <a:ext cx="1039100" cy="183184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Image 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38" y="4878391"/>
            <a:ext cx="2036445" cy="106426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6328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Participants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5277" y="1647548"/>
            <a:ext cx="8088724" cy="4819489"/>
          </a:xfrm>
        </p:spPr>
        <p:txBody>
          <a:bodyPr>
            <a:normAutofit/>
          </a:bodyPr>
          <a:lstStyle/>
          <a:p>
            <a:r>
              <a:rPr lang="fr-FR" dirty="0" smtClean="0"/>
              <a:t>5 </a:t>
            </a:r>
            <a:r>
              <a:rPr lang="fr-FR" dirty="0"/>
              <a:t>classes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trained</a:t>
            </a:r>
            <a:r>
              <a:rPr lang="fr-FR" dirty="0" smtClean="0"/>
              <a:t> to </a:t>
            </a:r>
            <a:r>
              <a:rPr lang="fr-FR" dirty="0" err="1" smtClean="0"/>
              <a:t>meditate</a:t>
            </a:r>
            <a:r>
              <a:rPr lang="fr-FR" dirty="0" smtClean="0"/>
              <a:t> the 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(1h /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10 </a:t>
            </a:r>
            <a:r>
              <a:rPr lang="fr-FR" dirty="0" err="1" smtClean="0"/>
              <a:t>weeks</a:t>
            </a:r>
            <a:r>
              <a:rPr lang="fr-FR" dirty="0" smtClean="0"/>
              <a:t>;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smtClean="0"/>
              <a:t>25 </a:t>
            </a:r>
            <a:r>
              <a:rPr lang="fr-FR" dirty="0" err="1" smtClean="0"/>
              <a:t>students</a:t>
            </a:r>
            <a:r>
              <a:rPr lang="fr-FR" dirty="0" smtClean="0"/>
              <a:t> per class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sample</a:t>
            </a:r>
            <a:r>
              <a:rPr lang="fr-FR" dirty="0" smtClean="0"/>
              <a:t>: Boys (n=48); girls (n=46);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age</a:t>
            </a:r>
            <a:r>
              <a:rPr lang="fr-FR" dirty="0" smtClean="0"/>
              <a:t> 12,1 (+/-0,5)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7204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Protocol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8469" y="1879967"/>
            <a:ext cx="7907662" cy="3346566"/>
          </a:xfrm>
        </p:spPr>
        <p:txBody>
          <a:bodyPr>
            <a:normAutofit/>
          </a:bodyPr>
          <a:lstStyle/>
          <a:p>
            <a:r>
              <a:rPr lang="fr-FR" dirty="0" smtClean="0"/>
              <a:t>Day 1: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class, test and adaptation of part of the instruments</a:t>
            </a:r>
          </a:p>
          <a:p>
            <a:endParaRPr lang="fr-FR" dirty="0" smtClean="0"/>
          </a:p>
          <a:p>
            <a:r>
              <a:rPr lang="fr-FR" dirty="0" err="1" smtClean="0"/>
              <a:t>Days</a:t>
            </a:r>
            <a:r>
              <a:rPr lang="fr-FR" dirty="0" smtClean="0"/>
              <a:t> 2 and 3: tests (</a:t>
            </a:r>
            <a:r>
              <a:rPr lang="fr-FR" dirty="0" err="1" smtClean="0"/>
              <a:t>paper</a:t>
            </a:r>
            <a:r>
              <a:rPr lang="fr-FR" dirty="0" smtClean="0"/>
              <a:t> and </a:t>
            </a:r>
            <a:r>
              <a:rPr lang="fr-FR" dirty="0" err="1" smtClean="0"/>
              <a:t>pencil</a:t>
            </a:r>
            <a:r>
              <a:rPr lang="fr-FR" dirty="0" smtClean="0"/>
              <a:t>, in </a:t>
            </a:r>
            <a:r>
              <a:rPr lang="fr-FR" dirty="0" err="1" smtClean="0"/>
              <a:t>presence</a:t>
            </a:r>
            <a:r>
              <a:rPr lang="fr-FR" dirty="0" smtClean="0"/>
              <a:t> of a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teacher</a:t>
            </a:r>
            <a:r>
              <a:rPr lang="fr-FR" dirty="0" smtClean="0"/>
              <a:t> and a </a:t>
            </a:r>
            <a:r>
              <a:rPr lang="fr-FR" dirty="0" err="1" smtClean="0"/>
              <a:t>researcher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0104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7905" y="0"/>
            <a:ext cx="749808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Questionnaires and variables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7905" y="1417639"/>
            <a:ext cx="7978226" cy="52223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dirty="0" smtClean="0"/>
              <a:t>Questionnaires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adapted</a:t>
            </a:r>
            <a:r>
              <a:rPr lang="fr-FR" dirty="0"/>
              <a:t> for </a:t>
            </a:r>
            <a:r>
              <a:rPr lang="fr-FR" dirty="0" err="1"/>
              <a:t>young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 </a:t>
            </a:r>
            <a:r>
              <a:rPr lang="fr-FR" dirty="0" smtClean="0"/>
              <a:t>: EMP </a:t>
            </a:r>
            <a:r>
              <a:rPr lang="fr-FR" dirty="0" err="1" smtClean="0">
                <a:effectLst/>
              </a:rPr>
              <a:t>empathy</a:t>
            </a:r>
            <a:r>
              <a:rPr lang="fr-FR" dirty="0" smtClean="0">
                <a:effectLst/>
              </a:rPr>
              <a:t>, CONT </a:t>
            </a:r>
            <a:r>
              <a:rPr lang="fr-FR" dirty="0" err="1" smtClean="0">
                <a:effectLst/>
              </a:rPr>
              <a:t>emotional</a:t>
            </a:r>
            <a:r>
              <a:rPr lang="fr-FR" dirty="0" smtClean="0">
                <a:effectLst/>
              </a:rPr>
              <a:t> contagion, CUT </a:t>
            </a:r>
            <a:r>
              <a:rPr lang="fr-FR" dirty="0" err="1" smtClean="0">
                <a:effectLst/>
              </a:rPr>
              <a:t>emotional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>
                <a:effectLst/>
              </a:rPr>
              <a:t>cut</a:t>
            </a:r>
            <a:r>
              <a:rPr lang="fr-FR" dirty="0" smtClean="0">
                <a:effectLst/>
              </a:rPr>
              <a:t> </a:t>
            </a:r>
            <a:r>
              <a:rPr lang="fr-FR" sz="2400" dirty="0" smtClean="0">
                <a:effectLst/>
              </a:rPr>
              <a:t>(Favre et al., </a:t>
            </a:r>
            <a:r>
              <a:rPr lang="fr-FR" sz="2400" dirty="0">
                <a:effectLst/>
              </a:rPr>
              <a:t>2009</a:t>
            </a:r>
            <a:r>
              <a:rPr lang="fr-FR" sz="2400" dirty="0" smtClean="0">
                <a:effectLst/>
              </a:rPr>
              <a:t>)</a:t>
            </a:r>
            <a:r>
              <a:rPr lang="fr-FR" dirty="0" smtClean="0">
                <a:effectLst/>
              </a:rPr>
              <a:t>; NATURE </a:t>
            </a:r>
            <a:r>
              <a:rPr lang="fr-FR" dirty="0" err="1" smtClean="0">
                <a:effectLst/>
              </a:rPr>
              <a:t>connectedness</a:t>
            </a:r>
            <a:r>
              <a:rPr lang="fr-FR" dirty="0" smtClean="0">
                <a:effectLst/>
              </a:rPr>
              <a:t> to nature </a:t>
            </a:r>
            <a:r>
              <a:rPr lang="fr-FR" sz="2400" dirty="0" smtClean="0">
                <a:effectLst/>
              </a:rPr>
              <a:t>(</a:t>
            </a:r>
            <a:r>
              <a:rPr lang="fr-FR" sz="2400" dirty="0">
                <a:effectLst/>
              </a:rPr>
              <a:t>Mayer, </a:t>
            </a:r>
            <a:r>
              <a:rPr lang="fr-FR" sz="2400" dirty="0" err="1" smtClean="0">
                <a:effectLst/>
              </a:rPr>
              <a:t>personal</a:t>
            </a:r>
            <a:r>
              <a:rPr lang="fr-FR" sz="2400" dirty="0" smtClean="0">
                <a:effectLst/>
              </a:rPr>
              <a:t> communication)</a:t>
            </a:r>
            <a:r>
              <a:rPr lang="fr-FR" dirty="0">
                <a:effectLst/>
              </a:rPr>
              <a:t>, </a:t>
            </a:r>
            <a:r>
              <a:rPr lang="fr-FR" dirty="0" err="1" smtClean="0">
                <a:effectLst/>
              </a:rPr>
              <a:t>inspired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>
                <a:effectLst/>
              </a:rPr>
              <a:t>from</a:t>
            </a:r>
            <a:r>
              <a:rPr lang="fr-FR" dirty="0" smtClean="0">
                <a:effectLst/>
              </a:rPr>
              <a:t> a Likert </a:t>
            </a:r>
            <a:r>
              <a:rPr lang="fr-FR" dirty="0" err="1" smtClean="0">
                <a:effectLst/>
              </a:rPr>
              <a:t>scale</a:t>
            </a:r>
            <a:r>
              <a:rPr lang="fr-FR" dirty="0" smtClean="0">
                <a:effectLst/>
              </a:rPr>
              <a:t> </a:t>
            </a:r>
            <a:r>
              <a:rPr lang="fr-FR" sz="2400" dirty="0" smtClean="0">
                <a:effectLst/>
              </a:rPr>
              <a:t>(Mayer et al., </a:t>
            </a:r>
            <a:r>
              <a:rPr lang="fr-FR" sz="2400" dirty="0">
                <a:effectLst/>
              </a:rPr>
              <a:t>2009</a:t>
            </a:r>
            <a:r>
              <a:rPr lang="fr-FR" sz="2400" dirty="0" smtClean="0">
                <a:effectLst/>
              </a:rPr>
              <a:t>)</a:t>
            </a:r>
            <a:r>
              <a:rPr lang="fr-FR" dirty="0" smtClean="0">
                <a:effectLst/>
              </a:rPr>
              <a:t>;</a:t>
            </a:r>
            <a:endParaRPr lang="fr-FR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CF Cognitive Flexibility</a:t>
            </a:r>
            <a:r>
              <a:rPr lang="fr-FR" sz="2400" dirty="0" smtClean="0"/>
              <a:t>, </a:t>
            </a:r>
            <a:r>
              <a:rPr lang="fr-FR" sz="2400" dirty="0" err="1"/>
              <a:t>scale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en-US" sz="2400" dirty="0" smtClean="0">
                <a:effectLst/>
              </a:rPr>
              <a:t>Martin et al. (1995)</a:t>
            </a:r>
            <a:r>
              <a:rPr lang="en-US" dirty="0" smtClean="0">
                <a:effectLst/>
              </a:rPr>
              <a:t>;</a:t>
            </a:r>
          </a:p>
          <a:p>
            <a:pPr lvl="0"/>
            <a:r>
              <a:rPr lang="en-US" dirty="0" smtClean="0">
                <a:effectLst/>
              </a:rPr>
              <a:t>Attitudes toward doubt = values, conceptions and affects measured by semantic differentiators (DV, DC, DA</a:t>
            </a:r>
            <a:r>
              <a:rPr lang="en-US" dirty="0"/>
              <a:t> </a:t>
            </a:r>
            <a:r>
              <a:rPr lang="en-US" dirty="0" smtClean="0"/>
              <a:t>; </a:t>
            </a:r>
            <a:r>
              <a:rPr lang="en-US" sz="2200" dirty="0" smtClean="0"/>
              <a:t>Dang et Hagège 2013</a:t>
            </a:r>
            <a:r>
              <a:rPr lang="en-US" dirty="0" smtClean="0"/>
              <a:t>)</a:t>
            </a:r>
            <a:r>
              <a:rPr lang="en-US" dirty="0" smtClean="0">
                <a:effectLst/>
              </a:rPr>
              <a:t>;</a:t>
            </a:r>
            <a:endParaRPr lang="fr-FR" dirty="0">
              <a:effectLst/>
            </a:endParaRPr>
          </a:p>
          <a:p>
            <a:pPr lvl="0"/>
            <a:r>
              <a:rPr lang="fr-FR" dirty="0" smtClean="0">
                <a:solidFill>
                  <a:srgbClr val="000000"/>
                </a:solidFill>
                <a:effectLst/>
              </a:rPr>
              <a:t>Social variables.</a:t>
            </a:r>
            <a:endParaRPr lang="fr-FR" dirty="0">
              <a:solidFill>
                <a:srgbClr val="000000"/>
              </a:solidFill>
              <a:effectLst/>
            </a:endParaRPr>
          </a:p>
          <a:p>
            <a:pPr marL="68580" indent="0">
              <a:buNone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960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568" y="188159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Examples</a:t>
            </a:r>
            <a:r>
              <a:rPr lang="fr-FR" dirty="0" smtClean="0"/>
              <a:t> of questions </a:t>
            </a:r>
            <a:br>
              <a:rPr lang="fr-FR" dirty="0" smtClean="0"/>
            </a:br>
            <a:r>
              <a:rPr lang="fr-FR" dirty="0" smtClean="0"/>
              <a:t>(cognitive </a:t>
            </a:r>
            <a:r>
              <a:rPr lang="fr-FR" dirty="0" err="1" smtClean="0"/>
              <a:t>flexibility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13</a:t>
            </a:fld>
            <a:endParaRPr kumimoji="0" lang="en-US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96010"/>
              </p:ext>
            </p:extLst>
          </p:nvPr>
        </p:nvGraphicFramePr>
        <p:xfrm>
          <a:off x="1219199" y="1869631"/>
          <a:ext cx="7445701" cy="3492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6705600" imgH="2679700" progId="Word.Document.12">
                  <p:embed/>
                </p:oleObj>
              </mc:Choice>
              <mc:Fallback>
                <p:oleObj name="Document" r:id="rId4" imgW="6705600" imgH="267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199" y="1869631"/>
                        <a:ext cx="7445701" cy="3492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309168" y="1331159"/>
            <a:ext cx="7498080" cy="48006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57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1297" y="274638"/>
            <a:ext cx="7522391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consistancy</a:t>
            </a:r>
            <a:r>
              <a:rPr lang="fr-FR" dirty="0" smtClean="0"/>
              <a:t> of the </a:t>
            </a:r>
            <a:r>
              <a:rPr lang="fr-FR" dirty="0" err="1" smtClean="0"/>
              <a:t>scales</a:t>
            </a:r>
            <a:r>
              <a:rPr lang="fr-FR" dirty="0" smtClean="0"/>
              <a:t> </a:t>
            </a:r>
            <a:r>
              <a:rPr lang="fr-FR" sz="2700" dirty="0" smtClean="0"/>
              <a:t>(</a:t>
            </a:r>
            <a:r>
              <a:rPr lang="fr-FR" sz="2700" dirty="0" err="1" smtClean="0"/>
              <a:t>after</a:t>
            </a:r>
            <a:r>
              <a:rPr lang="fr-FR" sz="2700" dirty="0" smtClean="0"/>
              <a:t> </a:t>
            </a:r>
            <a:r>
              <a:rPr lang="fr-FR" sz="2700" dirty="0" err="1" smtClean="0"/>
              <a:t>having</a:t>
            </a:r>
            <a:r>
              <a:rPr lang="fr-FR" sz="2700" dirty="0" smtClean="0"/>
              <a:t> </a:t>
            </a:r>
            <a:r>
              <a:rPr lang="fr-FR" sz="2700" dirty="0" err="1" smtClean="0"/>
              <a:t>removed</a:t>
            </a:r>
            <a:r>
              <a:rPr lang="fr-FR" sz="2700" dirty="0" smtClean="0"/>
              <a:t> </a:t>
            </a:r>
            <a:r>
              <a:rPr lang="fr-FR" sz="2700" dirty="0" err="1" smtClean="0"/>
              <a:t>problematic</a:t>
            </a:r>
            <a:r>
              <a:rPr lang="fr-FR" sz="2700" dirty="0" smtClean="0"/>
              <a:t> items)</a:t>
            </a:r>
            <a:endParaRPr lang="fr-FR" sz="27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838968"/>
              </p:ext>
            </p:extLst>
          </p:nvPr>
        </p:nvGraphicFramePr>
        <p:xfrm>
          <a:off x="1288356" y="2244207"/>
          <a:ext cx="74993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échelle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Alpha de </a:t>
                      </a:r>
                      <a:r>
                        <a:rPr lang="fr-FR" dirty="0" err="1" smtClean="0"/>
                        <a:t>Chronbach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Nb items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Cognitive </a:t>
                      </a:r>
                      <a:r>
                        <a:rPr lang="fr-FR" dirty="0" err="1" smtClean="0"/>
                        <a:t>Flexibility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0,61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 (=12-3)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Nature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0,87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Doubt</a:t>
                      </a:r>
                      <a:r>
                        <a:rPr lang="fr-FR" dirty="0" smtClean="0"/>
                        <a:t> Values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Doubt</a:t>
                      </a:r>
                      <a:r>
                        <a:rPr lang="fr-FR" dirty="0" smtClean="0"/>
                        <a:t> Affects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0,77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Doubt</a:t>
                      </a:r>
                      <a:r>
                        <a:rPr lang="fr-FR" dirty="0" smtClean="0"/>
                        <a:t> Conceptions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0,64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r>
                        <a:rPr lang="fr-FR" baseline="0" dirty="0" smtClean="0"/>
                        <a:t> (=5-1)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664203" y="5145842"/>
            <a:ext cx="6853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N.B.</a:t>
            </a:r>
            <a:r>
              <a:rPr lang="fr-FR" sz="2400" dirty="0" smtClean="0"/>
              <a:t>:  EMP, CONT and CUT are not </a:t>
            </a:r>
            <a:r>
              <a:rPr lang="fr-FR" sz="2400" dirty="0" err="1" smtClean="0"/>
              <a:t>Likert</a:t>
            </a:r>
            <a:r>
              <a:rPr lang="fr-FR" sz="2400" dirty="0"/>
              <a:t> </a:t>
            </a:r>
            <a:r>
              <a:rPr lang="fr-FR" sz="2400" dirty="0" err="1" smtClean="0"/>
              <a:t>independant</a:t>
            </a:r>
            <a:r>
              <a:rPr lang="fr-FR" sz="2400" dirty="0" smtClean="0"/>
              <a:t> </a:t>
            </a:r>
            <a:r>
              <a:rPr lang="fr-FR" sz="2400" dirty="0" err="1" smtClean="0"/>
              <a:t>scales</a:t>
            </a:r>
            <a:r>
              <a:rPr lang="fr-FR" sz="2400" dirty="0" smtClean="0"/>
              <a:t>; no alpha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calculated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959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481545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Descriptives </a:t>
            </a:r>
            <a:r>
              <a:rPr lang="fr-FR" dirty="0" err="1" smtClean="0"/>
              <a:t>statistics</a:t>
            </a:r>
            <a:r>
              <a:rPr lang="fr-FR" dirty="0" smtClean="0"/>
              <a:t> (n=95)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999100"/>
              </p:ext>
            </p:extLst>
          </p:nvPr>
        </p:nvGraphicFramePr>
        <p:xfrm>
          <a:off x="1435608" y="2111376"/>
          <a:ext cx="749935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Moyenne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Ecart type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CUT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Flexibility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Doubt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Doubt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Affects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Doubt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Values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010833" y="5657672"/>
            <a:ext cx="81331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N.B</a:t>
            </a:r>
            <a:r>
              <a:rPr lang="fr-FR" sz="2400" dirty="0" smtClean="0"/>
              <a:t>. about attitudes </a:t>
            </a:r>
            <a:r>
              <a:rPr lang="fr-FR" sz="2400" dirty="0" err="1" smtClean="0"/>
              <a:t>toward</a:t>
            </a:r>
            <a:r>
              <a:rPr lang="fr-FR" sz="2400" dirty="0" smtClean="0"/>
              <a:t> </a:t>
            </a:r>
            <a:r>
              <a:rPr lang="fr-FR" sz="2400" dirty="0" err="1" smtClean="0"/>
              <a:t>doubt</a:t>
            </a:r>
            <a:r>
              <a:rPr lang="fr-FR" sz="2400" dirty="0" smtClean="0"/>
              <a:t>: the </a:t>
            </a:r>
            <a:r>
              <a:rPr lang="fr-FR" sz="2400" dirty="0" err="1" smtClean="0"/>
              <a:t>higher</a:t>
            </a:r>
            <a:r>
              <a:rPr lang="fr-FR" sz="2400" dirty="0" smtClean="0"/>
              <a:t> the scores, the more positive the values and affects are, and the more the conceptions are </a:t>
            </a:r>
            <a:r>
              <a:rPr lang="fr-FR" sz="2400" dirty="0" err="1" smtClean="0"/>
              <a:t>relativistic</a:t>
            </a:r>
            <a:r>
              <a:rPr lang="fr-FR" sz="2400" dirty="0" smtClean="0"/>
              <a:t>. 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703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9575" y="274638"/>
            <a:ext cx="7498080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Correlations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variables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310076"/>
              </p:ext>
            </p:extLst>
          </p:nvPr>
        </p:nvGraphicFramePr>
        <p:xfrm>
          <a:off x="1435100" y="1966528"/>
          <a:ext cx="672534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668"/>
                <a:gridCol w="840668"/>
                <a:gridCol w="840668"/>
                <a:gridCol w="840668"/>
                <a:gridCol w="840668"/>
                <a:gridCol w="840668"/>
                <a:gridCol w="840668"/>
                <a:gridCol w="840668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1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,213*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1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1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,218*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,503**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,593**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1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,295**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,296**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,211*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,231*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-,394**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1</a:t>
                      </a:r>
                      <a:endParaRPr lang="fr-F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CUT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-,224*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-,312**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-,217*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-,419**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-,628**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435100" y="5635312"/>
            <a:ext cx="6988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=&gt; All </a:t>
            </a:r>
            <a:r>
              <a:rPr lang="fr-FR" sz="2400" dirty="0" err="1" smtClean="0"/>
              <a:t>correlations</a:t>
            </a:r>
            <a:r>
              <a:rPr lang="fr-FR" sz="2400" dirty="0" smtClean="0"/>
              <a:t> are in the </a:t>
            </a:r>
            <a:r>
              <a:rPr lang="fr-FR" sz="2400" dirty="0" err="1" smtClean="0"/>
              <a:t>expected</a:t>
            </a:r>
            <a:r>
              <a:rPr lang="fr-FR" sz="2400" dirty="0" smtClean="0"/>
              <a:t> direction (cf. the </a:t>
            </a:r>
            <a:r>
              <a:rPr lang="fr-FR" sz="2400" dirty="0" err="1" smtClean="0"/>
              <a:t>theoretical</a:t>
            </a:r>
            <a:r>
              <a:rPr lang="fr-FR" sz="2400" dirty="0" smtClean="0"/>
              <a:t> </a:t>
            </a:r>
            <a:r>
              <a:rPr lang="fr-FR" sz="2400" dirty="0" err="1" smtClean="0"/>
              <a:t>framework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072956" y="5095142"/>
            <a:ext cx="569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*: p&lt;0,05;      **: p&lt;0,01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591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8469" y="-12604"/>
            <a:ext cx="7875219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Questions about </a:t>
            </a:r>
            <a:r>
              <a:rPr lang="fr-FR" dirty="0" err="1" smtClean="0"/>
              <a:t>meditation</a:t>
            </a:r>
            <a:r>
              <a:rPr lang="fr-FR" dirty="0" smtClean="0"/>
              <a:t> practice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225560" y="1678123"/>
            <a:ext cx="7498080" cy="460051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smtClean="0"/>
              <a:t>D8a: </a:t>
            </a:r>
            <a:r>
              <a:rPr lang="fr-FR" dirty="0" err="1" smtClean="0"/>
              <a:t>Did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go on to practice </a:t>
            </a:r>
            <a:r>
              <a:rPr lang="fr-FR" dirty="0" err="1" smtClean="0"/>
              <a:t>after</a:t>
            </a:r>
            <a:r>
              <a:rPr lang="fr-FR" dirty="0" smtClean="0"/>
              <a:t> the class training </a:t>
            </a:r>
            <a:r>
              <a:rPr lang="fr-FR" dirty="0" err="1" smtClean="0"/>
              <a:t>was</a:t>
            </a:r>
            <a:r>
              <a:rPr lang="fr-FR" dirty="0" smtClean="0"/>
              <a:t> over? </a:t>
            </a:r>
            <a:r>
              <a:rPr lang="fr-FR" dirty="0" smtClean="0">
                <a:sym typeface="Wingdings"/>
              </a:rPr>
              <a:t> 91,6% </a:t>
            </a:r>
            <a:r>
              <a:rPr lang="fr-FR" dirty="0" err="1" smtClean="0">
                <a:sym typeface="Wingdings"/>
              </a:rPr>
              <a:t>yes</a:t>
            </a:r>
            <a:endParaRPr lang="fr-FR" dirty="0" smtClean="0"/>
          </a:p>
          <a:p>
            <a:r>
              <a:rPr lang="fr-FR" dirty="0" smtClean="0"/>
              <a:t>D8b: If </a:t>
            </a:r>
            <a:r>
              <a:rPr lang="fr-FR" dirty="0" err="1" smtClean="0"/>
              <a:t>yes</a:t>
            </a:r>
            <a:r>
              <a:rPr lang="fr-FR" dirty="0" smtClean="0"/>
              <a:t>, how long?</a:t>
            </a:r>
          </a:p>
          <a:p>
            <a:r>
              <a:rPr lang="fr-FR" dirty="0" smtClean="0"/>
              <a:t>D8c: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frequency</a:t>
            </a:r>
            <a:r>
              <a:rPr lang="fr-FR" dirty="0" smtClean="0"/>
              <a:t>?</a:t>
            </a:r>
          </a:p>
          <a:p>
            <a:r>
              <a:rPr lang="fr-FR" dirty="0" smtClean="0"/>
              <a:t>D12: Do </a:t>
            </a:r>
            <a:r>
              <a:rPr lang="fr-FR" dirty="0" err="1" smtClean="0"/>
              <a:t>you</a:t>
            </a:r>
            <a:r>
              <a:rPr lang="fr-FR" dirty="0" smtClean="0"/>
              <a:t> practice exercices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learned</a:t>
            </a:r>
            <a:r>
              <a:rPr lang="fr-FR" dirty="0" smtClean="0"/>
              <a:t> in the </a:t>
            </a:r>
            <a:r>
              <a:rPr lang="fr-FR" dirty="0" err="1" smtClean="0"/>
              <a:t>programm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home?</a:t>
            </a:r>
          </a:p>
          <a:p>
            <a:r>
              <a:rPr lang="fr-FR" dirty="0" smtClean="0"/>
              <a:t>D13: How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hours</a:t>
            </a:r>
            <a:r>
              <a:rPr lang="fr-FR" dirty="0" smtClean="0"/>
              <a:t> per </a:t>
            </a:r>
            <a:r>
              <a:rPr lang="fr-FR" dirty="0" err="1" smtClean="0"/>
              <a:t>month</a:t>
            </a:r>
            <a:r>
              <a:rPr lang="fr-FR" dirty="0" smtClean="0"/>
              <a:t> do </a:t>
            </a:r>
            <a:r>
              <a:rPr lang="fr-FR" dirty="0" err="1" smtClean="0"/>
              <a:t>you</a:t>
            </a:r>
            <a:r>
              <a:rPr lang="fr-FR" dirty="0" smtClean="0"/>
              <a:t> practice? </a:t>
            </a:r>
          </a:p>
          <a:p>
            <a:pPr marL="82296" indent="0">
              <a:buFont typeface="Wingdings 2"/>
              <a:buNone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783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493627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Test-</a:t>
            </a:r>
            <a:r>
              <a:rPr lang="fr-FR" dirty="0" err="1" smtClean="0"/>
              <a:t>T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continued</a:t>
            </a:r>
            <a:r>
              <a:rPr lang="fr-FR" dirty="0" smtClean="0"/>
              <a:t> (n=87) and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not (n=6) (D8a)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2949049"/>
            <a:ext cx="7498080" cy="3299351"/>
          </a:xfrm>
        </p:spPr>
        <p:txBody>
          <a:bodyPr/>
          <a:lstStyle/>
          <a:p>
            <a:r>
              <a:rPr lang="fr-FR" dirty="0" err="1" smtClean="0"/>
              <a:t>Only</a:t>
            </a:r>
            <a:r>
              <a:rPr lang="fr-FR" dirty="0" smtClean="0"/>
              <a:t> significative </a:t>
            </a:r>
            <a:r>
              <a:rPr lang="fr-FR" dirty="0" err="1" smtClean="0"/>
              <a:t>difference</a:t>
            </a:r>
            <a:r>
              <a:rPr lang="fr-FR" dirty="0" smtClean="0"/>
              <a:t> (1%) for </a:t>
            </a:r>
            <a:r>
              <a:rPr lang="fr-FR" dirty="0" err="1" smtClean="0"/>
              <a:t>connectedness</a:t>
            </a:r>
            <a:r>
              <a:rPr lang="fr-FR" dirty="0" smtClean="0"/>
              <a:t> to nature (</a:t>
            </a:r>
            <a:r>
              <a:rPr lang="fr-FR" dirty="0" err="1" smtClean="0"/>
              <a:t>t</a:t>
            </a:r>
            <a:r>
              <a:rPr lang="fr-FR" dirty="0" smtClean="0"/>
              <a:t>=2,7**) </a:t>
            </a:r>
          </a:p>
          <a:p>
            <a:endParaRPr lang="fr-FR" dirty="0"/>
          </a:p>
          <a:p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coherent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hypothesis</a:t>
            </a:r>
            <a:endParaRPr lang="fr-FR" dirty="0" smtClean="0"/>
          </a:p>
          <a:p>
            <a:pPr marL="82296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932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100" y="2162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Correlation</a:t>
            </a:r>
            <a:r>
              <a:rPr lang="fr-FR" dirty="0" smtClean="0"/>
              <a:t> of </a:t>
            </a:r>
            <a:r>
              <a:rPr lang="fr-FR" dirty="0" err="1" smtClean="0"/>
              <a:t>our</a:t>
            </a:r>
            <a:r>
              <a:rPr lang="fr-FR" dirty="0" smtClean="0"/>
              <a:t> variables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meditation</a:t>
            </a:r>
            <a:r>
              <a:rPr lang="fr-FR" dirty="0" smtClean="0"/>
              <a:t> training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033556"/>
              </p:ext>
            </p:extLst>
          </p:nvPr>
        </p:nvGraphicFramePr>
        <p:xfrm>
          <a:off x="1508090" y="1433103"/>
          <a:ext cx="6944315" cy="35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863"/>
                <a:gridCol w="1388863"/>
                <a:gridCol w="1388863"/>
                <a:gridCol w="1388863"/>
                <a:gridCol w="1388863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D8b </a:t>
                      </a:r>
                    </a:p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lenght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D8c (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D12</a:t>
                      </a:r>
                      <a:r>
                        <a:rPr lang="fr-F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(home)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D13 (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intensity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Flexibility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0,532**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0,361*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0,408**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0,281*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0,233*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0,34*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CUT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-0,24*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-0,04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072956" y="5114072"/>
            <a:ext cx="569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*: p&lt;0,05;      **: p&lt;0,01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19</a:t>
            </a:fld>
            <a:endParaRPr kumimoji="0" lang="en-US"/>
          </a:p>
        </p:txBody>
      </p:sp>
      <p:sp>
        <p:nvSpPr>
          <p:cNvPr id="7" name="ZoneTexte 6"/>
          <p:cNvSpPr txBox="1"/>
          <p:nvPr/>
        </p:nvSpPr>
        <p:spPr>
          <a:xfrm>
            <a:off x="1182462" y="5673818"/>
            <a:ext cx="7859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Two</a:t>
            </a:r>
            <a:r>
              <a:rPr lang="fr-FR" sz="2400" dirty="0" smtClean="0"/>
              <a:t> major </a:t>
            </a:r>
            <a:r>
              <a:rPr lang="fr-FR" sz="2400" dirty="0" err="1" smtClean="0"/>
              <a:t>effects</a:t>
            </a:r>
            <a:r>
              <a:rPr lang="fr-FR" sz="2400" dirty="0"/>
              <a:t> </a:t>
            </a:r>
            <a:r>
              <a:rPr lang="fr-FR" sz="2400" dirty="0" err="1" smtClean="0"/>
              <a:t>related</a:t>
            </a:r>
            <a:r>
              <a:rPr lang="fr-FR" sz="2400" dirty="0" smtClean="0"/>
              <a:t> to C. </a:t>
            </a:r>
            <a:r>
              <a:rPr lang="fr-FR" sz="2400" dirty="0" err="1" smtClean="0"/>
              <a:t>Flexibility</a:t>
            </a:r>
            <a:r>
              <a:rPr lang="fr-FR" sz="2400" dirty="0" smtClean="0"/>
              <a:t> and </a:t>
            </a:r>
            <a:r>
              <a:rPr lang="fr-FR" sz="2400" dirty="0" err="1" smtClean="0"/>
              <a:t>connectedness</a:t>
            </a:r>
            <a:r>
              <a:rPr lang="fr-FR" sz="2400" dirty="0" smtClean="0"/>
              <a:t> to nature. All </a:t>
            </a:r>
            <a:r>
              <a:rPr lang="fr-FR" sz="2400" dirty="0" err="1" smtClean="0"/>
              <a:t>effects</a:t>
            </a:r>
            <a:r>
              <a:rPr lang="fr-FR" sz="2400" dirty="0" smtClean="0"/>
              <a:t> </a:t>
            </a:r>
            <a:r>
              <a:rPr lang="fr-FR" sz="2400" dirty="0" err="1" smtClean="0"/>
              <a:t>coherent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</a:t>
            </a:r>
            <a:r>
              <a:rPr lang="fr-FR" sz="2400" dirty="0" err="1" smtClean="0"/>
              <a:t>theoretical</a:t>
            </a:r>
            <a:r>
              <a:rPr lang="fr-FR" sz="2400" dirty="0" smtClean="0"/>
              <a:t> </a:t>
            </a:r>
            <a:r>
              <a:rPr lang="fr-FR" sz="2400" dirty="0" err="1" smtClean="0"/>
              <a:t>framework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4346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Content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2025452"/>
            <a:ext cx="7498080" cy="42229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r-FR" sz="3600" dirty="0" smtClean="0"/>
              <a:t>I. </a:t>
            </a:r>
            <a:r>
              <a:rPr lang="fr-FR" sz="3600" dirty="0" err="1" smtClean="0"/>
              <a:t>Context</a:t>
            </a:r>
            <a:r>
              <a:rPr lang="fr-FR" sz="3600" dirty="0" smtClean="0"/>
              <a:t>, </a:t>
            </a:r>
            <a:r>
              <a:rPr lang="fr-FR" sz="3600" dirty="0" err="1" smtClean="0"/>
              <a:t>theoretical</a:t>
            </a:r>
            <a:r>
              <a:rPr lang="fr-FR" sz="3600" dirty="0" smtClean="0"/>
              <a:t> </a:t>
            </a:r>
            <a:r>
              <a:rPr lang="fr-FR" sz="3600" dirty="0" err="1" smtClean="0"/>
              <a:t>framework</a:t>
            </a:r>
            <a:r>
              <a:rPr lang="fr-FR" sz="3600" dirty="0" smtClean="0"/>
              <a:t> and </a:t>
            </a:r>
            <a:r>
              <a:rPr lang="fr-FR" sz="3600" dirty="0" err="1" smtClean="0"/>
              <a:t>problematic</a:t>
            </a:r>
            <a:endParaRPr lang="fr-FR" sz="3600" dirty="0" smtClean="0"/>
          </a:p>
          <a:p>
            <a:pPr marL="82296" indent="0">
              <a:buNone/>
            </a:pPr>
            <a:r>
              <a:rPr lang="fr-FR" sz="3600" dirty="0" smtClean="0"/>
              <a:t>II. </a:t>
            </a:r>
            <a:r>
              <a:rPr lang="fr-FR" sz="3600" dirty="0" err="1" smtClean="0"/>
              <a:t>Methodology</a:t>
            </a:r>
            <a:endParaRPr lang="fr-FR" sz="3600" dirty="0" smtClean="0"/>
          </a:p>
          <a:p>
            <a:pPr marL="82296" indent="0">
              <a:buNone/>
            </a:pPr>
            <a:r>
              <a:rPr lang="fr-FR" sz="3600" dirty="0" smtClean="0"/>
              <a:t>III. </a:t>
            </a:r>
            <a:r>
              <a:rPr lang="fr-FR" sz="3600" dirty="0" err="1" smtClean="0"/>
              <a:t>Results</a:t>
            </a:r>
            <a:endParaRPr lang="fr-FR" sz="3600" dirty="0" smtClean="0"/>
          </a:p>
          <a:p>
            <a:pPr marL="82296" indent="0">
              <a:buNone/>
            </a:pPr>
            <a:r>
              <a:rPr lang="fr-FR" sz="3600" dirty="0" smtClean="0"/>
              <a:t>IV. Future perspectives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364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-14870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General 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768" y="1620517"/>
            <a:ext cx="7857919" cy="5237483"/>
          </a:xfrm>
        </p:spPr>
        <p:txBody>
          <a:bodyPr>
            <a:normAutofit/>
          </a:bodyPr>
          <a:lstStyle/>
          <a:p>
            <a:r>
              <a:rPr lang="fr-FR" dirty="0" smtClean="0"/>
              <a:t>Cognitive (CF, DV, DC), </a:t>
            </a:r>
            <a:r>
              <a:rPr lang="fr-FR" dirty="0" err="1" smtClean="0"/>
              <a:t>relational</a:t>
            </a:r>
            <a:r>
              <a:rPr lang="fr-FR" dirty="0" smtClean="0"/>
              <a:t> (nature, EMP, CONT) and </a:t>
            </a:r>
            <a:r>
              <a:rPr lang="fr-FR" dirty="0" err="1" smtClean="0"/>
              <a:t>emotional</a:t>
            </a:r>
            <a:r>
              <a:rPr lang="fr-FR" dirty="0" smtClean="0"/>
              <a:t> (DV et DA) « </a:t>
            </a:r>
            <a:r>
              <a:rPr lang="fr-FR" dirty="0" err="1" smtClean="0"/>
              <a:t>effects</a:t>
            </a:r>
            <a:r>
              <a:rPr lang="fr-FR" dirty="0" smtClean="0"/>
              <a:t> » (</a:t>
            </a:r>
            <a:r>
              <a:rPr lang="fr-FR" dirty="0" err="1" smtClean="0"/>
              <a:t>correlations</a:t>
            </a:r>
            <a:r>
              <a:rPr lang="fr-FR" dirty="0" smtClean="0"/>
              <a:t>) of </a:t>
            </a:r>
            <a:r>
              <a:rPr lang="fr-FR" dirty="0" err="1" smtClean="0"/>
              <a:t>continuing</a:t>
            </a:r>
            <a:r>
              <a:rPr lang="fr-FR" dirty="0" smtClean="0"/>
              <a:t> the </a:t>
            </a:r>
            <a:r>
              <a:rPr lang="fr-FR" dirty="0" err="1" smtClean="0"/>
              <a:t>programm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ended</a:t>
            </a:r>
            <a:endParaRPr lang="fr-FR" dirty="0" smtClean="0"/>
          </a:p>
          <a:p>
            <a:r>
              <a:rPr lang="fr-FR" dirty="0" err="1"/>
              <a:t>S</a:t>
            </a:r>
            <a:r>
              <a:rPr lang="fr-FR" dirty="0" err="1" smtClean="0"/>
              <a:t>ome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 smtClean="0"/>
              <a:t>hypotheses</a:t>
            </a:r>
            <a:r>
              <a:rPr lang="fr-FR" dirty="0" smtClean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confirmed</a:t>
            </a:r>
            <a:endParaRPr lang="fr-FR" dirty="0" smtClean="0"/>
          </a:p>
          <a:p>
            <a:r>
              <a:rPr lang="fr-FR" dirty="0" smtClean="0">
                <a:sym typeface="Wingdings"/>
              </a:rPr>
              <a:t> </a:t>
            </a:r>
            <a:r>
              <a:rPr lang="fr-FR" dirty="0" err="1">
                <a:sym typeface="Wingdings"/>
              </a:rPr>
              <a:t>M</a:t>
            </a:r>
            <a:r>
              <a:rPr lang="fr-FR" dirty="0" err="1" smtClean="0">
                <a:sym typeface="Wingdings"/>
              </a:rPr>
              <a:t>editation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may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increase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well-being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through</a:t>
            </a:r>
            <a:r>
              <a:rPr lang="fr-FR" dirty="0" smtClean="0">
                <a:sym typeface="Wingdings"/>
              </a:rPr>
              <a:t> the </a:t>
            </a:r>
            <a:r>
              <a:rPr lang="fr-FR" dirty="0" err="1" smtClean="0">
                <a:sym typeface="Wingdings"/>
              </a:rPr>
              <a:t>indicators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we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studied</a:t>
            </a:r>
            <a:endParaRPr lang="fr-FR" dirty="0" smtClean="0"/>
          </a:p>
          <a:p>
            <a:pPr marL="82296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89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NB : </a:t>
            </a:r>
            <a:r>
              <a:rPr lang="fr-FR" dirty="0" err="1" smtClean="0"/>
              <a:t>According</a:t>
            </a:r>
            <a:r>
              <a:rPr lang="fr-FR" dirty="0" smtClean="0"/>
              <a:t> to the </a:t>
            </a:r>
            <a:r>
              <a:rPr lang="fr-FR" dirty="0" err="1" smtClean="0"/>
              <a:t>school’s</a:t>
            </a:r>
            <a:r>
              <a:rPr lang="fr-FR" dirty="0" smtClean="0"/>
              <a:t> </a:t>
            </a:r>
            <a:r>
              <a:rPr lang="fr-FR" dirty="0" err="1" smtClean="0"/>
              <a:t>supervisor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P</a:t>
            </a:r>
            <a:r>
              <a:rPr lang="fr-FR" dirty="0" smtClean="0"/>
              <a:t>erformance </a:t>
            </a:r>
            <a:r>
              <a:rPr lang="fr-FR" dirty="0"/>
              <a:t>scolaire </a:t>
            </a:r>
            <a:r>
              <a:rPr lang="fr-FR" dirty="0" smtClean="0"/>
              <a:t>meilleure (taux </a:t>
            </a:r>
            <a:r>
              <a:rPr lang="fr-FR" dirty="0"/>
              <a:t>de réussite au DNB, l’orientation en 2GT et le non redoublement</a:t>
            </a:r>
            <a:r>
              <a:rPr lang="fr-FR" dirty="0" smtClean="0"/>
              <a:t>)</a:t>
            </a:r>
          </a:p>
          <a:p>
            <a:r>
              <a:rPr lang="fr-FR" dirty="0" smtClean="0"/>
              <a:t>Meilleur climat scolaire (sur </a:t>
            </a:r>
            <a:r>
              <a:rPr lang="fr-FR" dirty="0"/>
              <a:t>6 ans </a:t>
            </a:r>
            <a:r>
              <a:rPr lang="fr-FR" dirty="0" smtClean="0"/>
              <a:t>jours </a:t>
            </a:r>
            <a:r>
              <a:rPr lang="fr-FR" dirty="0"/>
              <a:t>d’exclusion divisés par </a:t>
            </a:r>
            <a:r>
              <a:rPr lang="fr-FR" dirty="0" smtClean="0"/>
              <a:t>2,5, baisse du nombre </a:t>
            </a:r>
            <a:r>
              <a:rPr lang="fr-FR" dirty="0"/>
              <a:t>de conseils de disciplines </a:t>
            </a:r>
            <a:r>
              <a:rPr lang="fr-FR" dirty="0" smtClean="0"/>
              <a:t>et d’exclusions)</a:t>
            </a:r>
            <a:r>
              <a:rPr lang="fr-FR" dirty="0"/>
              <a:t> </a:t>
            </a:r>
          </a:p>
          <a:p>
            <a:r>
              <a:rPr lang="fr-FR" dirty="0" smtClean="0"/>
              <a:t>« Les </a:t>
            </a:r>
            <a:r>
              <a:rPr lang="fr-FR" dirty="0"/>
              <a:t>personnels ayant bénéficié de la formation ont souligné ses bienfaits dès la fin de celle-ci, c’est-à-dire la cohérence désormais possible entre une volonté de bienveillance déjà installée et les moyens nouveaux de ne pas s’épuiser dans l’exercice quotidien du métier</a:t>
            </a:r>
            <a:r>
              <a:rPr lang="fr-FR" dirty="0" smtClean="0"/>
              <a:t>.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400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Perspectives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22</a:t>
            </a:fld>
            <a:endParaRPr kumimoji="0" lang="en-US"/>
          </a:p>
        </p:txBody>
      </p:sp>
      <p:sp>
        <p:nvSpPr>
          <p:cNvPr id="5" name="Espace réservé du contenu 4"/>
          <p:cNvSpPr txBox="1">
            <a:spLocks noGrp="1"/>
          </p:cNvSpPr>
          <p:nvPr>
            <p:ph idx="1"/>
          </p:nvPr>
        </p:nvSpPr>
        <p:spPr>
          <a:xfrm>
            <a:off x="1435608" y="1710582"/>
            <a:ext cx="749808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Our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a real direct </a:t>
            </a:r>
            <a:r>
              <a:rPr lang="fr-FR" dirty="0" err="1" smtClean="0"/>
              <a:t>evaluation</a:t>
            </a:r>
            <a:r>
              <a:rPr lang="fr-FR" dirty="0" smtClean="0"/>
              <a:t> of the </a:t>
            </a:r>
            <a:r>
              <a:rPr lang="fr-FR" dirty="0" err="1" smtClean="0"/>
              <a:t>programm</a:t>
            </a:r>
            <a:r>
              <a:rPr lang="fr-FR" dirty="0" smtClean="0"/>
              <a:t> </a:t>
            </a:r>
            <a:r>
              <a:rPr lang="fr-FR" dirty="0" err="1" smtClean="0"/>
              <a:t>itself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Conduct</a:t>
            </a:r>
            <a:r>
              <a:rPr lang="fr-FR" dirty="0" smtClean="0"/>
              <a:t> a </a:t>
            </a:r>
            <a:r>
              <a:rPr lang="fr-FR" dirty="0" err="1" smtClean="0"/>
              <a:t>similar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pre-test</a:t>
            </a:r>
            <a:r>
              <a:rPr lang="fr-FR" dirty="0" smtClean="0"/>
              <a:t> post-test and control group</a:t>
            </a:r>
          </a:p>
          <a:p>
            <a:pPr>
              <a:buFontTx/>
              <a:buChar char="-"/>
            </a:pPr>
            <a:r>
              <a:rPr lang="fr-FR" dirty="0" err="1" smtClean="0"/>
              <a:t>Add</a:t>
            </a:r>
            <a:r>
              <a:rPr lang="fr-FR" dirty="0" smtClean="0"/>
              <a:t> direct </a:t>
            </a:r>
            <a:r>
              <a:rPr lang="fr-FR" dirty="0" err="1" smtClean="0"/>
              <a:t>measures</a:t>
            </a:r>
            <a:r>
              <a:rPr lang="fr-FR" dirty="0" smtClean="0"/>
              <a:t> of </a:t>
            </a:r>
            <a:r>
              <a:rPr lang="fr-FR" dirty="0" err="1" smtClean="0"/>
              <a:t>well-</a:t>
            </a:r>
            <a:r>
              <a:rPr lang="fr-FR" dirty="0" err="1" smtClean="0"/>
              <a:t>being</a:t>
            </a:r>
            <a:r>
              <a:rPr lang="fr-FR" dirty="0" smtClean="0"/>
              <a:t> and </a:t>
            </a:r>
            <a:r>
              <a:rPr lang="fr-FR" dirty="0" err="1" smtClean="0"/>
              <a:t>measures</a:t>
            </a:r>
            <a:r>
              <a:rPr lang="fr-FR" dirty="0" smtClean="0"/>
              <a:t> of </a:t>
            </a:r>
            <a:r>
              <a:rPr lang="fr-FR" dirty="0" err="1" smtClean="0"/>
              <a:t>implicit</a:t>
            </a:r>
            <a:r>
              <a:rPr lang="fr-FR" dirty="0" smtClean="0"/>
              <a:t> attitudes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…</a:t>
            </a:r>
          </a:p>
          <a:p>
            <a:pPr marL="82296" indent="0">
              <a:buNone/>
            </a:pPr>
            <a:endParaRPr lang="fr-FR" dirty="0"/>
          </a:p>
          <a:p>
            <a:pPr marL="82296" indent="0" algn="ctr">
              <a:buNone/>
            </a:pPr>
            <a:r>
              <a:rPr lang="fr-FR" sz="4000" i="1" dirty="0" err="1" smtClean="0"/>
              <a:t>Thank</a:t>
            </a:r>
            <a:r>
              <a:rPr lang="fr-FR" sz="4000" i="1" dirty="0" smtClean="0"/>
              <a:t> </a:t>
            </a:r>
            <a:r>
              <a:rPr lang="fr-FR" sz="4000" i="1" dirty="0" err="1" smtClean="0"/>
              <a:t>you</a:t>
            </a:r>
            <a:r>
              <a:rPr lang="fr-FR" sz="4000" i="1" dirty="0" smtClean="0"/>
              <a:t> for </a:t>
            </a:r>
            <a:r>
              <a:rPr lang="fr-FR" sz="4000" i="1" dirty="0" err="1" smtClean="0"/>
              <a:t>your</a:t>
            </a:r>
            <a:r>
              <a:rPr lang="fr-FR" sz="4000" i="1" dirty="0" smtClean="0"/>
              <a:t> attention !</a:t>
            </a:r>
          </a:p>
        </p:txBody>
      </p:sp>
    </p:spTree>
    <p:extLst>
      <p:ext uri="{BB962C8B-B14F-4D97-AF65-F5344CB8AC3E}">
        <p14:creationId xmlns:p14="http://schemas.microsoft.com/office/powerpoint/2010/main" val="228870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23</a:t>
            </a:fld>
            <a:endParaRPr kumimoji="0" lang="en-US"/>
          </a:p>
        </p:txBody>
      </p:sp>
      <p:sp>
        <p:nvSpPr>
          <p:cNvPr id="5" name="Espace réservé du contenu 4"/>
          <p:cNvSpPr txBox="1">
            <a:spLocks noGrp="1"/>
          </p:cNvSpPr>
          <p:nvPr>
            <p:ph idx="1"/>
          </p:nvPr>
        </p:nvSpPr>
        <p:spPr>
          <a:xfrm>
            <a:off x="1435608" y="205154"/>
            <a:ext cx="74980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err="1"/>
              <a:t>Two</a:t>
            </a:r>
            <a:r>
              <a:rPr lang="fr-FR" sz="2800" u="sng" dirty="0"/>
              <a:t> major </a:t>
            </a:r>
            <a:r>
              <a:rPr lang="fr-FR" sz="2800" u="sng" dirty="0" err="1"/>
              <a:t>correlations</a:t>
            </a:r>
            <a:r>
              <a:rPr lang="fr-FR" sz="2800" dirty="0"/>
              <a:t>:</a:t>
            </a:r>
          </a:p>
          <a:p>
            <a:pPr marL="171450" indent="-171450">
              <a:buFontTx/>
              <a:buChar char="-"/>
            </a:pPr>
            <a:r>
              <a:rPr lang="fr-FR" sz="2800" dirty="0"/>
              <a:t>CF (D8c): how masters </a:t>
            </a:r>
            <a:r>
              <a:rPr lang="fr-FR" sz="2800" dirty="0" err="1"/>
              <a:t>say</a:t>
            </a:r>
            <a:r>
              <a:rPr lang="fr-FR" sz="2800" dirty="0"/>
              <a:t> : </a:t>
            </a:r>
            <a:r>
              <a:rPr lang="fr-FR" sz="2800" dirty="0" err="1"/>
              <a:t>regularity</a:t>
            </a:r>
            <a:r>
              <a:rPr lang="fr-FR" sz="2800" dirty="0"/>
              <a:t> and </a:t>
            </a:r>
            <a:r>
              <a:rPr lang="fr-FR" sz="2800" dirty="0" err="1"/>
              <a:t>frequency</a:t>
            </a:r>
            <a:r>
              <a:rPr lang="fr-FR" sz="2800" dirty="0"/>
              <a:t> are more important </a:t>
            </a:r>
            <a:r>
              <a:rPr lang="fr-FR" sz="2800" dirty="0" err="1"/>
              <a:t>than</a:t>
            </a:r>
            <a:r>
              <a:rPr lang="fr-FR" sz="2800" dirty="0"/>
              <a:t> long sessions </a:t>
            </a:r>
          </a:p>
          <a:p>
            <a:pPr marL="171450" indent="-171450">
              <a:buFontTx/>
              <a:buChar char="-"/>
            </a:pPr>
            <a:r>
              <a:rPr lang="fr-FR" sz="2800" i="1" dirty="0"/>
              <a:t>Nature</a:t>
            </a:r>
            <a:r>
              <a:rPr lang="fr-FR" sz="2800" dirty="0"/>
              <a:t> (D12): practice </a:t>
            </a:r>
            <a:r>
              <a:rPr lang="fr-FR" sz="2800" dirty="0" err="1"/>
              <a:t>often</a:t>
            </a:r>
            <a:r>
              <a:rPr lang="fr-FR" sz="2800" dirty="0"/>
              <a:t> </a:t>
            </a:r>
            <a:r>
              <a:rPr lang="fr-FR" sz="2800" dirty="0" err="1"/>
              <a:t>at</a:t>
            </a:r>
            <a:r>
              <a:rPr lang="fr-FR" sz="2800" dirty="0"/>
              <a:t> home </a:t>
            </a:r>
            <a:r>
              <a:rPr lang="fr-FR" sz="2800" dirty="0" err="1"/>
              <a:t>enhances</a:t>
            </a:r>
            <a:r>
              <a:rPr lang="fr-FR" sz="2800" dirty="0"/>
              <a:t> </a:t>
            </a:r>
            <a:r>
              <a:rPr lang="fr-FR" sz="2800" dirty="0" err="1"/>
              <a:t>connetedness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nature</a:t>
            </a:r>
          </a:p>
          <a:p>
            <a:r>
              <a:rPr lang="fr-FR" sz="2800" u="sng" dirty="0" err="1"/>
              <a:t>Other</a:t>
            </a:r>
            <a:r>
              <a:rPr lang="fr-FR" sz="2800" u="sng" dirty="0"/>
              <a:t> </a:t>
            </a:r>
            <a:r>
              <a:rPr lang="fr-FR" sz="2800" u="sng" dirty="0" err="1"/>
              <a:t>weaker</a:t>
            </a:r>
            <a:r>
              <a:rPr lang="fr-FR" sz="2800" u="sng" dirty="0"/>
              <a:t> </a:t>
            </a:r>
            <a:r>
              <a:rPr lang="fr-FR" sz="2800" u="sng" dirty="0" err="1"/>
              <a:t>correlations</a:t>
            </a:r>
            <a:r>
              <a:rPr lang="fr-FR" sz="2800" dirty="0"/>
              <a:t>:</a:t>
            </a:r>
          </a:p>
          <a:p>
            <a:pPr marL="171450" indent="-171450">
              <a:buFontTx/>
              <a:buChar char="-"/>
            </a:pPr>
            <a:r>
              <a:rPr lang="fr-FR" sz="2800" dirty="0"/>
              <a:t>Nature and </a:t>
            </a:r>
            <a:r>
              <a:rPr lang="fr-FR" sz="2800" dirty="0" err="1"/>
              <a:t>empathy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</a:t>
            </a:r>
            <a:r>
              <a:rPr lang="fr-FR" sz="2800" dirty="0" err="1"/>
              <a:t>frequency</a:t>
            </a:r>
            <a:endParaRPr lang="fr-FR" sz="2800" dirty="0"/>
          </a:p>
          <a:p>
            <a:pPr marL="171450" indent="-171450">
              <a:buFontTx/>
              <a:buChar char="-"/>
            </a:pPr>
            <a:r>
              <a:rPr lang="fr-FR" sz="2800" dirty="0"/>
              <a:t>DV (positive value of </a:t>
            </a:r>
            <a:r>
              <a:rPr lang="fr-FR" sz="2800" dirty="0" err="1"/>
              <a:t>doubt</a:t>
            </a:r>
            <a:r>
              <a:rPr lang="fr-FR" sz="2800" dirty="0"/>
              <a:t>), </a:t>
            </a:r>
            <a:r>
              <a:rPr lang="fr-FR" sz="2800" dirty="0" err="1"/>
              <a:t>empathy</a:t>
            </a:r>
            <a:r>
              <a:rPr lang="fr-FR" sz="2800" dirty="0"/>
              <a:t> vs. </a:t>
            </a:r>
            <a:r>
              <a:rPr lang="fr-FR" sz="2800" dirty="0" err="1"/>
              <a:t>cut</a:t>
            </a:r>
            <a:r>
              <a:rPr lang="fr-FR" sz="2800" dirty="0"/>
              <a:t> : practice </a:t>
            </a:r>
            <a:r>
              <a:rPr lang="fr-FR" sz="2800" dirty="0" err="1"/>
              <a:t>often</a:t>
            </a:r>
            <a:r>
              <a:rPr lang="fr-FR" sz="2800" dirty="0"/>
              <a:t> </a:t>
            </a:r>
            <a:r>
              <a:rPr lang="fr-FR" sz="2800" dirty="0" err="1"/>
              <a:t>at</a:t>
            </a:r>
            <a:r>
              <a:rPr lang="fr-FR" sz="2800" dirty="0"/>
              <a:t> home</a:t>
            </a:r>
          </a:p>
          <a:p>
            <a:pPr marL="171450" indent="-171450">
              <a:buFontTx/>
              <a:buChar char="-"/>
            </a:pPr>
            <a:r>
              <a:rPr lang="fr-FR" sz="2800" dirty="0"/>
              <a:t>Relative conception of </a:t>
            </a:r>
            <a:r>
              <a:rPr lang="fr-FR" sz="2800" dirty="0" err="1"/>
              <a:t>doubt</a:t>
            </a:r>
            <a:r>
              <a:rPr lang="fr-FR" sz="2800" dirty="0"/>
              <a:t> (DC) and duration of training</a:t>
            </a:r>
          </a:p>
          <a:p>
            <a:pPr marL="171450" indent="-171450">
              <a:buFontTx/>
              <a:buChar char="-"/>
            </a:pPr>
            <a:r>
              <a:rPr lang="fr-FR" sz="2800" dirty="0"/>
              <a:t>Positive values and affects </a:t>
            </a:r>
            <a:r>
              <a:rPr lang="fr-FR" sz="2800" dirty="0" err="1"/>
              <a:t>toward</a:t>
            </a:r>
            <a:r>
              <a:rPr lang="fr-FR" sz="2800" dirty="0"/>
              <a:t> </a:t>
            </a:r>
            <a:r>
              <a:rPr lang="fr-FR" sz="2800" dirty="0" err="1"/>
              <a:t>doubts</a:t>
            </a:r>
            <a:r>
              <a:rPr lang="fr-FR" sz="2800" dirty="0"/>
              <a:t> and cumulative duration per </a:t>
            </a:r>
            <a:r>
              <a:rPr lang="fr-FR" sz="2800" dirty="0" err="1"/>
              <a:t>month</a:t>
            </a:r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508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6295027"/>
          </a:xfrm>
        </p:spPr>
        <p:txBody>
          <a:bodyPr>
            <a:normAutofit/>
          </a:bodyPr>
          <a:lstStyle/>
          <a:p>
            <a:r>
              <a:rPr lang="fr-FR" sz="4400" dirty="0" smtClean="0"/>
              <a:t>I. </a:t>
            </a:r>
            <a:r>
              <a:rPr lang="fr-FR" sz="4400" dirty="0" err="1"/>
              <a:t>Context</a:t>
            </a:r>
            <a:r>
              <a:rPr lang="fr-FR" sz="4400" dirty="0"/>
              <a:t>, </a:t>
            </a:r>
            <a:r>
              <a:rPr lang="fr-FR" sz="4400" dirty="0" err="1"/>
              <a:t>theoretical</a:t>
            </a:r>
            <a:r>
              <a:rPr lang="fr-FR" sz="4400" dirty="0"/>
              <a:t> </a:t>
            </a:r>
            <a:r>
              <a:rPr lang="fr-FR" sz="4400" dirty="0" err="1" smtClean="0"/>
              <a:t>framework</a:t>
            </a:r>
            <a:r>
              <a:rPr lang="fr-FR" sz="4400" dirty="0" smtClean="0"/>
              <a:t> </a:t>
            </a:r>
            <a:r>
              <a:rPr lang="fr-FR" sz="4400" dirty="0"/>
              <a:t>and </a:t>
            </a:r>
            <a:r>
              <a:rPr lang="fr-FR" sz="4400" dirty="0" err="1"/>
              <a:t>problematic</a:t>
            </a:r>
            <a:r>
              <a:rPr lang="fr-FR" sz="4400" dirty="0"/>
              <a:t/>
            </a:r>
            <a:br>
              <a:rPr lang="fr-FR" sz="440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370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14170"/>
            <a:ext cx="7498080" cy="1143000"/>
          </a:xfrm>
        </p:spPr>
        <p:txBody>
          <a:bodyPr/>
          <a:lstStyle/>
          <a:p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902286" y="1447799"/>
            <a:ext cx="8031402" cy="5554337"/>
          </a:xfrm>
        </p:spPr>
        <p:txBody>
          <a:bodyPr>
            <a:normAutofit/>
          </a:bodyPr>
          <a:lstStyle/>
          <a:p>
            <a:r>
              <a:rPr lang="fr-FR" dirty="0" err="1" smtClean="0"/>
              <a:t>Well-being</a:t>
            </a:r>
            <a:r>
              <a:rPr lang="fr-FR" dirty="0" smtClean="0"/>
              <a:t> and performance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deteminants</a:t>
            </a:r>
            <a:r>
              <a:rPr lang="fr-FR" dirty="0" smtClean="0"/>
              <a:t>: </a:t>
            </a:r>
            <a:r>
              <a:rPr lang="fr-FR" dirty="0" err="1" smtClean="0"/>
              <a:t>empathy</a:t>
            </a:r>
            <a:r>
              <a:rPr lang="fr-FR" dirty="0" smtClean="0"/>
              <a:t> </a:t>
            </a:r>
            <a:r>
              <a:rPr lang="fr-FR" sz="2200" dirty="0" smtClean="0"/>
              <a:t>(</a:t>
            </a:r>
            <a:r>
              <a:rPr lang="fr-FR" sz="2200" dirty="0" err="1" smtClean="0"/>
              <a:t>Mikolajczak</a:t>
            </a:r>
            <a:r>
              <a:rPr lang="fr-FR" sz="2200" dirty="0" smtClean="0"/>
              <a:t> et al., 2014</a:t>
            </a:r>
            <a:r>
              <a:rPr lang="fr-FR" sz="2200" dirty="0"/>
              <a:t>)</a:t>
            </a:r>
            <a:r>
              <a:rPr lang="fr-FR" dirty="0"/>
              <a:t>, </a:t>
            </a:r>
            <a:r>
              <a:rPr lang="fr-FR" dirty="0" err="1" smtClean="0"/>
              <a:t>psychological</a:t>
            </a:r>
            <a:r>
              <a:rPr lang="fr-FR" dirty="0" smtClean="0"/>
              <a:t> </a:t>
            </a:r>
            <a:r>
              <a:rPr lang="fr-FR" dirty="0" err="1" smtClean="0"/>
              <a:t>flexibility</a:t>
            </a:r>
            <a:r>
              <a:rPr lang="fr-FR" dirty="0" smtClean="0"/>
              <a:t> </a:t>
            </a:r>
            <a:r>
              <a:rPr lang="fr-FR" sz="2200" dirty="0"/>
              <a:t>(Hayes et al., 1999)</a:t>
            </a:r>
            <a:r>
              <a:rPr lang="fr-FR" dirty="0" smtClean="0"/>
              <a:t>…</a:t>
            </a:r>
          </a:p>
          <a:p>
            <a:r>
              <a:rPr lang="fr-FR" dirty="0" err="1" smtClean="0"/>
              <a:t>Mindfulness</a:t>
            </a:r>
            <a:r>
              <a:rPr lang="fr-FR" dirty="0" smtClean="0"/>
              <a:t> </a:t>
            </a:r>
            <a:r>
              <a:rPr lang="fr-FR" dirty="0" err="1" smtClean="0"/>
              <a:t>favors</a:t>
            </a:r>
            <a:r>
              <a:rPr lang="fr-FR" dirty="0" smtClean="0"/>
              <a:t> </a:t>
            </a:r>
            <a:r>
              <a:rPr lang="fr-FR" dirty="0" err="1" smtClean="0"/>
              <a:t>empathy</a:t>
            </a:r>
            <a:r>
              <a:rPr lang="fr-FR" dirty="0" smtClean="0"/>
              <a:t> </a:t>
            </a:r>
            <a:r>
              <a:rPr lang="fr-FR" sz="2200" dirty="0"/>
              <a:t>(</a:t>
            </a:r>
            <a:r>
              <a:rPr lang="fr-FR" sz="2200" dirty="0" err="1"/>
              <a:t>e.g</a:t>
            </a:r>
            <a:r>
              <a:rPr lang="fr-FR" sz="2200" dirty="0"/>
              <a:t>., Wachs et al., 2007)</a:t>
            </a:r>
            <a:r>
              <a:rPr lang="fr-FR" dirty="0" smtClean="0"/>
              <a:t> and cognitive </a:t>
            </a:r>
            <a:r>
              <a:rPr lang="fr-FR" dirty="0" err="1" smtClean="0"/>
              <a:t>flexibility</a:t>
            </a:r>
            <a:r>
              <a:rPr lang="fr-FR" dirty="0" smtClean="0"/>
              <a:t> </a:t>
            </a:r>
            <a:r>
              <a:rPr lang="fr-FR" sz="2200" dirty="0"/>
              <a:t>(</a:t>
            </a:r>
            <a:r>
              <a:rPr lang="fr-FR" sz="2200" dirty="0" err="1"/>
              <a:t>e.g</a:t>
            </a:r>
            <a:r>
              <a:rPr lang="fr-FR" sz="2200" dirty="0"/>
              <a:t>., Moore et al., 2009)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err="1"/>
              <a:t>Understudied</a:t>
            </a:r>
            <a:r>
              <a:rPr lang="fr-FR" dirty="0"/>
              <a:t> </a:t>
            </a:r>
            <a:r>
              <a:rPr lang="fr-FR" dirty="0" err="1"/>
              <a:t>well-being</a:t>
            </a:r>
            <a:r>
              <a:rPr lang="fr-FR" dirty="0"/>
              <a:t> </a:t>
            </a:r>
            <a:r>
              <a:rPr lang="fr-FR" dirty="0" err="1" smtClean="0"/>
              <a:t>predictor</a:t>
            </a:r>
            <a:r>
              <a:rPr lang="fr-FR" dirty="0" smtClean="0"/>
              <a:t>: </a:t>
            </a:r>
            <a:r>
              <a:rPr lang="fr-FR" dirty="0" err="1" smtClean="0"/>
              <a:t>connectedness</a:t>
            </a:r>
            <a:r>
              <a:rPr lang="fr-FR" dirty="0" smtClean="0"/>
              <a:t> </a:t>
            </a:r>
            <a:r>
              <a:rPr lang="fr-FR" dirty="0"/>
              <a:t>to nature </a:t>
            </a:r>
            <a:r>
              <a:rPr lang="fr-FR" sz="2200" dirty="0"/>
              <a:t>(Mayer et al., 2009)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correlates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empathy</a:t>
            </a:r>
            <a:r>
              <a:rPr lang="fr-FR" dirty="0"/>
              <a:t> </a:t>
            </a:r>
            <a:r>
              <a:rPr lang="fr-FR" sz="2200" dirty="0"/>
              <a:t>(Hagège et al., 2009)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err="1" smtClean="0"/>
              <a:t>Understudied</a:t>
            </a:r>
            <a:r>
              <a:rPr lang="fr-FR" dirty="0" smtClean="0"/>
              <a:t> </a:t>
            </a:r>
            <a:r>
              <a:rPr lang="fr-FR" dirty="0" err="1" smtClean="0"/>
              <a:t>relationship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connectedness</a:t>
            </a:r>
            <a:r>
              <a:rPr lang="fr-FR" dirty="0" smtClean="0"/>
              <a:t> to nature and </a:t>
            </a:r>
            <a:r>
              <a:rPr lang="fr-FR" dirty="0" err="1" smtClean="0"/>
              <a:t>mindfulness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891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Theoretical</a:t>
            </a:r>
            <a:r>
              <a:rPr lang="fr-FR" dirty="0" smtClean="0"/>
              <a:t> </a:t>
            </a:r>
            <a:r>
              <a:rPr lang="fr-FR" dirty="0" err="1" smtClean="0"/>
              <a:t>framework</a:t>
            </a:r>
            <a:r>
              <a:rPr lang="fr-FR" dirty="0" smtClean="0"/>
              <a:t> (1/2)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58241" y="1564589"/>
            <a:ext cx="7498080" cy="2727587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 smtClean="0"/>
              <a:t>Mindfulness</a:t>
            </a:r>
            <a:r>
              <a:rPr lang="fr-FR" dirty="0" smtClean="0"/>
              <a:t>: </a:t>
            </a:r>
            <a:r>
              <a:rPr lang="fr-FR" dirty="0" err="1"/>
              <a:t>awareness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arises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paying</a:t>
            </a:r>
            <a:r>
              <a:rPr lang="fr-FR" dirty="0"/>
              <a:t> attention, on </a:t>
            </a:r>
            <a:r>
              <a:rPr lang="fr-FR" dirty="0" err="1"/>
              <a:t>purpose</a:t>
            </a:r>
            <a:r>
              <a:rPr lang="fr-FR" dirty="0"/>
              <a:t>, in the </a:t>
            </a:r>
            <a:r>
              <a:rPr lang="fr-FR" dirty="0" err="1"/>
              <a:t>present</a:t>
            </a:r>
            <a:r>
              <a:rPr lang="fr-FR" dirty="0"/>
              <a:t> moment, non-</a:t>
            </a:r>
            <a:r>
              <a:rPr lang="fr-FR" dirty="0" err="1" smtClean="0"/>
              <a:t>judgementally</a:t>
            </a:r>
            <a:r>
              <a:rPr lang="fr-FR" dirty="0"/>
              <a:t> </a:t>
            </a:r>
            <a:r>
              <a:rPr lang="fr-FR" sz="2400" dirty="0"/>
              <a:t>(</a:t>
            </a:r>
            <a:r>
              <a:rPr lang="fr-FR" sz="2400" dirty="0" err="1"/>
              <a:t>Kabat-</a:t>
            </a:r>
            <a:r>
              <a:rPr lang="fr-FR" sz="2400" dirty="0" err="1" smtClean="0"/>
              <a:t>Zinn</a:t>
            </a:r>
            <a:r>
              <a:rPr lang="fr-FR" sz="2400" dirty="0" smtClean="0"/>
              <a:t>, 2003).</a:t>
            </a:r>
          </a:p>
          <a:p>
            <a:r>
              <a:rPr lang="fr-FR" dirty="0" err="1" smtClean="0"/>
              <a:t>Meditation</a:t>
            </a:r>
            <a:r>
              <a:rPr lang="fr-FR" dirty="0" smtClean="0"/>
              <a:t>: attention training </a:t>
            </a:r>
            <a:r>
              <a:rPr lang="fr-FR" sz="2200" dirty="0" smtClean="0"/>
              <a:t>(Lutz et al., 2008).</a:t>
            </a:r>
          </a:p>
          <a:p>
            <a:r>
              <a:rPr lang="fr-FR" dirty="0" err="1" smtClean="0"/>
              <a:t>Empathy</a:t>
            </a:r>
            <a:r>
              <a:rPr lang="fr-FR" dirty="0" smtClean="0"/>
              <a:t> </a:t>
            </a:r>
            <a:r>
              <a:rPr lang="fr-FR" i="1" dirty="0" smtClean="0">
                <a:sym typeface="Wingdings"/>
              </a:rPr>
              <a:t>vs</a:t>
            </a:r>
            <a:r>
              <a:rPr lang="fr-FR" dirty="0" smtClean="0">
                <a:sym typeface="Wingdings"/>
              </a:rPr>
              <a:t>. </a:t>
            </a:r>
            <a:r>
              <a:rPr lang="fr-FR" dirty="0" err="1" smtClean="0"/>
              <a:t>emotional</a:t>
            </a:r>
            <a:r>
              <a:rPr lang="fr-FR" dirty="0" smtClean="0"/>
              <a:t> </a:t>
            </a:r>
            <a:r>
              <a:rPr lang="fr-FR" dirty="0" err="1" smtClean="0"/>
              <a:t>cut</a:t>
            </a:r>
            <a:r>
              <a:rPr lang="fr-FR" dirty="0" smtClean="0"/>
              <a:t> and contagion </a:t>
            </a:r>
            <a:r>
              <a:rPr lang="fr-FR" sz="2000" dirty="0"/>
              <a:t>(Favre et al., 2005) </a:t>
            </a:r>
            <a:endParaRPr lang="fr-FR" sz="2000" dirty="0" smtClean="0"/>
          </a:p>
          <a:p>
            <a:pPr marL="82296" indent="0">
              <a:buNone/>
            </a:pPr>
            <a:endParaRPr lang="fr-FR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567897" y="5100739"/>
            <a:ext cx="6096022" cy="1541463"/>
            <a:chOff x="180" y="2202"/>
            <a:chExt cx="3840" cy="971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658" y="2293"/>
              <a:ext cx="3220" cy="45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 flipH="1" flipV="1">
              <a:off x="657" y="2202"/>
              <a:ext cx="3267" cy="499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86" y="2430"/>
              <a:ext cx="10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dirty="0" err="1" smtClean="0"/>
                <a:t>emotion</a:t>
              </a:r>
              <a:endParaRPr lang="fr-FR" sz="2400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723" y="2248"/>
              <a:ext cx="11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sz="2400" dirty="0" smtClean="0"/>
                <a:t>cognition</a:t>
              </a:r>
              <a:endParaRPr lang="fr-FR" sz="2400" dirty="0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67" y="2837"/>
              <a:ext cx="345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658" y="2792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336" y="2792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80" y="2882"/>
              <a:ext cx="9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dirty="0" smtClean="0"/>
                <a:t>contagion</a:t>
              </a:r>
              <a:endParaRPr lang="fr-FR" sz="2400" dirty="0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747" y="2882"/>
              <a:ext cx="11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dirty="0" err="1" smtClean="0"/>
                <a:t>empathy</a:t>
              </a:r>
              <a:endParaRPr lang="fr-FR" sz="2400" dirty="0"/>
            </a:p>
          </p:txBody>
        </p:sp>
      </p:grp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7540754" y="5971929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781926" y="6114804"/>
            <a:ext cx="151289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dirty="0" err="1" smtClean="0"/>
              <a:t>cut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182456" y="4292176"/>
            <a:ext cx="799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 err="1" smtClean="0"/>
              <a:t>explicitly</a:t>
            </a:r>
            <a:r>
              <a:rPr lang="fr-FR" sz="2400" dirty="0" smtClean="0"/>
              <a:t> drives the </a:t>
            </a:r>
            <a:r>
              <a:rPr lang="fr-FR" sz="2400" dirty="0" err="1" smtClean="0"/>
              <a:t>relationship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another</a:t>
            </a:r>
            <a:r>
              <a:rPr lang="fr-FR" sz="2400" dirty="0" smtClean="0"/>
              <a:t> </a:t>
            </a:r>
            <a:r>
              <a:rPr lang="fr-FR" sz="2400" dirty="0" err="1" smtClean="0"/>
              <a:t>person</a:t>
            </a:r>
            <a:r>
              <a:rPr lang="fr-FR" sz="2400" dirty="0" smtClean="0"/>
              <a:t> :</a:t>
            </a:r>
            <a:endParaRPr lang="fr-FR" sz="2400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068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Theoretical</a:t>
            </a:r>
            <a:r>
              <a:rPr lang="fr-FR" dirty="0" smtClean="0"/>
              <a:t> frame (2/2)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87436" y="1664315"/>
            <a:ext cx="7956563" cy="5193685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Connectedness</a:t>
            </a:r>
            <a:r>
              <a:rPr lang="fr-FR" dirty="0" smtClean="0"/>
              <a:t> to nature </a:t>
            </a:r>
            <a:r>
              <a:rPr lang="fr-FR" sz="2000" dirty="0" smtClean="0"/>
              <a:t>(Mayer et al., 2004)</a:t>
            </a:r>
            <a:r>
              <a:rPr lang="fr-FR" dirty="0" smtClean="0"/>
              <a:t> / </a:t>
            </a:r>
            <a:r>
              <a:rPr lang="fr-FR" dirty="0" err="1" smtClean="0"/>
              <a:t>relatedness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environment</a:t>
            </a:r>
            <a:r>
              <a:rPr lang="fr-FR" dirty="0" smtClean="0"/>
              <a:t> </a:t>
            </a:r>
            <a:r>
              <a:rPr lang="fr-FR" sz="2000" dirty="0" smtClean="0"/>
              <a:t>(</a:t>
            </a:r>
            <a:r>
              <a:rPr lang="fr-FR" sz="2000" dirty="0" err="1" smtClean="0"/>
              <a:t>Searles</a:t>
            </a:r>
            <a:r>
              <a:rPr lang="fr-FR" sz="2000" dirty="0" smtClean="0"/>
              <a:t>, 1960)</a:t>
            </a:r>
            <a:r>
              <a:rPr lang="fr-FR" dirty="0" smtClean="0"/>
              <a:t>: how far one </a:t>
            </a:r>
            <a:r>
              <a:rPr lang="fr-FR" dirty="0" err="1" smtClean="0"/>
              <a:t>feels</a:t>
            </a:r>
            <a:r>
              <a:rPr lang="fr-FR" dirty="0" smtClean="0"/>
              <a:t> </a:t>
            </a:r>
            <a:r>
              <a:rPr lang="fr-FR" dirty="0"/>
              <a:t>a </a:t>
            </a:r>
            <a:r>
              <a:rPr lang="fr-FR" dirty="0" err="1"/>
              <a:t>sense</a:t>
            </a:r>
            <a:r>
              <a:rPr lang="fr-FR" dirty="0"/>
              <a:t> of </a:t>
            </a:r>
            <a:r>
              <a:rPr lang="fr-FR" dirty="0" err="1"/>
              <a:t>kinship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natural</a:t>
            </a:r>
            <a:r>
              <a:rPr lang="fr-FR" dirty="0"/>
              <a:t> world</a:t>
            </a:r>
            <a:r>
              <a:rPr lang="fr-FR" dirty="0" smtClean="0"/>
              <a:t>; and </a:t>
            </a:r>
            <a:r>
              <a:rPr lang="fr-FR" dirty="0" err="1"/>
              <a:t>view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welfare</a:t>
            </a:r>
            <a:r>
              <a:rPr lang="fr-FR" dirty="0"/>
              <a:t> as </a:t>
            </a:r>
            <a:r>
              <a:rPr lang="fr-FR" dirty="0" err="1"/>
              <a:t>related</a:t>
            </a:r>
            <a:r>
              <a:rPr lang="fr-FR" dirty="0"/>
              <a:t> to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welfare</a:t>
            </a:r>
            <a:r>
              <a:rPr lang="fr-FR" dirty="0" smtClean="0"/>
              <a:t>.</a:t>
            </a:r>
          </a:p>
          <a:p>
            <a:r>
              <a:rPr lang="fr-FR" dirty="0" smtClean="0"/>
              <a:t>Cognitive </a:t>
            </a:r>
            <a:r>
              <a:rPr lang="fr-FR" dirty="0" err="1" smtClean="0"/>
              <a:t>flexibility</a:t>
            </a:r>
            <a:r>
              <a:rPr lang="fr-FR" dirty="0" smtClean="0"/>
              <a:t>: </a:t>
            </a:r>
            <a:r>
              <a:rPr lang="en-US" dirty="0" smtClean="0"/>
              <a:t>“awareness </a:t>
            </a:r>
            <a:r>
              <a:rPr lang="en-US" dirty="0"/>
              <a:t>that in any given situation there are options and alternatives available, willingness to be flexible and adapt to the situation, and self-efficacy in being </a:t>
            </a:r>
            <a:r>
              <a:rPr lang="en-US" dirty="0" smtClean="0"/>
              <a:t>flexible”</a:t>
            </a:r>
            <a:r>
              <a:rPr lang="fr-FR" dirty="0" smtClean="0"/>
              <a:t> </a:t>
            </a:r>
            <a:r>
              <a:rPr lang="fr-FR" sz="2000" dirty="0" smtClean="0"/>
              <a:t>(Martin et al., 1995).</a:t>
            </a:r>
          </a:p>
          <a:p>
            <a:r>
              <a:rPr lang="fr-FR" dirty="0" smtClean="0"/>
              <a:t>Attitude </a:t>
            </a:r>
            <a:r>
              <a:rPr lang="fr-FR" dirty="0" err="1" smtClean="0"/>
              <a:t>toward</a:t>
            </a:r>
            <a:r>
              <a:rPr lang="fr-FR" dirty="0" smtClean="0"/>
              <a:t> </a:t>
            </a:r>
            <a:r>
              <a:rPr lang="fr-FR" dirty="0" err="1" smtClean="0"/>
              <a:t>doubt</a:t>
            </a:r>
            <a:r>
              <a:rPr lang="fr-FR" dirty="0" smtClean="0"/>
              <a:t>/incertitude: </a:t>
            </a:r>
            <a:r>
              <a:rPr lang="fr-FR" dirty="0" err="1" smtClean="0"/>
              <a:t>welcoming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able to copy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changing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r>
              <a:rPr lang="fr-FR" dirty="0" smtClean="0"/>
              <a:t> and conceptions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err="1" smtClean="0">
                <a:sym typeface="Wingdings"/>
              </a:rPr>
              <a:t>such</a:t>
            </a:r>
            <a:r>
              <a:rPr lang="fr-FR" dirty="0" smtClean="0">
                <a:sym typeface="Wingdings"/>
              </a:rPr>
              <a:t> an </a:t>
            </a:r>
            <a:r>
              <a:rPr lang="fr-FR" dirty="0" err="1" smtClean="0">
                <a:sym typeface="Wingdings"/>
              </a:rPr>
              <a:t>opened</a:t>
            </a:r>
            <a:r>
              <a:rPr lang="fr-FR" dirty="0" smtClean="0">
                <a:sym typeface="Wingdings"/>
              </a:rPr>
              <a:t> attitude </a:t>
            </a:r>
            <a:r>
              <a:rPr lang="fr-FR" dirty="0" err="1" smtClean="0">
                <a:sym typeface="Wingdings"/>
              </a:rPr>
              <a:t>requires</a:t>
            </a:r>
            <a:r>
              <a:rPr lang="fr-FR" dirty="0" smtClean="0">
                <a:sym typeface="Wingdings"/>
              </a:rPr>
              <a:t> cognitive </a:t>
            </a:r>
            <a:r>
              <a:rPr lang="fr-FR" dirty="0" err="1" smtClean="0">
                <a:sym typeface="Wingdings"/>
              </a:rPr>
              <a:t>flexibility</a:t>
            </a:r>
            <a:r>
              <a:rPr lang="fr-FR" dirty="0" smtClean="0"/>
              <a:t> </a:t>
            </a:r>
            <a:r>
              <a:rPr lang="fr-FR" sz="2000" dirty="0" smtClean="0"/>
              <a:t>(Favre, 2016).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792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Problematic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881320"/>
            <a:ext cx="7498080" cy="1330516"/>
          </a:xfrm>
        </p:spPr>
        <p:txBody>
          <a:bodyPr/>
          <a:lstStyle/>
          <a:p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meditation</a:t>
            </a:r>
            <a:r>
              <a:rPr lang="fr-FR" dirty="0" smtClean="0"/>
              <a:t> training of </a:t>
            </a:r>
            <a:r>
              <a:rPr lang="fr-FR" dirty="0" err="1" smtClean="0"/>
              <a:t>young</a:t>
            </a:r>
            <a:r>
              <a:rPr lang="fr-FR" dirty="0" smtClean="0"/>
              <a:t> </a:t>
            </a:r>
            <a:r>
              <a:rPr lang="fr-FR" dirty="0" err="1" smtClean="0"/>
              <a:t>students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well-being</a:t>
            </a:r>
            <a:r>
              <a:rPr lang="fr-FR" dirty="0" smtClean="0"/>
              <a:t> </a:t>
            </a:r>
            <a:r>
              <a:rPr lang="fr-FR" dirty="0" err="1" smtClean="0"/>
              <a:t>indicators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27430" y="3434485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fr-FR" dirty="0" err="1" smtClean="0"/>
              <a:t>Tested</a:t>
            </a:r>
            <a:r>
              <a:rPr lang="fr-FR" dirty="0" smtClean="0"/>
              <a:t> </a:t>
            </a:r>
            <a:r>
              <a:rPr lang="fr-FR" dirty="0" err="1" smtClean="0"/>
              <a:t>hypothesis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7430" y="4640304"/>
            <a:ext cx="7498080" cy="19731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 err="1" smtClean="0"/>
              <a:t>Meditation</a:t>
            </a:r>
            <a:r>
              <a:rPr lang="fr-FR" dirty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well-being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improvement</a:t>
            </a:r>
            <a:r>
              <a:rPr lang="fr-FR" dirty="0" smtClean="0"/>
              <a:t> of cognitive </a:t>
            </a:r>
            <a:r>
              <a:rPr lang="fr-FR" dirty="0" err="1" smtClean="0"/>
              <a:t>flexibility</a:t>
            </a:r>
            <a:r>
              <a:rPr lang="fr-FR" dirty="0" smtClean="0"/>
              <a:t>, </a:t>
            </a:r>
            <a:r>
              <a:rPr lang="fr-FR" dirty="0" err="1" smtClean="0"/>
              <a:t>empathy</a:t>
            </a:r>
            <a:r>
              <a:rPr lang="fr-FR" dirty="0" smtClean="0"/>
              <a:t>, </a:t>
            </a:r>
            <a:r>
              <a:rPr lang="fr-FR" dirty="0" err="1" smtClean="0"/>
              <a:t>doubt</a:t>
            </a:r>
            <a:r>
              <a:rPr lang="fr-FR" dirty="0" smtClean="0"/>
              <a:t> </a:t>
            </a:r>
            <a:r>
              <a:rPr lang="fr-FR" dirty="0" err="1" smtClean="0"/>
              <a:t>tolerance</a:t>
            </a:r>
            <a:r>
              <a:rPr lang="fr-FR" dirty="0" smtClean="0"/>
              <a:t> and </a:t>
            </a:r>
            <a:r>
              <a:rPr lang="fr-FR" dirty="0" err="1" smtClean="0"/>
              <a:t>connectedness</a:t>
            </a:r>
            <a:r>
              <a:rPr lang="fr-FR" dirty="0" smtClean="0"/>
              <a:t> to nature.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186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6295027"/>
          </a:xfrm>
        </p:spPr>
        <p:txBody>
          <a:bodyPr>
            <a:normAutofit/>
          </a:bodyPr>
          <a:lstStyle/>
          <a:p>
            <a:r>
              <a:rPr lang="fr-FR" sz="4400" dirty="0" smtClean="0"/>
              <a:t>II. </a:t>
            </a:r>
            <a:r>
              <a:rPr lang="fr-FR" sz="4400" dirty="0" err="1" smtClean="0"/>
              <a:t>Methodology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4169364"/>
            <a:ext cx="7498080" cy="48006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051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School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55277" y="1647548"/>
            <a:ext cx="8088724" cy="4819489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Setting: collège F. </a:t>
            </a:r>
            <a:r>
              <a:rPr lang="fr-FR" dirty="0" err="1" smtClean="0"/>
              <a:t>Miterrand</a:t>
            </a:r>
            <a:r>
              <a:rPr lang="fr-FR" dirty="0" smtClean="0"/>
              <a:t> in Moissac </a:t>
            </a:r>
          </a:p>
          <a:p>
            <a:pPr marL="0" indent="0">
              <a:buNone/>
            </a:pPr>
            <a:r>
              <a:rPr lang="fr-FR" sz="1700" dirty="0" smtClean="0"/>
              <a:t>(</a:t>
            </a:r>
            <a:r>
              <a:rPr lang="fr-FR" sz="1700" dirty="0" err="1" smtClean="0"/>
              <a:t>see</a:t>
            </a:r>
            <a:r>
              <a:rPr lang="fr-FR" sz="1700" dirty="0" smtClean="0"/>
              <a:t> </a:t>
            </a:r>
            <a:r>
              <a:rPr lang="fr-FR" sz="1700" dirty="0">
                <a:hlinkClick r:id="rId2"/>
              </a:rPr>
              <a:t>http://lci.tf1.fr/jt-20h/</a:t>
            </a:r>
            <a:r>
              <a:rPr lang="fr-FR" sz="1700" dirty="0" err="1">
                <a:hlinkClick r:id="rId2"/>
              </a:rPr>
              <a:t>videos</a:t>
            </a:r>
            <a:r>
              <a:rPr lang="fr-FR" sz="1700" dirty="0">
                <a:hlinkClick r:id="rId2"/>
              </a:rPr>
              <a:t>/2016/la-meditation-a-le-vent-en-poupe-8721235.</a:t>
            </a:r>
            <a:r>
              <a:rPr lang="fr-FR" sz="1700" dirty="0" smtClean="0">
                <a:hlinkClick r:id="rId2"/>
              </a:rPr>
              <a:t>html</a:t>
            </a:r>
            <a:r>
              <a:rPr lang="fr-FR" sz="1700" dirty="0" smtClean="0"/>
              <a:t>)</a:t>
            </a:r>
            <a:endParaRPr lang="fr-FR" sz="1700" dirty="0"/>
          </a:p>
          <a:p>
            <a:r>
              <a:rPr lang="fr-FR" dirty="0" smtClean="0"/>
              <a:t>« </a:t>
            </a:r>
            <a:r>
              <a:rPr lang="fr-FR" dirty="0" err="1" smtClean="0"/>
              <a:t>priority</a:t>
            </a:r>
            <a:r>
              <a:rPr lang="fr-FR" dirty="0" smtClean="0"/>
              <a:t> </a:t>
            </a:r>
            <a:r>
              <a:rPr lang="fr-FR" dirty="0" err="1" smtClean="0"/>
              <a:t>education</a:t>
            </a:r>
            <a:r>
              <a:rPr lang="fr-FR" dirty="0" smtClean="0"/>
              <a:t> zone » (309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among</a:t>
            </a:r>
            <a:r>
              <a:rPr lang="fr-FR" dirty="0" smtClean="0"/>
              <a:t> 314 </a:t>
            </a:r>
            <a:r>
              <a:rPr lang="fr-FR" dirty="0" err="1" smtClean="0"/>
              <a:t>schools</a:t>
            </a:r>
            <a:r>
              <a:rPr lang="fr-FR" dirty="0" smtClean="0"/>
              <a:t> of the area)</a:t>
            </a:r>
          </a:p>
          <a:p>
            <a:r>
              <a:rPr lang="fr-FR" dirty="0" err="1" smtClean="0"/>
              <a:t>Between</a:t>
            </a:r>
            <a:r>
              <a:rPr lang="fr-FR" dirty="0" smtClean="0"/>
              <a:t> 20 and 30 new allophone </a:t>
            </a:r>
            <a:r>
              <a:rPr lang="fr-FR" dirty="0" err="1" smtClean="0"/>
              <a:t>students</a:t>
            </a:r>
            <a:r>
              <a:rPr lang="fr-FR" dirty="0" smtClean="0"/>
              <a:t> per </a:t>
            </a:r>
            <a:r>
              <a:rPr lang="fr-FR" dirty="0" err="1" smtClean="0"/>
              <a:t>year</a:t>
            </a:r>
            <a:r>
              <a:rPr lang="fr-FR" dirty="0" smtClean="0"/>
              <a:t> (570 total)</a:t>
            </a:r>
          </a:p>
          <a:p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: « </a:t>
            </a:r>
            <a:r>
              <a:rPr lang="fr-FR" dirty="0" err="1" smtClean="0"/>
              <a:t>connected</a:t>
            </a:r>
            <a:r>
              <a:rPr lang="fr-FR" dirty="0" smtClean="0"/>
              <a:t> » (</a:t>
            </a:r>
            <a:r>
              <a:rPr lang="fr-FR" dirty="0" err="1" smtClean="0"/>
              <a:t>Mind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heart</a:t>
            </a:r>
            <a:r>
              <a:rPr lang="fr-FR" dirty="0" smtClean="0"/>
              <a:t> association)</a:t>
            </a:r>
          </a:p>
          <a:p>
            <a:r>
              <a:rPr lang="fr-FR" dirty="0" err="1" smtClean="0"/>
              <a:t>Aims</a:t>
            </a:r>
            <a:r>
              <a:rPr lang="fr-FR" dirty="0" smtClean="0"/>
              <a:t> : </a:t>
            </a:r>
            <a:r>
              <a:rPr lang="fr-FR" dirty="0" err="1" smtClean="0"/>
              <a:t>reduce</a:t>
            </a:r>
            <a:r>
              <a:rPr lang="fr-FR" dirty="0" smtClean="0"/>
              <a:t> stress,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well-being</a:t>
            </a:r>
            <a:r>
              <a:rPr lang="fr-FR" dirty="0" smtClean="0"/>
              <a:t>, </a:t>
            </a:r>
            <a:r>
              <a:rPr lang="fr-FR" dirty="0" err="1" smtClean="0"/>
              <a:t>emotional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 and </a:t>
            </a:r>
            <a:r>
              <a:rPr lang="fr-FR" dirty="0" err="1" smtClean="0"/>
              <a:t>learning</a:t>
            </a:r>
            <a:r>
              <a:rPr lang="fr-FR" dirty="0" smtClean="0"/>
              <a:t> conditions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357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2189</TotalTime>
  <Words>1284</Words>
  <Application>Microsoft Macintosh PowerPoint</Application>
  <PresentationFormat>Présentation à l'écran (4:3)</PresentationFormat>
  <Paragraphs>286</Paragraphs>
  <Slides>23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Solstice</vt:lpstr>
      <vt:lpstr>Document</vt:lpstr>
      <vt:lpstr>Preliminary study of the impact of  a meditation training in school  on well-being factors</vt:lpstr>
      <vt:lpstr>Content</vt:lpstr>
      <vt:lpstr>I. Context, theoretical framework and problematic </vt:lpstr>
      <vt:lpstr>Scientific context</vt:lpstr>
      <vt:lpstr>Theoretical framework (1/2)</vt:lpstr>
      <vt:lpstr>Theoretical frame (2/2)</vt:lpstr>
      <vt:lpstr>Problematic</vt:lpstr>
      <vt:lpstr>II. Methodology</vt:lpstr>
      <vt:lpstr>School</vt:lpstr>
      <vt:lpstr>Participants</vt:lpstr>
      <vt:lpstr>Protocol</vt:lpstr>
      <vt:lpstr>Questionnaires and variables</vt:lpstr>
      <vt:lpstr>Examples of questions  (cognitive flexibility)</vt:lpstr>
      <vt:lpstr>Internal consistancy of the scales (after having removed problematic items)</vt:lpstr>
      <vt:lpstr>Descriptives statistics (n=95)</vt:lpstr>
      <vt:lpstr>Correlations between variables</vt:lpstr>
      <vt:lpstr>Questions about meditation practice</vt:lpstr>
      <vt:lpstr>Test-T between students who continued (n=87) and those who did not (n=6) (D8a)</vt:lpstr>
      <vt:lpstr>Correlation of our variables with meditation training</vt:lpstr>
      <vt:lpstr>General conclusions</vt:lpstr>
      <vt:lpstr>NB : According to the school’s supervisor :</vt:lpstr>
      <vt:lpstr>IV. Perspectives</vt:lpstr>
      <vt:lpstr>Présentation PowerPoint</vt:lpstr>
    </vt:vector>
  </TitlesOfParts>
  <Company>LIRDEF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Résultats expérience Moissac</dc:title>
  <dc:creator>Hélène Hagège</dc:creator>
  <cp:lastModifiedBy>Hélène Hagège</cp:lastModifiedBy>
  <cp:revision>45</cp:revision>
  <dcterms:created xsi:type="dcterms:W3CDTF">2017-03-07T11:18:51Z</dcterms:created>
  <dcterms:modified xsi:type="dcterms:W3CDTF">2017-10-03T09:45:11Z</dcterms:modified>
</cp:coreProperties>
</file>