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6" r:id="rId10"/>
    <p:sldId id="267" r:id="rId11"/>
    <p:sldId id="265" r:id="rId12"/>
    <p:sldId id="258"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1" autoAdjust="0"/>
    <p:restoredTop sz="94660"/>
  </p:normalViewPr>
  <p:slideViewPr>
    <p:cSldViewPr snapToGrid="0">
      <p:cViewPr varScale="1">
        <p:scale>
          <a:sx n="62" d="100"/>
          <a:sy n="62" d="100"/>
        </p:scale>
        <p:origin x="66"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10/3/2017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10/3/2017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883688-E3CF-4D87-B4C9-65E2E02AD58C}"/>
              </a:ext>
            </a:extLst>
          </p:cNvPr>
          <p:cNvSpPr>
            <a:spLocks noGrp="1"/>
          </p:cNvSpPr>
          <p:nvPr>
            <p:ph type="ctrTitle"/>
          </p:nvPr>
        </p:nvSpPr>
        <p:spPr/>
        <p:txBody>
          <a:bodyPr>
            <a:normAutofit fontScale="90000"/>
          </a:bodyPr>
          <a:lstStyle/>
          <a:p>
            <a:r>
              <a:rPr lang="fr-FR" dirty="0"/>
              <a:t>Le climat scolaire: un concept de combat</a:t>
            </a:r>
          </a:p>
        </p:txBody>
      </p:sp>
      <p:sp>
        <p:nvSpPr>
          <p:cNvPr id="3" name="Sous-titre 2">
            <a:extLst>
              <a:ext uri="{FF2B5EF4-FFF2-40B4-BE49-F238E27FC236}">
                <a16:creationId xmlns:a16="http://schemas.microsoft.com/office/drawing/2014/main" id="{CC1D2E0A-10E6-4F74-894B-79B3C2BC3F08}"/>
              </a:ext>
            </a:extLst>
          </p:cNvPr>
          <p:cNvSpPr>
            <a:spLocks noGrp="1"/>
          </p:cNvSpPr>
          <p:nvPr>
            <p:ph type="subTitle" idx="1"/>
          </p:nvPr>
        </p:nvSpPr>
        <p:spPr/>
        <p:txBody>
          <a:bodyPr/>
          <a:lstStyle/>
          <a:p>
            <a:r>
              <a:rPr lang="fr-FR" dirty="0"/>
              <a:t>Pr. </a:t>
            </a:r>
            <a:r>
              <a:rPr lang="fr-FR" dirty="0" err="1"/>
              <a:t>Eric</a:t>
            </a:r>
            <a:r>
              <a:rPr lang="fr-FR" dirty="0"/>
              <a:t> </a:t>
            </a:r>
            <a:r>
              <a:rPr lang="fr-FR" dirty="0" err="1"/>
              <a:t>debarbieux</a:t>
            </a:r>
            <a:r>
              <a:rPr lang="fr-FR" dirty="0"/>
              <a:t> – </a:t>
            </a:r>
            <a:r>
              <a:rPr lang="fr-FR" dirty="0" err="1"/>
              <a:t>ouiep</a:t>
            </a:r>
            <a:r>
              <a:rPr lang="fr-FR" dirty="0"/>
              <a:t>- université paris est </a:t>
            </a:r>
            <a:r>
              <a:rPr lang="fr-FR" dirty="0" err="1"/>
              <a:t>creteil</a:t>
            </a:r>
            <a:r>
              <a:rPr lang="fr-FR" dirty="0"/>
              <a:t> </a:t>
            </a:r>
          </a:p>
          <a:p>
            <a:r>
              <a:rPr lang="fr-FR" dirty="0"/>
              <a:t>Projet </a:t>
            </a:r>
            <a:r>
              <a:rPr lang="fr-FR" dirty="0" err="1"/>
              <a:t>adhere</a:t>
            </a:r>
            <a:r>
              <a:rPr lang="fr-FR" dirty="0"/>
              <a:t> </a:t>
            </a:r>
          </a:p>
        </p:txBody>
      </p:sp>
    </p:spTree>
    <p:extLst>
      <p:ext uri="{BB962C8B-B14F-4D97-AF65-F5344CB8AC3E}">
        <p14:creationId xmlns:p14="http://schemas.microsoft.com/office/powerpoint/2010/main" val="3862759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255A47-922C-4F31-902C-9937743D5760}"/>
              </a:ext>
            </a:extLst>
          </p:cNvPr>
          <p:cNvSpPr>
            <a:spLocks noGrp="1"/>
          </p:cNvSpPr>
          <p:nvPr>
            <p:ph type="title"/>
          </p:nvPr>
        </p:nvSpPr>
        <p:spPr>
          <a:xfrm>
            <a:off x="1544568" y="2261359"/>
            <a:ext cx="9603275" cy="1049235"/>
          </a:xfrm>
        </p:spPr>
        <p:txBody>
          <a:bodyPr/>
          <a:lstStyle/>
          <a:p>
            <a:r>
              <a:rPr lang="fr-FR" dirty="0"/>
              <a:t>Une fois cela dit… allons aux complexités du terrain…. </a:t>
            </a:r>
          </a:p>
        </p:txBody>
      </p:sp>
    </p:spTree>
    <p:extLst>
      <p:ext uri="{BB962C8B-B14F-4D97-AF65-F5344CB8AC3E}">
        <p14:creationId xmlns:p14="http://schemas.microsoft.com/office/powerpoint/2010/main" val="3771345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Différences suivant les fonctions</a:t>
            </a:r>
          </a:p>
        </p:txBody>
      </p:sp>
      <p:pic>
        <p:nvPicPr>
          <p:cNvPr id="4" name="Espace réservé du conten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1624" y="2060849"/>
            <a:ext cx="5832648" cy="3047301"/>
          </a:xfrm>
          <a:prstGeom prst="rect">
            <a:avLst/>
          </a:prstGeom>
          <a:solidFill>
            <a:schemeClr val="bg1"/>
          </a:solidFill>
          <a:ln>
            <a:noFill/>
          </a:ln>
        </p:spPr>
      </p:pic>
    </p:spTree>
    <p:extLst>
      <p:ext uri="{BB962C8B-B14F-4D97-AF65-F5344CB8AC3E}">
        <p14:creationId xmlns:p14="http://schemas.microsoft.com/office/powerpoint/2010/main" val="2864853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0473BC36-5B79-4290-A2E4-3F8975746596}"/>
              </a:ext>
            </a:extLst>
          </p:cNvPr>
          <p:cNvPicPr>
            <a:picLocks noChangeAspect="1"/>
          </p:cNvPicPr>
          <p:nvPr/>
        </p:nvPicPr>
        <p:blipFill>
          <a:blip r:embed="rId2"/>
          <a:stretch>
            <a:fillRect/>
          </a:stretch>
        </p:blipFill>
        <p:spPr>
          <a:xfrm>
            <a:off x="1456841" y="340962"/>
            <a:ext cx="9051010" cy="6788257"/>
          </a:xfrm>
          <a:prstGeom prst="rect">
            <a:avLst/>
          </a:prstGeom>
        </p:spPr>
      </p:pic>
    </p:spTree>
    <p:extLst>
      <p:ext uri="{BB962C8B-B14F-4D97-AF65-F5344CB8AC3E}">
        <p14:creationId xmlns:p14="http://schemas.microsoft.com/office/powerpoint/2010/main" val="1829292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stretch>
            <a:fillRect/>
          </a:stretch>
        </p:blipFill>
        <p:spPr>
          <a:xfrm>
            <a:off x="1906293" y="154983"/>
            <a:ext cx="8818534" cy="6416298"/>
          </a:xfrm>
          <a:prstGeom prst="rect">
            <a:avLst/>
          </a:prstGeom>
        </p:spPr>
      </p:pic>
    </p:spTree>
    <p:extLst>
      <p:ext uri="{BB962C8B-B14F-4D97-AF65-F5344CB8AC3E}">
        <p14:creationId xmlns:p14="http://schemas.microsoft.com/office/powerpoint/2010/main" val="68243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D7E082-FC8A-4B5F-A9A6-F37AC88469C2}"/>
              </a:ext>
            </a:extLst>
          </p:cNvPr>
          <p:cNvSpPr>
            <a:spLocks noGrp="1"/>
          </p:cNvSpPr>
          <p:nvPr>
            <p:ph type="title"/>
          </p:nvPr>
        </p:nvSpPr>
        <p:spPr>
          <a:xfrm>
            <a:off x="1451579" y="2169763"/>
            <a:ext cx="9603275" cy="1611823"/>
          </a:xfrm>
        </p:spPr>
        <p:txBody>
          <a:bodyPr/>
          <a:lstStyle/>
          <a:p>
            <a:r>
              <a:rPr lang="fr-FR" dirty="0"/>
              <a:t>Alors que faire? </a:t>
            </a:r>
          </a:p>
        </p:txBody>
      </p:sp>
    </p:spTree>
    <p:extLst>
      <p:ext uri="{BB962C8B-B14F-4D97-AF65-F5344CB8AC3E}">
        <p14:creationId xmlns:p14="http://schemas.microsoft.com/office/powerpoint/2010/main" val="1871840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normAutofit/>
          </a:bodyPr>
          <a:lstStyle/>
          <a:p>
            <a:r>
              <a:rPr lang="fr-FR" dirty="0"/>
              <a:t>Rappel: Les causes du harcèlement et de la violence à l’école</a:t>
            </a:r>
          </a:p>
        </p:txBody>
      </p:sp>
      <p:sp>
        <p:nvSpPr>
          <p:cNvPr id="16387" name="Espace réservé du contenu 2"/>
          <p:cNvSpPr>
            <a:spLocks noGrp="1"/>
          </p:cNvSpPr>
          <p:nvPr>
            <p:ph idx="1"/>
          </p:nvPr>
        </p:nvSpPr>
        <p:spPr>
          <a:solidFill>
            <a:srgbClr val="FFC000"/>
          </a:solidFill>
        </p:spPr>
        <p:txBody>
          <a:bodyPr>
            <a:normAutofit/>
          </a:bodyPr>
          <a:lstStyle/>
          <a:p>
            <a:r>
              <a:rPr lang="fr-FR" sz="2400" b="1" dirty="0"/>
              <a:t>1 : Les facteurs personnels </a:t>
            </a:r>
          </a:p>
          <a:p>
            <a:r>
              <a:rPr lang="fr-FR" sz="2400" b="1" dirty="0"/>
              <a:t>2. Les facteurs familiaux</a:t>
            </a:r>
          </a:p>
          <a:p>
            <a:r>
              <a:rPr lang="fr-FR" sz="2400" b="1" dirty="0"/>
              <a:t>3. Facteurs de risque socioéconomiques</a:t>
            </a:r>
          </a:p>
          <a:p>
            <a:pPr>
              <a:buFontTx/>
              <a:buNone/>
            </a:pPr>
            <a:r>
              <a:rPr lang="fr-FR" b="1" dirty="0"/>
              <a:t>DEBAT  : Rien n’est possible sans un changement économique global ?</a:t>
            </a:r>
            <a:endParaRPr lang="fr-FR" dirty="0"/>
          </a:p>
          <a:p>
            <a:r>
              <a:rPr lang="fr-FR" sz="2400" b="1" dirty="0"/>
              <a:t>4. Facteurs de risque associés à l’influence des pairs</a:t>
            </a:r>
          </a:p>
          <a:p>
            <a:r>
              <a:rPr lang="fr-FR" sz="2400" b="1" dirty="0"/>
              <a:t>5. Facteurs de risque associés à l'école</a:t>
            </a:r>
          </a:p>
          <a:p>
            <a:endParaRPr lang="fr-FR" sz="2800" b="1" dirty="0"/>
          </a:p>
          <a:p>
            <a:endParaRPr lang="fr-FR" dirty="0"/>
          </a:p>
        </p:txBody>
      </p:sp>
    </p:spTree>
    <p:extLst>
      <p:ext uri="{BB962C8B-B14F-4D97-AF65-F5344CB8AC3E}">
        <p14:creationId xmlns:p14="http://schemas.microsoft.com/office/powerpoint/2010/main" val="1487414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821410" y="278969"/>
            <a:ext cx="9379046" cy="6102359"/>
          </a:xfrm>
          <a:prstGeom prst="rect">
            <a:avLst/>
          </a:prstGeom>
        </p:spPr>
      </p:pic>
    </p:spTree>
    <p:extLst>
      <p:ext uri="{BB962C8B-B14F-4D97-AF65-F5344CB8AC3E}">
        <p14:creationId xmlns:p14="http://schemas.microsoft.com/office/powerpoint/2010/main" val="1340991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13C83829-3389-4257-92D3-B5AD2F2F67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7390" y="573436"/>
            <a:ext cx="10120393" cy="5625885"/>
          </a:xfrm>
          <a:prstGeom prst="rect">
            <a:avLst/>
          </a:prstGeom>
          <a:noFill/>
          <a:ln>
            <a:noFill/>
          </a:ln>
        </p:spPr>
      </p:pic>
    </p:spTree>
    <p:extLst>
      <p:ext uri="{BB962C8B-B14F-4D97-AF65-F5344CB8AC3E}">
        <p14:creationId xmlns:p14="http://schemas.microsoft.com/office/powerpoint/2010/main" val="1712828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6400" y="1340768"/>
            <a:ext cx="8763000" cy="4907632"/>
          </a:xfrm>
        </p:spPr>
        <p:txBody>
          <a:bodyPr/>
          <a:lstStyle/>
          <a:p>
            <a:endParaRPr lang="fr-FR" dirty="0"/>
          </a:p>
          <a:p>
            <a:r>
              <a:rPr lang="fr-FR" sz="4000" dirty="0"/>
              <a:t>N’oubliez jamais comment bat le cœur d’un enfant qui a peur</a:t>
            </a:r>
          </a:p>
          <a:p>
            <a:pPr lvl="6">
              <a:buNone/>
            </a:pPr>
            <a:endParaRPr lang="fr-FR" dirty="0"/>
          </a:p>
          <a:p>
            <a:pPr lvl="6">
              <a:buNone/>
            </a:pPr>
            <a:r>
              <a:rPr lang="fr-FR" sz="2800" dirty="0"/>
              <a:t>JANUSZ   KORCZAK</a:t>
            </a:r>
          </a:p>
        </p:txBody>
      </p:sp>
    </p:spTree>
    <p:extLst>
      <p:ext uri="{BB962C8B-B14F-4D97-AF65-F5344CB8AC3E}">
        <p14:creationId xmlns:p14="http://schemas.microsoft.com/office/powerpoint/2010/main" val="1517579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E505C-CE7B-42E2-895E-B9B31783E9EF}"/>
              </a:ext>
            </a:extLst>
          </p:cNvPr>
          <p:cNvSpPr>
            <a:spLocks noGrp="1"/>
          </p:cNvSpPr>
          <p:nvPr>
            <p:ph type="title"/>
          </p:nvPr>
        </p:nvSpPr>
        <p:spPr/>
        <p:txBody>
          <a:bodyPr/>
          <a:lstStyle/>
          <a:p>
            <a:r>
              <a:rPr lang="fr-FR" dirty="0"/>
              <a:t>Pourquoi ce changement de titre?</a:t>
            </a:r>
          </a:p>
        </p:txBody>
      </p:sp>
      <p:sp>
        <p:nvSpPr>
          <p:cNvPr id="3" name="Espace réservé du contenu 2">
            <a:extLst>
              <a:ext uri="{FF2B5EF4-FFF2-40B4-BE49-F238E27FC236}">
                <a16:creationId xmlns:a16="http://schemas.microsoft.com/office/drawing/2014/main" id="{94EA4291-C9DE-439F-871D-A3D0E851658E}"/>
              </a:ext>
            </a:extLst>
          </p:cNvPr>
          <p:cNvSpPr>
            <a:spLocks noGrp="1"/>
          </p:cNvSpPr>
          <p:nvPr>
            <p:ph idx="1"/>
          </p:nvPr>
        </p:nvSpPr>
        <p:spPr/>
        <p:txBody>
          <a:bodyPr/>
          <a:lstStyle/>
          <a:p>
            <a:r>
              <a:rPr lang="fr-FR" dirty="0"/>
              <a:t>De l’</a:t>
            </a:r>
            <a:r>
              <a:rPr lang="fr-FR" dirty="0" err="1"/>
              <a:t>antipédagogie</a:t>
            </a:r>
            <a:r>
              <a:rPr lang="fr-FR" dirty="0"/>
              <a:t> en France</a:t>
            </a:r>
          </a:p>
          <a:p>
            <a:r>
              <a:rPr lang="fr-FR" dirty="0"/>
              <a:t>Du climat scolaire et du « laxisme » pédagogique: les origines de la recherche et de l’action publique sur le climat scolaire en France (et aux USA…) ou les fausses évidences de la violence à l’école</a:t>
            </a:r>
          </a:p>
          <a:p>
            <a:r>
              <a:rPr lang="fr-FR" dirty="0"/>
              <a:t>Halte au « </a:t>
            </a:r>
            <a:r>
              <a:rPr lang="fr-FR" dirty="0" err="1"/>
              <a:t>climatoscepticisme</a:t>
            </a:r>
            <a:r>
              <a:rPr lang="fr-FR" dirty="0"/>
              <a:t> »… </a:t>
            </a:r>
          </a:p>
          <a:p>
            <a:r>
              <a:rPr lang="fr-FR" dirty="0"/>
              <a:t>Questions épistémologiques: climat scolaire et bien être à l’école</a:t>
            </a:r>
          </a:p>
          <a:p>
            <a:endParaRPr lang="fr-FR" dirty="0"/>
          </a:p>
          <a:p>
            <a:pPr marL="0" indent="0">
              <a:buNone/>
            </a:pPr>
            <a:endParaRPr lang="fr-FR"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309324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re 1"/>
          <p:cNvSpPr>
            <a:spLocks noGrp="1"/>
          </p:cNvSpPr>
          <p:nvPr>
            <p:ph type="title"/>
          </p:nvPr>
        </p:nvSpPr>
        <p:spPr/>
        <p:txBody>
          <a:bodyPr/>
          <a:lstStyle/>
          <a:p>
            <a:pPr eaLnBrk="1" hangingPunct="1"/>
            <a:r>
              <a:rPr lang="fr-FR" dirty="0"/>
              <a:t>Un climat scolaire très positif</a:t>
            </a:r>
          </a:p>
        </p:txBody>
      </p:sp>
      <p:sp>
        <p:nvSpPr>
          <p:cNvPr id="50178" name="Espace réservé du contenu 5"/>
          <p:cNvSpPr>
            <a:spLocks noGrp="1"/>
          </p:cNvSpPr>
          <p:nvPr>
            <p:ph idx="1"/>
          </p:nvPr>
        </p:nvSpPr>
        <p:spPr/>
        <p:txBody>
          <a:bodyPr/>
          <a:lstStyle/>
          <a:p>
            <a:pPr eaLnBrk="1" hangingPunct="1"/>
            <a:endParaRPr lang="fr-FR"/>
          </a:p>
        </p:txBody>
      </p:sp>
      <p:pic>
        <p:nvPicPr>
          <p:cNvPr id="50179" name="Image 6"/>
          <p:cNvPicPr>
            <a:picLocks noChangeAspect="1" noChangeArrowheads="1"/>
          </p:cNvPicPr>
          <p:nvPr/>
        </p:nvPicPr>
        <p:blipFill>
          <a:blip r:embed="rId2"/>
          <a:srcRect/>
          <a:stretch>
            <a:fillRect/>
          </a:stretch>
        </p:blipFill>
        <p:spPr bwMode="auto">
          <a:xfrm>
            <a:off x="2208214" y="2762251"/>
            <a:ext cx="6696075" cy="2898775"/>
          </a:xfrm>
          <a:prstGeom prst="rect">
            <a:avLst/>
          </a:prstGeom>
          <a:noFill/>
          <a:ln w="9525">
            <a:noFill/>
            <a:miter lim="800000"/>
            <a:headEnd/>
            <a:tailEnd/>
          </a:ln>
        </p:spPr>
      </p:pic>
      <p:sp>
        <p:nvSpPr>
          <p:cNvPr id="2" name="ZoneTexte 1"/>
          <p:cNvSpPr txBox="1"/>
          <p:nvPr/>
        </p:nvSpPr>
        <p:spPr>
          <a:xfrm>
            <a:off x="1847528" y="404665"/>
            <a:ext cx="4608512" cy="1200329"/>
          </a:xfrm>
          <a:prstGeom prst="rect">
            <a:avLst/>
          </a:prstGeom>
          <a:noFill/>
        </p:spPr>
        <p:txBody>
          <a:bodyPr wrap="square" rtlCol="0">
            <a:spAutoFit/>
          </a:bodyPr>
          <a:lstStyle/>
          <a:p>
            <a:r>
              <a:rPr lang="fr-FR" sz="3600" dirty="0">
                <a:solidFill>
                  <a:schemeClr val="accent3">
                    <a:lumMod val="20000"/>
                    <a:lumOff val="80000"/>
                  </a:schemeClr>
                </a:solidFill>
              </a:rPr>
              <a:t>Halte au </a:t>
            </a:r>
            <a:r>
              <a:rPr lang="fr-FR" sz="3600" dirty="0" err="1">
                <a:solidFill>
                  <a:schemeClr val="accent3">
                    <a:lumMod val="20000"/>
                    <a:lumOff val="80000"/>
                  </a:schemeClr>
                </a:solidFill>
              </a:rPr>
              <a:t>school</a:t>
            </a:r>
            <a:r>
              <a:rPr lang="fr-FR" sz="3600" dirty="0">
                <a:solidFill>
                  <a:schemeClr val="accent3">
                    <a:lumMod val="20000"/>
                    <a:lumOff val="80000"/>
                  </a:schemeClr>
                </a:solidFill>
              </a:rPr>
              <a:t> </a:t>
            </a:r>
            <a:r>
              <a:rPr lang="fr-FR" sz="3600" dirty="0" err="1">
                <a:solidFill>
                  <a:schemeClr val="accent3">
                    <a:lumMod val="20000"/>
                    <a:lumOff val="80000"/>
                  </a:schemeClr>
                </a:solidFill>
              </a:rPr>
              <a:t>bashing</a:t>
            </a:r>
            <a:r>
              <a:rPr lang="fr-FR" sz="3600" dirty="0">
                <a:solidFill>
                  <a:schemeClr val="accent3">
                    <a:lumMod val="20000"/>
                    <a:lumOff val="80000"/>
                  </a:schemeClr>
                </a:solidFill>
              </a:rPr>
              <a:t>! </a:t>
            </a:r>
          </a:p>
        </p:txBody>
      </p:sp>
    </p:spTree>
    <p:extLst>
      <p:ext uri="{BB962C8B-B14F-4D97-AF65-F5344CB8AC3E}">
        <p14:creationId xmlns:p14="http://schemas.microsoft.com/office/powerpoint/2010/main" val="850412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620000" cy="922114"/>
          </a:xfrm>
        </p:spPr>
        <p:txBody>
          <a:bodyPr/>
          <a:lstStyle/>
          <a:p>
            <a:r>
              <a:rPr lang="fr-FR" dirty="0"/>
              <a:t>Halte au </a:t>
            </a:r>
            <a:r>
              <a:rPr lang="fr-FR" dirty="0" err="1"/>
              <a:t>school</a:t>
            </a:r>
            <a:r>
              <a:rPr lang="fr-FR" dirty="0"/>
              <a:t> </a:t>
            </a:r>
            <a:r>
              <a:rPr lang="fr-FR" dirty="0" err="1"/>
              <a:t>bashing</a:t>
            </a:r>
            <a:r>
              <a:rPr lang="fr-FR" dirty="0"/>
              <a:t>!! </a:t>
            </a:r>
          </a:p>
        </p:txBody>
      </p:sp>
      <p:graphicFrame>
        <p:nvGraphicFramePr>
          <p:cNvPr id="4" name="Espace réservé du contenu 3"/>
          <p:cNvGraphicFramePr>
            <a:graphicFrameLocks noGrp="1"/>
          </p:cNvGraphicFramePr>
          <p:nvPr>
            <p:ph idx="1"/>
            <p:extLst/>
          </p:nvPr>
        </p:nvGraphicFramePr>
        <p:xfrm>
          <a:off x="2783633" y="1340768"/>
          <a:ext cx="5972175" cy="4419600"/>
        </p:xfrm>
        <a:graphic>
          <a:graphicData uri="http://schemas.openxmlformats.org/drawingml/2006/table">
            <a:tbl>
              <a:tblPr/>
              <a:tblGrid>
                <a:gridCol w="1856850">
                  <a:extLst>
                    <a:ext uri="{9D8B030D-6E8A-4147-A177-3AD203B41FA5}">
                      <a16:colId xmlns:a16="http://schemas.microsoft.com/office/drawing/2014/main" val="20000"/>
                    </a:ext>
                  </a:extLst>
                </a:gridCol>
                <a:gridCol w="689941">
                  <a:extLst>
                    <a:ext uri="{9D8B030D-6E8A-4147-A177-3AD203B41FA5}">
                      <a16:colId xmlns:a16="http://schemas.microsoft.com/office/drawing/2014/main" val="20001"/>
                    </a:ext>
                  </a:extLst>
                </a:gridCol>
                <a:gridCol w="630617">
                  <a:extLst>
                    <a:ext uri="{9D8B030D-6E8A-4147-A177-3AD203B41FA5}">
                      <a16:colId xmlns:a16="http://schemas.microsoft.com/office/drawing/2014/main" val="20002"/>
                    </a:ext>
                  </a:extLst>
                </a:gridCol>
                <a:gridCol w="630617">
                  <a:extLst>
                    <a:ext uri="{9D8B030D-6E8A-4147-A177-3AD203B41FA5}">
                      <a16:colId xmlns:a16="http://schemas.microsoft.com/office/drawing/2014/main" val="20003"/>
                    </a:ext>
                  </a:extLst>
                </a:gridCol>
                <a:gridCol w="737994">
                  <a:extLst>
                    <a:ext uri="{9D8B030D-6E8A-4147-A177-3AD203B41FA5}">
                      <a16:colId xmlns:a16="http://schemas.microsoft.com/office/drawing/2014/main" val="20004"/>
                    </a:ext>
                  </a:extLst>
                </a:gridCol>
                <a:gridCol w="737994">
                  <a:extLst>
                    <a:ext uri="{9D8B030D-6E8A-4147-A177-3AD203B41FA5}">
                      <a16:colId xmlns:a16="http://schemas.microsoft.com/office/drawing/2014/main" val="20005"/>
                    </a:ext>
                  </a:extLst>
                </a:gridCol>
                <a:gridCol w="688162">
                  <a:extLst>
                    <a:ext uri="{9D8B030D-6E8A-4147-A177-3AD203B41FA5}">
                      <a16:colId xmlns:a16="http://schemas.microsoft.com/office/drawing/2014/main" val="20006"/>
                    </a:ext>
                  </a:extLst>
                </a:gridCol>
              </a:tblGrid>
              <a:tr h="152208">
                <a:tc rowSpan="2">
                  <a:txBody>
                    <a:bodyPr/>
                    <a:lstStyle/>
                    <a:p>
                      <a:pPr algn="ctr">
                        <a:spcAft>
                          <a:spcPts val="0"/>
                        </a:spcAft>
                      </a:pPr>
                      <a:r>
                        <a:rPr lang="fr-FR" sz="1000" b="1" dirty="0">
                          <a:effectLst/>
                          <a:latin typeface="Arial"/>
                          <a:ea typeface="Times New Roman"/>
                          <a:cs typeface="Arial"/>
                        </a:rPr>
                        <a:t>Climat scolaire</a:t>
                      </a:r>
                      <a:endParaRPr lang="fr-FR" sz="1100" dirty="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fr-FR" sz="1000" b="1">
                          <a:effectLst/>
                          <a:latin typeface="Arial"/>
                          <a:ea typeface="Times New Roman"/>
                          <a:cs typeface="Arial"/>
                        </a:rPr>
                        <a:t>Ensemble</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000" b="1">
                          <a:effectLst/>
                          <a:latin typeface="Arial"/>
                          <a:ea typeface="Times New Roman"/>
                          <a:cs typeface="Arial"/>
                        </a:rPr>
                        <a:t>Sexes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ctr">
                        <a:spcAft>
                          <a:spcPts val="0"/>
                        </a:spcAft>
                      </a:pPr>
                      <a:r>
                        <a:rPr lang="fr-FR" sz="1000" b="1">
                          <a:effectLst/>
                          <a:latin typeface="Arial"/>
                          <a:ea typeface="Times New Roman"/>
                          <a:cs typeface="Arial"/>
                        </a:rPr>
                        <a:t>Types d'établissement</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0">
                <a:tc vMerge="1">
                  <a:txBody>
                    <a:bodyPr/>
                    <a:lstStyle/>
                    <a:p>
                      <a:endParaRPr lang="fr-FR"/>
                    </a:p>
                  </a:txBody>
                  <a:tcPr/>
                </a:tc>
                <a:tc vMerge="1">
                  <a:txBody>
                    <a:bodyPr/>
                    <a:lstStyle/>
                    <a:p>
                      <a:endParaRPr lang="fr-FR"/>
                    </a:p>
                  </a:txBody>
                  <a:tcPr/>
                </a:tc>
                <a:tc>
                  <a:txBody>
                    <a:bodyPr/>
                    <a:lstStyle/>
                    <a:p>
                      <a:pPr algn="ctr">
                        <a:spcAft>
                          <a:spcPts val="0"/>
                        </a:spcAft>
                      </a:pPr>
                      <a:r>
                        <a:rPr lang="fr-FR" sz="1000" b="1">
                          <a:effectLst/>
                          <a:latin typeface="Arial"/>
                          <a:ea typeface="Times New Roman"/>
                          <a:cs typeface="Arial"/>
                        </a:rPr>
                        <a:t>Filles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a:effectLst/>
                          <a:latin typeface="Arial"/>
                          <a:ea typeface="Times New Roman"/>
                          <a:cs typeface="Arial"/>
                        </a:rPr>
                        <a:t>Garçons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a:effectLst/>
                          <a:latin typeface="Arial"/>
                          <a:ea typeface="Times New Roman"/>
                          <a:cs typeface="Arial"/>
                        </a:rPr>
                        <a:t>RAR</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a:effectLst/>
                          <a:latin typeface="Arial"/>
                          <a:ea typeface="Times New Roman"/>
                          <a:cs typeface="Arial"/>
                        </a:rPr>
                        <a:t>Urbain hors RAR</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a:effectLst/>
                          <a:latin typeface="Arial"/>
                          <a:ea typeface="Times New Roman"/>
                          <a:cs typeface="Arial"/>
                        </a:rPr>
                        <a:t>Rural hors RAR</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6510">
                <a:tc>
                  <a:txBody>
                    <a:bodyPr/>
                    <a:lstStyle/>
                    <a:p>
                      <a:pPr>
                        <a:spcAft>
                          <a:spcPts val="0"/>
                        </a:spcAft>
                      </a:pPr>
                      <a:r>
                        <a:rPr lang="fr-FR" sz="1000">
                          <a:effectLst/>
                          <a:latin typeface="Arial"/>
                          <a:ea typeface="Times New Roman"/>
                          <a:cs typeface="Arial"/>
                        </a:rPr>
                        <a:t>Tout à fait bien ou plutôt bien dans son collège</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dirty="0">
                          <a:effectLst/>
                          <a:latin typeface="Arial"/>
                          <a:ea typeface="Times New Roman"/>
                          <a:cs typeface="Arial"/>
                        </a:rPr>
                        <a:t>92,8%</a:t>
                      </a:r>
                      <a:endParaRPr lang="fr-FR" sz="1100" dirty="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93,7%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91,8%</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89,5%</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93,0%</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92,2%</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6510">
                <a:tc>
                  <a:txBody>
                    <a:bodyPr/>
                    <a:lstStyle/>
                    <a:p>
                      <a:pPr>
                        <a:spcAft>
                          <a:spcPts val="0"/>
                        </a:spcAft>
                      </a:pPr>
                      <a:r>
                        <a:rPr lang="fr-FR" sz="1000">
                          <a:effectLst/>
                          <a:latin typeface="Arial"/>
                          <a:ea typeface="Times New Roman"/>
                          <a:cs typeface="Arial"/>
                        </a:rPr>
                        <a:t>Ambiance tout à fait bien ou plutôt bien entre les élèves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83,6%</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dirty="0">
                          <a:effectLst/>
                          <a:latin typeface="Arial"/>
                          <a:ea typeface="Times New Roman"/>
                          <a:cs typeface="Arial"/>
                        </a:rPr>
                        <a:t>83,0%</a:t>
                      </a:r>
                      <a:endParaRPr lang="fr-FR" sz="1100" dirty="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84,2%</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78,9%</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83,7%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84,6%</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6510">
                <a:tc>
                  <a:txBody>
                    <a:bodyPr/>
                    <a:lstStyle/>
                    <a:p>
                      <a:pPr>
                        <a:spcAft>
                          <a:spcPts val="0"/>
                        </a:spcAft>
                      </a:pPr>
                      <a:r>
                        <a:rPr lang="fr-FR" sz="1000">
                          <a:effectLst/>
                          <a:latin typeface="Arial"/>
                          <a:ea typeface="Times New Roman"/>
                          <a:cs typeface="Arial"/>
                        </a:rPr>
                        <a:t>Beaucoup ou plutôt beaucoup de copains et copines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92,4%</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92,4%</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92,5%</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89,7%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92,5%</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92,9%</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6510">
                <a:tc>
                  <a:txBody>
                    <a:bodyPr/>
                    <a:lstStyle/>
                    <a:p>
                      <a:pPr>
                        <a:spcAft>
                          <a:spcPts val="0"/>
                        </a:spcAft>
                      </a:pPr>
                      <a:r>
                        <a:rPr lang="fr-FR" sz="1000">
                          <a:effectLst/>
                          <a:latin typeface="Arial"/>
                          <a:ea typeface="Times New Roman"/>
                          <a:cs typeface="Arial"/>
                        </a:rPr>
                        <a:t>Relations avec les enseignants très bonnes ou bonnes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86,1%</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90,1%</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82,2%</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80,4%</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86,1%</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88,5%</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6510">
                <a:tc>
                  <a:txBody>
                    <a:bodyPr/>
                    <a:lstStyle/>
                    <a:p>
                      <a:pPr>
                        <a:spcAft>
                          <a:spcPts val="0"/>
                        </a:spcAft>
                      </a:pPr>
                      <a:r>
                        <a:rPr lang="fr-FR" sz="1000">
                          <a:effectLst/>
                          <a:latin typeface="Arial"/>
                          <a:ea typeface="Times New Roman"/>
                          <a:cs typeface="Arial"/>
                        </a:rPr>
                        <a:t>Tout à fait bien ou plutôt bien dans sa classe</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91,0%</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91,3%</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88,3%</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90,9%</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92,8%</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9764">
                <a:tc>
                  <a:txBody>
                    <a:bodyPr/>
                    <a:lstStyle/>
                    <a:p>
                      <a:pPr>
                        <a:spcAft>
                          <a:spcPts val="0"/>
                        </a:spcAft>
                      </a:pPr>
                      <a:r>
                        <a:rPr lang="fr-FR" sz="1000">
                          <a:effectLst/>
                          <a:latin typeface="Arial"/>
                          <a:ea typeface="Times New Roman"/>
                          <a:cs typeface="Arial"/>
                        </a:rPr>
                        <a:t>Pas du tout ou pas beaucoup d'agressivité entre les élèves et les professeurs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89,8%</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91,1%</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88,5%</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84,9%</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89,6%</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92,9%</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6510">
                <a:tc>
                  <a:txBody>
                    <a:bodyPr/>
                    <a:lstStyle/>
                    <a:p>
                      <a:pPr>
                        <a:spcAft>
                          <a:spcPts val="0"/>
                        </a:spcAft>
                      </a:pPr>
                      <a:r>
                        <a:rPr lang="fr-FR" sz="1000">
                          <a:effectLst/>
                          <a:latin typeface="Arial"/>
                          <a:ea typeface="Times New Roman"/>
                          <a:cs typeface="Arial"/>
                        </a:rPr>
                        <a:t>Relations avec les autres adultes très bonnes ou bonnes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90,7%</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91,9%</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89,5%</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89,7%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91,3%</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6510">
                <a:tc>
                  <a:txBody>
                    <a:bodyPr/>
                    <a:lstStyle/>
                    <a:p>
                      <a:pPr>
                        <a:spcAft>
                          <a:spcPts val="0"/>
                        </a:spcAft>
                      </a:pPr>
                      <a:r>
                        <a:rPr lang="fr-FR" sz="1000">
                          <a:effectLst/>
                          <a:latin typeface="Arial"/>
                          <a:ea typeface="Times New Roman"/>
                          <a:cs typeface="Arial"/>
                        </a:rPr>
                        <a:t>On apprend tout à fait ou plutôt bien dans le collège</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90,3%</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91,7%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88,9%</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85,6%</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90,4%</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90,5%</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6510">
                <a:tc>
                  <a:txBody>
                    <a:bodyPr/>
                    <a:lstStyle/>
                    <a:p>
                      <a:pPr>
                        <a:spcAft>
                          <a:spcPts val="0"/>
                        </a:spcAft>
                      </a:pPr>
                      <a:r>
                        <a:rPr lang="fr-FR" sz="1000">
                          <a:effectLst/>
                          <a:latin typeface="Arial"/>
                          <a:ea typeface="Times New Roman"/>
                          <a:cs typeface="Arial"/>
                        </a:rPr>
                        <a:t>Punitions données très ou plutôt justes</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67,2%</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74,3%</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60,3%</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63,7%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67,2%</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68,4%</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6510">
                <a:tc>
                  <a:txBody>
                    <a:bodyPr/>
                    <a:lstStyle/>
                    <a:p>
                      <a:pPr>
                        <a:spcAft>
                          <a:spcPts val="0"/>
                        </a:spcAft>
                      </a:pPr>
                      <a:r>
                        <a:rPr lang="fr-FR" sz="1000">
                          <a:effectLst/>
                          <a:latin typeface="Arial"/>
                          <a:ea typeface="Times New Roman"/>
                          <a:cs typeface="Arial"/>
                        </a:rPr>
                        <a:t>Tout à fait ou plutôt en sécurité dans le collège</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86,2%</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88,0%</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84,4%</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81,0%</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86,3%</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87,1%</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6510">
                <a:tc>
                  <a:txBody>
                    <a:bodyPr/>
                    <a:lstStyle/>
                    <a:p>
                      <a:pPr>
                        <a:spcAft>
                          <a:spcPts val="0"/>
                        </a:spcAft>
                      </a:pPr>
                      <a:r>
                        <a:rPr lang="fr-FR" sz="1000">
                          <a:effectLst/>
                          <a:latin typeface="Arial"/>
                          <a:ea typeface="Times New Roman"/>
                          <a:cs typeface="Arial"/>
                        </a:rPr>
                        <a:t>Jamais d'absence due à la violence</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95,0%</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94,2%</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95,7%</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90,4%</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95,2%</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95,3%</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29764">
                <a:tc>
                  <a:txBody>
                    <a:bodyPr/>
                    <a:lstStyle/>
                    <a:p>
                      <a:pPr>
                        <a:spcAft>
                          <a:spcPts val="0"/>
                        </a:spcAft>
                      </a:pPr>
                      <a:r>
                        <a:rPr lang="fr-FR" sz="1000" dirty="0">
                          <a:effectLst/>
                          <a:latin typeface="Arial"/>
                          <a:ea typeface="Times New Roman"/>
                          <a:cs typeface="Arial"/>
                        </a:rPr>
                        <a:t>Tout à fait ou plutôt en sécurité dans le quartier autour du collège</a:t>
                      </a:r>
                      <a:endParaRPr lang="fr-FR" sz="1100" dirty="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83,7%</a:t>
                      </a:r>
                      <a:endParaRPr lang="fr-FR" sz="1100">
                        <a:effectLst/>
                        <a:latin typeface="Arial"/>
                        <a:ea typeface="Times New Roman"/>
                        <a:cs typeface="Times New Roman"/>
                      </a:endParaRPr>
                    </a:p>
                  </a:txBody>
                  <a:tcPr marL="44450" marR="4445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82,3%</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85,2%</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79,0%</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a:effectLst/>
                          <a:latin typeface="Arial"/>
                          <a:ea typeface="Times New Roman"/>
                          <a:cs typeface="Arial"/>
                        </a:rPr>
                        <a:t>82,9%</a:t>
                      </a:r>
                      <a:endParaRPr lang="fr-FR" sz="110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000" dirty="0">
                          <a:effectLst/>
                          <a:latin typeface="Arial"/>
                          <a:ea typeface="Times New Roman"/>
                          <a:cs typeface="Arial"/>
                        </a:rPr>
                        <a:t>92,1%</a:t>
                      </a:r>
                      <a:endParaRPr lang="fr-FR" sz="1100" dirty="0">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5" name="ZoneTexte 4"/>
          <p:cNvSpPr txBox="1"/>
          <p:nvPr/>
        </p:nvSpPr>
        <p:spPr>
          <a:xfrm>
            <a:off x="2999656" y="6021288"/>
            <a:ext cx="5976664" cy="523220"/>
          </a:xfrm>
          <a:prstGeom prst="rect">
            <a:avLst/>
          </a:prstGeom>
          <a:noFill/>
        </p:spPr>
        <p:txBody>
          <a:bodyPr wrap="square" rtlCol="0">
            <a:spAutoFit/>
          </a:bodyPr>
          <a:lstStyle/>
          <a:p>
            <a:r>
              <a:rPr lang="fr-FR" sz="1400" i="1" dirty="0"/>
              <a:t>Champ : Elèves de collèges publics de France Métropolitaine</a:t>
            </a:r>
            <a:endParaRPr lang="fr-FR" sz="1400" dirty="0"/>
          </a:p>
          <a:p>
            <a:r>
              <a:rPr lang="fr-FR" sz="1400" i="1" dirty="0"/>
              <a:t>Source : MENJVA, DEPP - Enquête nationale de victimation en milieu scolaire</a:t>
            </a:r>
            <a:endParaRPr lang="fr-FR" dirty="0"/>
          </a:p>
        </p:txBody>
      </p:sp>
    </p:spTree>
    <p:extLst>
      <p:ext uri="{BB962C8B-B14F-4D97-AF65-F5344CB8AC3E}">
        <p14:creationId xmlns:p14="http://schemas.microsoft.com/office/powerpoint/2010/main" val="140905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climat scolaire: définition</a:t>
            </a:r>
          </a:p>
        </p:txBody>
      </p:sp>
      <p:sp>
        <p:nvSpPr>
          <p:cNvPr id="3" name="Espace réservé du contenu 2"/>
          <p:cNvSpPr>
            <a:spLocks noGrp="1"/>
          </p:cNvSpPr>
          <p:nvPr>
            <p:ph idx="1"/>
          </p:nvPr>
        </p:nvSpPr>
        <p:spPr/>
        <p:txBody>
          <a:bodyPr>
            <a:normAutofit fontScale="92500" lnSpcReduction="10000"/>
          </a:bodyPr>
          <a:lstStyle/>
          <a:p>
            <a:r>
              <a:rPr lang="fr-FR" dirty="0"/>
              <a:t>Le climat scolaire reflète le jugement qu’ont les parents, les éducateurs et les élèves de leur expérience de la vie et du travail au sein de l’école.  </a:t>
            </a:r>
          </a:p>
          <a:p>
            <a:r>
              <a:rPr lang="fr-FR" dirty="0"/>
              <a:t>Pour autant il ne s’agit pas d’une simple perception individuelle.  Cette notion de « climat » repose sur une expérience subjective de la vie scolaire qui prend en compte non pas l’individu mais l’école en tant que groupe large et les différents groupes sociaux au sein de l’école. </a:t>
            </a:r>
          </a:p>
          <a:p>
            <a:r>
              <a:rPr lang="fr-FR" dirty="0"/>
              <a:t>En ce sens, il convient de ne pas limiter l’action aux seuls élèves. La sécurité des professeurs et leurs relations sociales et émotionnelles avec leurs collègues, la qualité du leadership doivent être incluses  tout autant que l’interaction entre la perception de ce climat par les parents, les élèves et les enseignants. </a:t>
            </a:r>
          </a:p>
        </p:txBody>
      </p:sp>
    </p:spTree>
    <p:extLst>
      <p:ext uri="{BB962C8B-B14F-4D97-AF65-F5344CB8AC3E}">
        <p14:creationId xmlns:p14="http://schemas.microsoft.com/office/powerpoint/2010/main" val="419630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5280" y="436564"/>
            <a:ext cx="8041440" cy="1120229"/>
          </a:xfrm>
        </p:spPr>
        <p:txBody>
          <a:bodyPr>
            <a:normAutofit/>
          </a:bodyPr>
          <a:lstStyle/>
          <a:p>
            <a:r>
              <a:rPr lang="fr-FR" sz="3740" dirty="0"/>
              <a:t>Les 5 dimensions du Climat scolaire (NSCC)</a:t>
            </a:r>
          </a:p>
        </p:txBody>
      </p:sp>
      <p:sp>
        <p:nvSpPr>
          <p:cNvPr id="3" name="Espace réservé du contenu 2"/>
          <p:cNvSpPr>
            <a:spLocks noGrp="1"/>
          </p:cNvSpPr>
          <p:nvPr>
            <p:ph idx="1"/>
          </p:nvPr>
        </p:nvSpPr>
        <p:spPr>
          <a:xfrm>
            <a:off x="898902" y="1952786"/>
            <a:ext cx="8930898" cy="4284526"/>
          </a:xfrm>
        </p:spPr>
        <p:txBody>
          <a:bodyPr>
            <a:noAutofit/>
          </a:bodyPr>
          <a:lstStyle/>
          <a:p>
            <a:r>
              <a:rPr lang="fr-FR" sz="1600" u="sng" dirty="0"/>
              <a:t>1 : les relations </a:t>
            </a:r>
          </a:p>
          <a:p>
            <a:pPr marL="0" indent="0">
              <a:buNone/>
            </a:pPr>
            <a:endParaRPr lang="fr-FR" sz="1600" u="sng" dirty="0"/>
          </a:p>
          <a:p>
            <a:r>
              <a:rPr lang="fr-FR" sz="1600" u="sng" dirty="0"/>
              <a:t>2 : l’enseignement et l’apprentissage </a:t>
            </a:r>
          </a:p>
          <a:p>
            <a:endParaRPr lang="fr-FR" sz="1600" u="sng" dirty="0"/>
          </a:p>
          <a:p>
            <a:r>
              <a:rPr lang="fr-FR" sz="1600" u="sng" dirty="0"/>
              <a:t>3 : la sécurité </a:t>
            </a:r>
          </a:p>
          <a:p>
            <a:endParaRPr lang="fr-FR" sz="1600" u="sng" dirty="0"/>
          </a:p>
          <a:p>
            <a:r>
              <a:rPr lang="fr-FR" sz="1600" u="sng" dirty="0"/>
              <a:t>4 : l’environnement physique</a:t>
            </a:r>
            <a:r>
              <a:rPr lang="fr-FR" sz="1600" dirty="0"/>
              <a:t> </a:t>
            </a:r>
          </a:p>
          <a:p>
            <a:endParaRPr lang="fr-FR" sz="1600" u="sng" dirty="0"/>
          </a:p>
          <a:p>
            <a:r>
              <a:rPr lang="fr-FR" sz="1600" u="sng" dirty="0"/>
              <a:t>5 : le sentiment d’appartenance</a:t>
            </a:r>
            <a:endParaRPr lang="fr-FR" sz="1600" dirty="0"/>
          </a:p>
          <a:p>
            <a:endParaRPr lang="fr-FR" sz="1800" dirty="0"/>
          </a:p>
        </p:txBody>
      </p:sp>
    </p:spTree>
    <p:extLst>
      <p:ext uri="{BB962C8B-B14F-4D97-AF65-F5344CB8AC3E}">
        <p14:creationId xmlns:p14="http://schemas.microsoft.com/office/powerpoint/2010/main" val="2517188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Effets du climat scolaire sur les apprentissages</a:t>
            </a:r>
          </a:p>
        </p:txBody>
      </p:sp>
      <p:sp>
        <p:nvSpPr>
          <p:cNvPr id="3" name="Espace réservé du contenu 2"/>
          <p:cNvSpPr>
            <a:spLocks noGrp="1"/>
          </p:cNvSpPr>
          <p:nvPr>
            <p:ph idx="1"/>
          </p:nvPr>
        </p:nvSpPr>
        <p:spPr>
          <a:xfrm>
            <a:off x="1451579" y="2015732"/>
            <a:ext cx="9603275" cy="4013109"/>
          </a:xfrm>
        </p:spPr>
        <p:txBody>
          <a:bodyPr>
            <a:normAutofit lnSpcReduction="10000"/>
          </a:bodyPr>
          <a:lstStyle/>
          <a:p>
            <a:r>
              <a:rPr lang="fr-FR" sz="1800" dirty="0"/>
              <a:t>La relation entre climat scolaire positif et réussite des élèves a été bien établie internationalement. Mais cela n’est pas automatique ni sans ambiguïté </a:t>
            </a:r>
          </a:p>
          <a:p>
            <a:endParaRPr lang="fr-FR" sz="1800" dirty="0"/>
          </a:p>
          <a:p>
            <a:r>
              <a:rPr lang="fr-FR" sz="1800" dirty="0"/>
              <a:t>les élèves apprennent mieux et sont plus motivés lorsqu’ils se sentent valorisés, qu’ils s’investissent dans la politique de l’école et que leurs professeurs  se sentent fortement connectés à la communauté scolaire.  La bonne qualité du climat scolaire  est associée à un taux significativement plus bas d’absentéisme et joue sur l’exclusion scolaire</a:t>
            </a:r>
          </a:p>
          <a:p>
            <a:endParaRPr lang="fr-FR" sz="1800" dirty="0"/>
          </a:p>
          <a:p>
            <a:r>
              <a:rPr lang="fr-FR" sz="1800" dirty="0"/>
              <a:t>Exemple: Astor et </a:t>
            </a:r>
            <a:r>
              <a:rPr lang="fr-FR" sz="1800" dirty="0" err="1"/>
              <a:t>Benbenishty</a:t>
            </a:r>
            <a:r>
              <a:rPr lang="fr-FR" sz="1800" dirty="0"/>
              <a:t> (2011) N= 73254 élèves 10 à 14 ans. « le bon climat scolaire augmente les résultats scolaires, indépendamment des facteurs socio-économiques initiaux. Il a une influence significative sur les capacités d’apprendre et d’augmenter les compétences scolaires ». </a:t>
            </a:r>
          </a:p>
        </p:txBody>
      </p:sp>
    </p:spTree>
    <p:extLst>
      <p:ext uri="{BB962C8B-B14F-4D97-AF65-F5344CB8AC3E}">
        <p14:creationId xmlns:p14="http://schemas.microsoft.com/office/powerpoint/2010/main" val="307105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Climat scolaire et </a:t>
            </a:r>
            <a:r>
              <a:rPr lang="fr-FR" dirty="0" err="1"/>
              <a:t>victimation</a:t>
            </a:r>
            <a:endParaRPr lang="fr-FR" dirty="0"/>
          </a:p>
        </p:txBody>
      </p:sp>
      <p:sp>
        <p:nvSpPr>
          <p:cNvPr id="3" name="Espace réservé du contenu 2"/>
          <p:cNvSpPr>
            <a:spLocks noGrp="1"/>
          </p:cNvSpPr>
          <p:nvPr>
            <p:ph idx="1"/>
          </p:nvPr>
        </p:nvSpPr>
        <p:spPr/>
        <p:txBody>
          <a:bodyPr>
            <a:normAutofit/>
          </a:bodyPr>
          <a:lstStyle/>
          <a:p>
            <a:r>
              <a:rPr lang="fr-FR" dirty="0"/>
              <a:t>Le lien entre qualité du climat scolaire et </a:t>
            </a:r>
            <a:r>
              <a:rPr lang="fr-FR" dirty="0" err="1"/>
              <a:t>victimation</a:t>
            </a:r>
            <a:r>
              <a:rPr lang="fr-FR" dirty="0"/>
              <a:t> est un des acquis majeurs de la recherche, tant en France qu’à l’international. Un climat scolaire positif est un facteur de résilience et de bien-être, et joue un rôle prépondérant dans la prévention de la violence. </a:t>
            </a:r>
          </a:p>
          <a:p>
            <a:endParaRPr lang="fr-FR" dirty="0"/>
          </a:p>
          <a:p>
            <a:r>
              <a:rPr lang="fr-FR" dirty="0"/>
              <a:t>Un climat scolaire positif agit de manière favorable sur les états dépressifs, les idées suicidaires et la </a:t>
            </a:r>
            <a:r>
              <a:rPr lang="fr-FR" dirty="0" err="1"/>
              <a:t>victimation</a:t>
            </a:r>
            <a:r>
              <a:rPr lang="fr-FR" baseline="30000" dirty="0"/>
              <a:t>:</a:t>
            </a:r>
            <a:r>
              <a:rPr lang="fr-FR" dirty="0"/>
              <a:t> il est associé à la réduction  des agressions et de la violence, du harcèlement (dont le harcèlement sexuel). </a:t>
            </a:r>
          </a:p>
          <a:p>
            <a:endParaRPr lang="fr-FR" dirty="0"/>
          </a:p>
        </p:txBody>
      </p:sp>
    </p:spTree>
    <p:extLst>
      <p:ext uri="{BB962C8B-B14F-4D97-AF65-F5344CB8AC3E}">
        <p14:creationId xmlns:p14="http://schemas.microsoft.com/office/powerpoint/2010/main" val="1513619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1547529" y="885165"/>
            <a:ext cx="8652927" cy="5256584"/>
          </a:xfrm>
          <a:prstGeom prst="rect">
            <a:avLst/>
          </a:prstGeom>
          <a:noFill/>
          <a:ln>
            <a:noFill/>
          </a:ln>
        </p:spPr>
      </p:pic>
      <p:sp>
        <p:nvSpPr>
          <p:cNvPr id="5" name="ZoneTexte 4"/>
          <p:cNvSpPr txBox="1"/>
          <p:nvPr/>
        </p:nvSpPr>
        <p:spPr>
          <a:xfrm>
            <a:off x="1703512" y="404665"/>
            <a:ext cx="4248472" cy="954107"/>
          </a:xfrm>
          <a:prstGeom prst="rect">
            <a:avLst/>
          </a:prstGeom>
          <a:noFill/>
        </p:spPr>
        <p:txBody>
          <a:bodyPr wrap="square" rtlCol="0">
            <a:spAutoFit/>
          </a:bodyPr>
          <a:lstStyle/>
          <a:p>
            <a:r>
              <a:rPr lang="fr-FR" sz="2800" dirty="0"/>
              <a:t>Lien harcèlement/Climat scolaire</a:t>
            </a:r>
          </a:p>
        </p:txBody>
      </p:sp>
    </p:spTree>
    <p:extLst>
      <p:ext uri="{BB962C8B-B14F-4D97-AF65-F5344CB8AC3E}">
        <p14:creationId xmlns:p14="http://schemas.microsoft.com/office/powerpoint/2010/main" val="632190570"/>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67</TotalTime>
  <Words>590</Words>
  <Application>Microsoft Office PowerPoint</Application>
  <PresentationFormat>Grand écran</PresentationFormat>
  <Paragraphs>148</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Gill Sans MT</vt:lpstr>
      <vt:lpstr>Times New Roman</vt:lpstr>
      <vt:lpstr>Galerie</vt:lpstr>
      <vt:lpstr>Le climat scolaire: un concept de combat</vt:lpstr>
      <vt:lpstr>Pourquoi ce changement de titre?</vt:lpstr>
      <vt:lpstr>Un climat scolaire très positif</vt:lpstr>
      <vt:lpstr>Halte au school bashing!! </vt:lpstr>
      <vt:lpstr>Le climat scolaire: définition</vt:lpstr>
      <vt:lpstr>Les 5 dimensions du Climat scolaire (NSCC)</vt:lpstr>
      <vt:lpstr>Effets du climat scolaire sur les apprentissages</vt:lpstr>
      <vt:lpstr>Climat scolaire et victimation</vt:lpstr>
      <vt:lpstr>Présentation PowerPoint</vt:lpstr>
      <vt:lpstr>Une fois cela dit… allons aux complexités du terrain…. </vt:lpstr>
      <vt:lpstr>Différences suivant les fonctions</vt:lpstr>
      <vt:lpstr>Présentation PowerPoint</vt:lpstr>
      <vt:lpstr>Présentation PowerPoint</vt:lpstr>
      <vt:lpstr>Alors que faire? </vt:lpstr>
      <vt:lpstr>Rappel: Les causes du harcèlement et de la violence à l’école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climat scolaire: un concept de combat</dc:title>
  <dc:creator>Debarbieux</dc:creator>
  <cp:lastModifiedBy>Debarbieux</cp:lastModifiedBy>
  <cp:revision>5</cp:revision>
  <dcterms:created xsi:type="dcterms:W3CDTF">2017-10-03T18:56:24Z</dcterms:created>
  <dcterms:modified xsi:type="dcterms:W3CDTF">2017-10-03T20:03:34Z</dcterms:modified>
</cp:coreProperties>
</file>