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73" r:id="rId3"/>
    <p:sldId id="258" r:id="rId4"/>
    <p:sldId id="268" r:id="rId5"/>
    <p:sldId id="269" r:id="rId6"/>
    <p:sldId id="277" r:id="rId7"/>
    <p:sldId id="279" r:id="rId8"/>
    <p:sldId id="286" r:id="rId9"/>
    <p:sldId id="275" r:id="rId10"/>
    <p:sldId id="281" r:id="rId11"/>
    <p:sldId id="271" r:id="rId12"/>
    <p:sldId id="259" r:id="rId13"/>
    <p:sldId id="267" r:id="rId14"/>
    <p:sldId id="282" r:id="rId15"/>
    <p:sldId id="283" r:id="rId16"/>
    <p:sldId id="272" r:id="rId17"/>
    <p:sldId id="261" r:id="rId18"/>
    <p:sldId id="284" r:id="rId19"/>
    <p:sldId id="285"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58616FB-F167-495B-99B0-458D746C4A0A}" type="datetimeFigureOut">
              <a:rPr lang="fr-FR" smtClean="0"/>
              <a:pPr/>
              <a:t>03/10/2017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0342F7-891B-4898-9625-1EEFC7D1124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58616FB-F167-495B-99B0-458D746C4A0A}" type="datetimeFigureOut">
              <a:rPr lang="fr-FR" smtClean="0"/>
              <a:pPr/>
              <a:t>03/10/2017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0342F7-891B-4898-9625-1EEFC7D1124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58616FB-F167-495B-99B0-458D746C4A0A}" type="datetimeFigureOut">
              <a:rPr lang="fr-FR" smtClean="0"/>
              <a:pPr/>
              <a:t>03/10/2017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0342F7-891B-4898-9625-1EEFC7D1124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58616FB-F167-495B-99B0-458D746C4A0A}" type="datetimeFigureOut">
              <a:rPr lang="fr-FR" smtClean="0"/>
              <a:pPr/>
              <a:t>03/10/2017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0342F7-891B-4898-9625-1EEFC7D1124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58616FB-F167-495B-99B0-458D746C4A0A}" type="datetimeFigureOut">
              <a:rPr lang="fr-FR" smtClean="0"/>
              <a:pPr/>
              <a:t>03/10/2017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0342F7-891B-4898-9625-1EEFC7D1124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58616FB-F167-495B-99B0-458D746C4A0A}" type="datetimeFigureOut">
              <a:rPr lang="fr-FR" smtClean="0"/>
              <a:pPr/>
              <a:t>03/10/2017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00342F7-891B-4898-9625-1EEFC7D1124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58616FB-F167-495B-99B0-458D746C4A0A}" type="datetimeFigureOut">
              <a:rPr lang="fr-FR" smtClean="0"/>
              <a:pPr/>
              <a:t>03/10/2017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00342F7-891B-4898-9625-1EEFC7D1124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58616FB-F167-495B-99B0-458D746C4A0A}" type="datetimeFigureOut">
              <a:rPr lang="fr-FR" smtClean="0"/>
              <a:pPr/>
              <a:t>03/10/2017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00342F7-891B-4898-9625-1EEFC7D1124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58616FB-F167-495B-99B0-458D746C4A0A}" type="datetimeFigureOut">
              <a:rPr lang="fr-FR" smtClean="0"/>
              <a:pPr/>
              <a:t>03/10/2017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00342F7-891B-4898-9625-1EEFC7D1124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58616FB-F167-495B-99B0-458D746C4A0A}" type="datetimeFigureOut">
              <a:rPr lang="fr-FR" smtClean="0"/>
              <a:pPr/>
              <a:t>03/10/2017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00342F7-891B-4898-9625-1EEFC7D1124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58616FB-F167-495B-99B0-458D746C4A0A}" type="datetimeFigureOut">
              <a:rPr lang="fr-FR" smtClean="0"/>
              <a:pPr/>
              <a:t>03/10/2017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00342F7-891B-4898-9625-1EEFC7D1124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8616FB-F167-495B-99B0-458D746C4A0A}" type="datetimeFigureOut">
              <a:rPr lang="fr-FR" smtClean="0"/>
              <a:pPr/>
              <a:t>03/10/2017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342F7-891B-4898-9625-1EEFC7D1124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ean-luc.denny@espe.unistra.fr"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mailto:jean-luc.denny@espe.unistra.fr"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Cahiers%20p&#233;dagogiques%20Denny.pd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7504" y="1124744"/>
            <a:ext cx="9036496" cy="3456384"/>
          </a:xfrm>
        </p:spPr>
        <p:txBody>
          <a:bodyPr>
            <a:normAutofit fontScale="90000"/>
          </a:bodyPr>
          <a:lstStyle/>
          <a:p>
            <a:r>
              <a:rPr lang="fr-FR" sz="4000" b="1" dirty="0" smtClean="0"/>
              <a:t/>
            </a:r>
            <a:br>
              <a:rPr lang="fr-FR" sz="4000" b="1" dirty="0" smtClean="0"/>
            </a:br>
            <a:r>
              <a:rPr lang="fr-FR" sz="4000" b="1" dirty="0" smtClean="0"/>
              <a:t/>
            </a:r>
            <a:br>
              <a:rPr lang="fr-FR" sz="4000" b="1" dirty="0" smtClean="0"/>
            </a:br>
            <a:r>
              <a:rPr lang="fr-FR" sz="4000" b="1" dirty="0" smtClean="0"/>
              <a:t/>
            </a:r>
            <a:br>
              <a:rPr lang="fr-FR" sz="4000" b="1" dirty="0" smtClean="0"/>
            </a:br>
            <a:r>
              <a:rPr lang="fr-FR" sz="4000" b="1" dirty="0" smtClean="0"/>
              <a:t/>
            </a:r>
            <a:br>
              <a:rPr lang="fr-FR" sz="4000" b="1" dirty="0" smtClean="0"/>
            </a:br>
            <a:r>
              <a:rPr lang="fr-FR" sz="4000" b="1" dirty="0" smtClean="0"/>
              <a:t/>
            </a:r>
            <a:br>
              <a:rPr lang="fr-FR" sz="4000" b="1" dirty="0" smtClean="0"/>
            </a:br>
            <a:r>
              <a:rPr lang="fr-FR" sz="4000" b="1" dirty="0" smtClean="0"/>
              <a:t/>
            </a:r>
            <a:br>
              <a:rPr lang="fr-FR" sz="4000" b="1" dirty="0" smtClean="0"/>
            </a:br>
            <a:r>
              <a:rPr lang="fr-FR" sz="4000" b="1" dirty="0" smtClean="0"/>
              <a:t>L’élève et les espaces informels </a:t>
            </a:r>
            <a:r>
              <a:rPr lang="fr-FR" sz="4000" b="1" smtClean="0"/>
              <a:t>: </a:t>
            </a:r>
            <a:br>
              <a:rPr lang="fr-FR" sz="4000" b="1" smtClean="0"/>
            </a:br>
            <a:r>
              <a:rPr lang="fr-FR" sz="4000" b="1" smtClean="0"/>
              <a:t>la </a:t>
            </a:r>
            <a:r>
              <a:rPr lang="fr-FR" sz="4000" b="1" dirty="0" smtClean="0"/>
              <a:t>subjectivation comme vecteur de bien-être </a:t>
            </a:r>
            <a:r>
              <a:rPr lang="fr-FR" sz="4000" b="1" smtClean="0"/>
              <a:t/>
            </a:r>
            <a:br>
              <a:rPr lang="fr-FR" sz="4000" b="1" smtClean="0"/>
            </a:br>
            <a:r>
              <a:rPr lang="fr-FR" sz="3200" dirty="0" smtClean="0"/>
              <a:t/>
            </a:r>
            <a:br>
              <a:rPr lang="fr-FR" sz="3200" dirty="0" smtClean="0"/>
            </a:br>
            <a:r>
              <a:rPr lang="fr-FR" sz="3600" b="1" dirty="0" smtClean="0"/>
              <a:t/>
            </a:r>
            <a:br>
              <a:rPr lang="fr-FR" sz="3600" b="1" dirty="0" smtClean="0"/>
            </a:br>
            <a:r>
              <a:rPr lang="fr-FR" sz="4000" b="1" dirty="0" smtClean="0"/>
              <a:t/>
            </a:r>
            <a:br>
              <a:rPr lang="fr-FR" sz="4000" b="1" dirty="0" smtClean="0"/>
            </a:br>
            <a:r>
              <a:rPr lang="fr-FR" sz="4000" b="1" dirty="0" smtClean="0"/>
              <a:t/>
            </a:r>
            <a:br>
              <a:rPr lang="fr-FR" sz="4000" b="1" dirty="0" smtClean="0"/>
            </a:br>
            <a:r>
              <a:rPr lang="fr-FR" sz="3600" dirty="0" smtClean="0"/>
              <a:t/>
            </a:r>
            <a:br>
              <a:rPr lang="fr-FR" sz="3600" dirty="0" smtClean="0"/>
            </a:br>
            <a:r>
              <a:rPr lang="fr-FR" sz="4000" b="1" dirty="0" smtClean="0"/>
              <a:t> </a:t>
            </a:r>
            <a:r>
              <a:rPr lang="fr-FR" dirty="0" smtClean="0"/>
              <a:t/>
            </a:r>
            <a:br>
              <a:rPr lang="fr-FR" dirty="0" smtClean="0"/>
            </a:br>
            <a:endParaRPr lang="fr-FR" dirty="0"/>
          </a:p>
        </p:txBody>
      </p:sp>
      <p:sp>
        <p:nvSpPr>
          <p:cNvPr id="4" name="Espace réservé du numéro de diapositive 3"/>
          <p:cNvSpPr>
            <a:spLocks noGrp="1"/>
          </p:cNvSpPr>
          <p:nvPr>
            <p:ph type="sldNum" sz="quarter" idx="12"/>
          </p:nvPr>
        </p:nvSpPr>
        <p:spPr/>
        <p:txBody>
          <a:bodyPr/>
          <a:lstStyle/>
          <a:p>
            <a:fld id="{CBFC9D07-6367-479B-B875-2C5BAC8C05C9}" type="slidenum">
              <a:rPr lang="fr-FR" smtClean="0"/>
              <a:pPr/>
              <a:t>1</a:t>
            </a:fld>
            <a:endParaRPr lang="fr-FR"/>
          </a:p>
        </p:txBody>
      </p:sp>
      <p:pic>
        <p:nvPicPr>
          <p:cNvPr id="6" name="Image 5"/>
          <p:cNvPicPr/>
          <p:nvPr/>
        </p:nvPicPr>
        <p:blipFill>
          <a:blip r:embed="rId2" cstate="print"/>
          <a:stretch>
            <a:fillRect/>
          </a:stretch>
        </p:blipFill>
        <p:spPr>
          <a:xfrm>
            <a:off x="5148064" y="620688"/>
            <a:ext cx="1981190" cy="1012493"/>
          </a:xfrm>
          <a:prstGeom prst="rect">
            <a:avLst/>
          </a:prstGeom>
        </p:spPr>
      </p:pic>
      <p:sp>
        <p:nvSpPr>
          <p:cNvPr id="8" name="ZoneTexte 7"/>
          <p:cNvSpPr txBox="1"/>
          <p:nvPr/>
        </p:nvSpPr>
        <p:spPr>
          <a:xfrm>
            <a:off x="1259632" y="4725144"/>
            <a:ext cx="7416824" cy="1631216"/>
          </a:xfrm>
          <a:prstGeom prst="rect">
            <a:avLst/>
          </a:prstGeom>
          <a:noFill/>
        </p:spPr>
        <p:txBody>
          <a:bodyPr wrap="square" rtlCol="0">
            <a:spAutoFit/>
          </a:bodyPr>
          <a:lstStyle/>
          <a:p>
            <a:pPr algn="r"/>
            <a:r>
              <a:rPr lang="fr-FR" sz="2000" i="1" dirty="0" smtClean="0"/>
              <a:t>Jean-Luc DENNY</a:t>
            </a:r>
            <a:br>
              <a:rPr lang="fr-FR" sz="2000" i="1" dirty="0" smtClean="0"/>
            </a:br>
            <a:r>
              <a:rPr lang="fr-FR" sz="2000" i="1" dirty="0" smtClean="0"/>
              <a:t>Laboratoire interuniversitaire des sciences de l'éducation et de la </a:t>
            </a:r>
            <a:br>
              <a:rPr lang="fr-FR" sz="2000" i="1" dirty="0" smtClean="0"/>
            </a:br>
            <a:r>
              <a:rPr lang="fr-FR" sz="2000" i="1" dirty="0" smtClean="0"/>
              <a:t>communication (LISEC) - EA 2310</a:t>
            </a:r>
          </a:p>
          <a:p>
            <a:pPr algn="r"/>
            <a:r>
              <a:rPr lang="fr-FR" sz="2000" i="1" dirty="0" smtClean="0">
                <a:hlinkClick r:id="rId3"/>
              </a:rPr>
              <a:t>jean-luc.denny@espe.unistra.fr</a:t>
            </a:r>
            <a:endParaRPr lang="fr-FR" sz="2000" i="1" dirty="0" smtClean="0"/>
          </a:p>
          <a:p>
            <a:pPr algn="r"/>
            <a:r>
              <a:rPr lang="fr-FR" sz="2000" i="1" dirty="0" smtClean="0"/>
              <a:t>Enseignant à l’ESPE Strasbourg</a:t>
            </a:r>
            <a:endParaRPr lang="fr-FR" sz="2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60648"/>
            <a:ext cx="9144000" cy="5078313"/>
          </a:xfrm>
          <a:prstGeom prst="rect">
            <a:avLst/>
          </a:prstGeom>
          <a:noFill/>
        </p:spPr>
        <p:txBody>
          <a:bodyPr wrap="square" rtlCol="0">
            <a:spAutoFit/>
          </a:bodyPr>
          <a:lstStyle/>
          <a:p>
            <a:pPr algn="ctr"/>
            <a:r>
              <a:rPr lang="fr-FR" sz="2000" b="1" dirty="0" smtClean="0">
                <a:solidFill>
                  <a:srgbClr val="FF0000"/>
                </a:solidFill>
              </a:rPr>
              <a:t> </a:t>
            </a:r>
            <a:r>
              <a:rPr lang="fr-FR" sz="3600" b="1" dirty="0" smtClean="0">
                <a:solidFill>
                  <a:srgbClr val="FF0000"/>
                </a:solidFill>
              </a:rPr>
              <a:t>Question de recherche</a:t>
            </a:r>
          </a:p>
          <a:p>
            <a:pPr algn="ctr"/>
            <a:endParaRPr lang="fr-FR" sz="3600" b="1" dirty="0" smtClean="0">
              <a:solidFill>
                <a:srgbClr val="FF0000"/>
              </a:solidFill>
            </a:endParaRPr>
          </a:p>
          <a:p>
            <a:pPr algn="ctr"/>
            <a:r>
              <a:rPr lang="fr-FR" sz="3600" dirty="0" smtClean="0"/>
              <a:t>Quelles stratégies les élèves déclarent-ils mobiliser pour répondre aux normes scolaires ?</a:t>
            </a:r>
          </a:p>
          <a:p>
            <a:pPr algn="ctr"/>
            <a:r>
              <a:rPr lang="fr-FR" sz="3600" b="1" dirty="0" smtClean="0">
                <a:solidFill>
                  <a:srgbClr val="FF0000"/>
                </a:solidFill>
              </a:rPr>
              <a:t> </a:t>
            </a:r>
          </a:p>
          <a:p>
            <a:pPr algn="ctr"/>
            <a:r>
              <a:rPr lang="fr-FR" sz="3600" b="1" dirty="0" smtClean="0">
                <a:solidFill>
                  <a:srgbClr val="FF0000"/>
                </a:solidFill>
              </a:rPr>
              <a:t>Hypothèse de recherche</a:t>
            </a:r>
          </a:p>
          <a:p>
            <a:pPr algn="ctr"/>
            <a:endParaRPr lang="fr-FR" sz="3600" b="1" dirty="0" smtClean="0">
              <a:solidFill>
                <a:srgbClr val="FF0000"/>
              </a:solidFill>
            </a:endParaRPr>
          </a:p>
          <a:p>
            <a:pPr algn="ctr"/>
            <a:r>
              <a:rPr lang="fr-FR" sz="3600" b="1" dirty="0" smtClean="0"/>
              <a:t> </a:t>
            </a:r>
            <a:r>
              <a:rPr lang="fr-FR" sz="3600" dirty="0" smtClean="0"/>
              <a:t>L’élève fait l’expérience des normes et est en délibération permanente avec elles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99592" y="2492896"/>
            <a:ext cx="7920880" cy="646331"/>
          </a:xfrm>
          <a:prstGeom prst="rect">
            <a:avLst/>
          </a:prstGeom>
          <a:noFill/>
        </p:spPr>
        <p:txBody>
          <a:bodyPr wrap="square" rtlCol="0">
            <a:spAutoFit/>
          </a:bodyPr>
          <a:lstStyle/>
          <a:p>
            <a:pPr algn="ctr"/>
            <a:r>
              <a:rPr lang="fr-FR" sz="3600" b="1" dirty="0" smtClean="0">
                <a:solidFill>
                  <a:srgbClr val="FF0000"/>
                </a:solidFill>
              </a:rPr>
              <a:t>Recueil des données et résultats  </a:t>
            </a:r>
            <a:endParaRPr lang="fr-FR" sz="2000" b="1"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60648"/>
            <a:ext cx="8208912" cy="677108"/>
          </a:xfrm>
          <a:prstGeom prst="rect">
            <a:avLst/>
          </a:prstGeom>
          <a:noFill/>
        </p:spPr>
        <p:txBody>
          <a:bodyPr wrap="square" rtlCol="0">
            <a:spAutoFit/>
          </a:bodyPr>
          <a:lstStyle/>
          <a:p>
            <a:endParaRPr lang="fr-FR" sz="2000" b="1" dirty="0" smtClean="0"/>
          </a:p>
          <a:p>
            <a:endParaRPr lang="fr-FR" dirty="0"/>
          </a:p>
        </p:txBody>
      </p:sp>
      <p:sp>
        <p:nvSpPr>
          <p:cNvPr id="1025" name="Rectangle 1"/>
          <p:cNvSpPr>
            <a:spLocks noChangeArrowheads="1"/>
          </p:cNvSpPr>
          <p:nvPr/>
        </p:nvSpPr>
        <p:spPr bwMode="auto">
          <a:xfrm>
            <a:off x="179512" y="3412174"/>
            <a:ext cx="878497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lang="fr-FR" sz="2400" dirty="0"/>
          </a:p>
        </p:txBody>
      </p:sp>
      <p:graphicFrame>
        <p:nvGraphicFramePr>
          <p:cNvPr id="4" name="Tableau 3"/>
          <p:cNvGraphicFramePr>
            <a:graphicFrameLocks noGrp="1"/>
          </p:cNvGraphicFramePr>
          <p:nvPr/>
        </p:nvGraphicFramePr>
        <p:xfrm>
          <a:off x="1619672" y="1340768"/>
          <a:ext cx="7344816" cy="4937428"/>
        </p:xfrm>
        <a:graphic>
          <a:graphicData uri="http://schemas.openxmlformats.org/drawingml/2006/table">
            <a:tbl>
              <a:tblPr firstRow="1" bandRow="1">
                <a:tableStyleId>{5C22544A-7EE6-4342-B048-85BDC9FD1C3A}</a:tableStyleId>
              </a:tblPr>
              <a:tblGrid>
                <a:gridCol w="2448272"/>
                <a:gridCol w="2448272"/>
                <a:gridCol w="2448272"/>
              </a:tblGrid>
              <a:tr h="1030058">
                <a:tc>
                  <a:txBody>
                    <a:bodyPr/>
                    <a:lstStyle/>
                    <a:p>
                      <a:pPr algn="ctr">
                        <a:lnSpc>
                          <a:spcPct val="115000"/>
                        </a:lnSpc>
                        <a:spcAft>
                          <a:spcPts val="0"/>
                        </a:spcAft>
                      </a:pPr>
                      <a:r>
                        <a:rPr lang="fr-FR" sz="1800" b="1" dirty="0">
                          <a:latin typeface="Arial"/>
                          <a:ea typeface="Calibri"/>
                          <a:cs typeface="Times New Roman"/>
                        </a:rPr>
                        <a:t>Démarche ergologique</a:t>
                      </a:r>
                      <a:endParaRPr lang="fr-FR" sz="1800" dirty="0">
                        <a:latin typeface="Calibri"/>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fr-FR" sz="1800" b="1" dirty="0" smtClean="0">
                        <a:latin typeface="Arial"/>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lang="fr-FR" sz="1800" b="1" dirty="0" smtClean="0">
                          <a:latin typeface="Arial"/>
                          <a:ea typeface="Calibri"/>
                          <a:cs typeface="Times New Roman"/>
                        </a:rPr>
                        <a:t>Entretien selon Vermersch</a:t>
                      </a:r>
                      <a:endParaRPr lang="fr-FR" sz="1800" dirty="0" smtClean="0">
                        <a:latin typeface="+mn-lt"/>
                        <a:ea typeface="Calibri"/>
                        <a:cs typeface="Times New Roman"/>
                      </a:endParaRPr>
                    </a:p>
                    <a:p>
                      <a:pPr algn="ctr">
                        <a:lnSpc>
                          <a:spcPct val="115000"/>
                        </a:lnSpc>
                        <a:spcAft>
                          <a:spcPts val="0"/>
                        </a:spcAft>
                      </a:pPr>
                      <a:endParaRPr lang="fr-FR" sz="18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fr-FR" sz="1800" b="1" dirty="0" smtClean="0">
                          <a:latin typeface="Arial"/>
                          <a:ea typeface="Calibri"/>
                          <a:cs typeface="Times New Roman"/>
                        </a:rPr>
                        <a:t>Traces de l’activité</a:t>
                      </a:r>
                    </a:p>
                  </a:txBody>
                  <a:tcPr marL="68580" marR="68580" marT="0" marB="0" anchor="ctr"/>
                </a:tc>
              </a:tr>
              <a:tr h="1030058">
                <a:tc>
                  <a:txBody>
                    <a:bodyPr/>
                    <a:lstStyle/>
                    <a:p>
                      <a:pPr algn="ctr">
                        <a:lnSpc>
                          <a:spcPct val="115000"/>
                        </a:lnSpc>
                        <a:spcAft>
                          <a:spcPts val="0"/>
                        </a:spcAft>
                      </a:pPr>
                      <a:r>
                        <a:rPr lang="fr-FR" sz="2000" b="1" dirty="0" err="1" smtClean="0">
                          <a:latin typeface="Arial"/>
                          <a:ea typeface="Calibri"/>
                          <a:cs typeface="Times New Roman"/>
                        </a:rPr>
                        <a:t>Désadhérence</a:t>
                      </a:r>
                      <a:endParaRPr lang="fr-FR" sz="2000" b="1" dirty="0" smtClean="0">
                        <a:latin typeface="Arial"/>
                        <a:ea typeface="Calibri"/>
                        <a:cs typeface="Times New Roman"/>
                      </a:endParaRPr>
                    </a:p>
                    <a:p>
                      <a:pPr algn="ctr">
                        <a:lnSpc>
                          <a:spcPct val="115000"/>
                        </a:lnSpc>
                        <a:spcAft>
                          <a:spcPts val="0"/>
                        </a:spcAft>
                      </a:pPr>
                      <a:r>
                        <a:rPr lang="fr-FR" sz="2000" b="1" dirty="0" smtClean="0">
                          <a:solidFill>
                            <a:srgbClr val="FF0000"/>
                          </a:solidFill>
                          <a:latin typeface="Arial"/>
                          <a:ea typeface="Calibri"/>
                          <a:cs typeface="Times New Roman"/>
                        </a:rPr>
                        <a:t> </a:t>
                      </a:r>
                      <a:endParaRPr lang="fr-FR" sz="2000" dirty="0">
                        <a:solidFill>
                          <a:srgbClr val="FF0000"/>
                        </a:solidFill>
                        <a:latin typeface="Calibri"/>
                        <a:ea typeface="Calibri"/>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2000" b="1" kern="1200" dirty="0" smtClean="0">
                        <a:solidFill>
                          <a:schemeClr val="dk1"/>
                        </a:solidFill>
                        <a:latin typeface="Arial"/>
                        <a:ea typeface="Calibri"/>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2000" b="1" kern="1200" dirty="0" smtClean="0">
                          <a:solidFill>
                            <a:schemeClr val="dk1"/>
                          </a:solidFill>
                          <a:latin typeface="Arial"/>
                          <a:ea typeface="Calibri"/>
                          <a:cs typeface="Times New Roman"/>
                        </a:rPr>
                        <a:t>Initialiser</a:t>
                      </a:r>
                    </a:p>
                    <a:p>
                      <a:pPr algn="ctr"/>
                      <a:endParaRPr lang="fr-FR" sz="2000" dirty="0" smtClean="0"/>
                    </a:p>
                  </a:txBody>
                  <a:tcPr anchor="ctr"/>
                </a:tc>
                <a:tc>
                  <a:txBody>
                    <a:bodyPr/>
                    <a:lstStyle/>
                    <a:p>
                      <a:pPr marL="0" algn="ctr" defTabSz="914400" rtl="0" eaLnBrk="1" latinLnBrk="0" hangingPunct="1"/>
                      <a:endParaRPr lang="fr-FR" sz="2000" b="1" kern="1200" dirty="0" smtClean="0">
                        <a:solidFill>
                          <a:schemeClr val="dk1"/>
                        </a:solidFill>
                        <a:latin typeface="Arial"/>
                        <a:ea typeface="Calibri"/>
                        <a:cs typeface="Times New Roman"/>
                      </a:endParaRPr>
                    </a:p>
                    <a:p>
                      <a:pPr marL="0" algn="ctr" defTabSz="914400" rtl="0" eaLnBrk="1" latinLnBrk="0" hangingPunct="1"/>
                      <a:r>
                        <a:rPr lang="fr-FR" sz="2000" b="1" kern="1200" dirty="0" smtClean="0">
                          <a:solidFill>
                            <a:schemeClr val="dk1"/>
                          </a:solidFill>
                          <a:latin typeface="Arial"/>
                          <a:ea typeface="Calibri"/>
                          <a:cs typeface="Times New Roman"/>
                        </a:rPr>
                        <a:t>Annotation</a:t>
                      </a:r>
                      <a:r>
                        <a:rPr lang="fr-FR" sz="2000" b="1" kern="1200" baseline="0" dirty="0" smtClean="0">
                          <a:solidFill>
                            <a:schemeClr val="dk1"/>
                          </a:solidFill>
                          <a:latin typeface="Arial"/>
                          <a:ea typeface="Calibri"/>
                          <a:cs typeface="Times New Roman"/>
                        </a:rPr>
                        <a:t> du</a:t>
                      </a:r>
                      <a:r>
                        <a:rPr lang="fr-FR" sz="2000" b="1" kern="1200" dirty="0" smtClean="0">
                          <a:solidFill>
                            <a:schemeClr val="dk1"/>
                          </a:solidFill>
                          <a:latin typeface="Arial"/>
                          <a:ea typeface="Calibri"/>
                          <a:cs typeface="Times New Roman"/>
                        </a:rPr>
                        <a:t> plan de la cour</a:t>
                      </a:r>
                    </a:p>
                  </a:txBody>
                  <a:tcPr anchor="ctr"/>
                </a:tc>
              </a:tr>
              <a:tr h="1030058">
                <a:tc gridSpan="3">
                  <a:txBody>
                    <a:bodyPr/>
                    <a:lstStyle/>
                    <a:p>
                      <a:pPr algn="ctr">
                        <a:lnSpc>
                          <a:spcPct val="115000"/>
                        </a:lnSpc>
                        <a:spcAft>
                          <a:spcPts val="0"/>
                        </a:spcAft>
                      </a:pPr>
                      <a:r>
                        <a:rPr lang="fr-FR" sz="2000" b="1" dirty="0" smtClean="0">
                          <a:latin typeface="Arial"/>
                          <a:ea typeface="Calibri"/>
                          <a:cs typeface="Times New Roman"/>
                        </a:rPr>
                        <a:t>Adhérence :</a:t>
                      </a:r>
                      <a:r>
                        <a:rPr lang="fr-FR" sz="2000" b="1" baseline="0" dirty="0" smtClean="0">
                          <a:latin typeface="Arial"/>
                          <a:ea typeface="Calibri"/>
                          <a:cs typeface="Times New Roman"/>
                        </a:rPr>
                        <a:t> </a:t>
                      </a:r>
                      <a:r>
                        <a:rPr lang="fr-FR" sz="2000" b="1" i="1" baseline="0" dirty="0" smtClean="0">
                          <a:latin typeface="Arial"/>
                          <a:ea typeface="Calibri"/>
                          <a:cs typeface="Times New Roman"/>
                        </a:rPr>
                        <a:t>Présent à vivre </a:t>
                      </a:r>
                    </a:p>
                    <a:p>
                      <a:pPr marL="0" marR="0" indent="0" algn="ctr" defTabSz="914400" rtl="0" eaLnBrk="1" fontAlgn="auto" latinLnBrk="0" hangingPunct="1">
                        <a:lnSpc>
                          <a:spcPct val="115000"/>
                        </a:lnSpc>
                        <a:spcBef>
                          <a:spcPts val="0"/>
                        </a:spcBef>
                        <a:spcAft>
                          <a:spcPts val="0"/>
                        </a:spcAft>
                        <a:buClrTx/>
                        <a:buSzTx/>
                        <a:buFontTx/>
                        <a:buNone/>
                        <a:tabLst/>
                        <a:defRPr/>
                      </a:pPr>
                      <a:r>
                        <a:rPr lang="fr-FR" sz="2000" b="1" kern="1200" dirty="0" smtClean="0">
                          <a:solidFill>
                            <a:srgbClr val="FF0000"/>
                          </a:solidFill>
                          <a:latin typeface="Arial"/>
                          <a:ea typeface="Calibri"/>
                          <a:cs typeface="Times New Roman"/>
                        </a:rPr>
                        <a:t> </a:t>
                      </a:r>
                    </a:p>
                  </a:txBody>
                  <a:tcPr marL="68580" marR="68580" marT="0" marB="0" anchor="ctr"/>
                </a:tc>
                <a:tc hMerge="1">
                  <a:txBody>
                    <a:bodyPr/>
                    <a:lstStyle/>
                    <a:p>
                      <a:endParaRPr lang="fr-FR" sz="2000" dirty="0"/>
                    </a:p>
                  </a:txBody>
                  <a:tcPr>
                    <a:solidFill>
                      <a:schemeClr val="bg1"/>
                    </a:solidFill>
                  </a:tcPr>
                </a:tc>
                <a:tc hMerge="1">
                  <a:txBody>
                    <a:bodyPr/>
                    <a:lstStyle/>
                    <a:p>
                      <a:endParaRPr lang="fr-FR" dirty="0"/>
                    </a:p>
                  </a:txBody>
                  <a:tcPr/>
                </a:tc>
              </a:tr>
              <a:tr h="1030058">
                <a:tc>
                  <a:txBody>
                    <a:bodyPr/>
                    <a:lstStyle/>
                    <a:p>
                      <a:pPr algn="ctr">
                        <a:lnSpc>
                          <a:spcPct val="115000"/>
                        </a:lnSpc>
                        <a:spcAft>
                          <a:spcPts val="0"/>
                        </a:spcAft>
                      </a:pPr>
                      <a:r>
                        <a:rPr lang="fr-FR" sz="2000" b="1" dirty="0" err="1" smtClean="0">
                          <a:latin typeface="Arial"/>
                          <a:ea typeface="Calibri"/>
                          <a:cs typeface="Times New Roman"/>
                        </a:rPr>
                        <a:t>Désadhérence</a:t>
                      </a:r>
                      <a:endParaRPr lang="fr-FR" sz="2000" b="1" dirty="0" smtClean="0">
                        <a:latin typeface="Arial"/>
                        <a:ea typeface="Calibri"/>
                        <a:cs typeface="Times New Roman"/>
                      </a:endParaRPr>
                    </a:p>
                    <a:p>
                      <a:pPr algn="ctr">
                        <a:lnSpc>
                          <a:spcPct val="115000"/>
                        </a:lnSpc>
                        <a:spcAft>
                          <a:spcPts val="0"/>
                        </a:spcAft>
                      </a:pPr>
                      <a:r>
                        <a:rPr lang="fr-FR" sz="2000" b="1" dirty="0" smtClean="0">
                          <a:solidFill>
                            <a:srgbClr val="FF0000"/>
                          </a:solidFill>
                          <a:latin typeface="Arial"/>
                          <a:ea typeface="Calibri"/>
                          <a:cs typeface="Times New Roman"/>
                        </a:rPr>
                        <a:t> </a:t>
                      </a:r>
                      <a:endParaRPr lang="fr-FR" sz="2000" dirty="0">
                        <a:solidFill>
                          <a:srgbClr val="FF0000"/>
                        </a:solidFill>
                        <a:latin typeface="+mn-lt"/>
                        <a:ea typeface="Calibri"/>
                        <a:cs typeface="Times New Roman"/>
                      </a:endParaRPr>
                    </a:p>
                  </a:txBody>
                  <a:tcPr marL="68580" marR="68580" marT="0" marB="0" anchor="ctr"/>
                </a:tc>
                <a:tc>
                  <a:txBody>
                    <a:bodyPr/>
                    <a:lstStyle/>
                    <a:p>
                      <a:pPr marL="0" algn="ctr" defTabSz="914400" rtl="0" eaLnBrk="1" latinLnBrk="0" hangingPunct="1"/>
                      <a:r>
                        <a:rPr lang="fr-FR" sz="2000" b="1" kern="1200" dirty="0" smtClean="0">
                          <a:solidFill>
                            <a:schemeClr val="dk1"/>
                          </a:solidFill>
                          <a:latin typeface="Arial"/>
                          <a:ea typeface="Calibri"/>
                          <a:cs typeface="Times New Roman"/>
                        </a:rPr>
                        <a:t>Focaliser</a:t>
                      </a:r>
                    </a:p>
                    <a:p>
                      <a:pPr marL="0" algn="ctr" defTabSz="914400" rtl="0" eaLnBrk="1" latinLnBrk="0" hangingPunct="1"/>
                      <a:r>
                        <a:rPr lang="fr-FR" sz="2000" b="1" kern="1200" dirty="0" smtClean="0">
                          <a:solidFill>
                            <a:schemeClr val="dk1"/>
                          </a:solidFill>
                          <a:latin typeface="Arial"/>
                          <a:ea typeface="Calibri"/>
                          <a:cs typeface="Times New Roman"/>
                        </a:rPr>
                        <a:t>Elucider</a:t>
                      </a:r>
                    </a:p>
                    <a:p>
                      <a:pPr marL="0" algn="ctr" defTabSz="914400" rtl="0" eaLnBrk="1" latinLnBrk="0" hangingPunct="1"/>
                      <a:r>
                        <a:rPr lang="fr-FR" sz="2000" b="1" kern="1200" dirty="0" smtClean="0">
                          <a:solidFill>
                            <a:schemeClr val="dk1"/>
                          </a:solidFill>
                          <a:latin typeface="Arial"/>
                          <a:ea typeface="Calibri"/>
                          <a:cs typeface="Times New Roman"/>
                        </a:rPr>
                        <a:t>Réguler</a:t>
                      </a:r>
                    </a:p>
                    <a:p>
                      <a:pPr marL="0" algn="ctr" defTabSz="914400" rtl="0" eaLnBrk="1" latinLnBrk="0" hangingPunct="1"/>
                      <a:r>
                        <a:rPr lang="fr-FR" sz="2000" b="1" kern="1200" dirty="0" smtClean="0">
                          <a:solidFill>
                            <a:schemeClr val="dk1"/>
                          </a:solidFill>
                          <a:latin typeface="Arial"/>
                          <a:ea typeface="Calibri"/>
                          <a:cs typeface="Times New Roman"/>
                        </a:rPr>
                        <a:t>Langage « vide de sens »</a:t>
                      </a:r>
                    </a:p>
                  </a:txBody>
                  <a:tcPr/>
                </a:tc>
                <a:tc>
                  <a:txBody>
                    <a:bodyPr/>
                    <a:lstStyle/>
                    <a:p>
                      <a:pPr marL="0" algn="ctr" defTabSz="914400" rtl="0" eaLnBrk="1" latinLnBrk="0" hangingPunct="1">
                        <a:lnSpc>
                          <a:spcPct val="115000"/>
                        </a:lnSpc>
                        <a:spcAft>
                          <a:spcPts val="0"/>
                        </a:spcAft>
                      </a:pPr>
                      <a:r>
                        <a:rPr lang="fr-FR" sz="2000" b="1" kern="1200" dirty="0" smtClean="0">
                          <a:solidFill>
                            <a:schemeClr val="dk1"/>
                          </a:solidFill>
                          <a:latin typeface="Arial"/>
                          <a:ea typeface="Calibri"/>
                          <a:cs typeface="Times New Roman"/>
                        </a:rPr>
                        <a:t>Reprise du croquis initial </a:t>
                      </a:r>
                      <a:endParaRPr lang="fr-FR" sz="2000" b="1" kern="1200" dirty="0">
                        <a:solidFill>
                          <a:schemeClr val="dk1"/>
                        </a:solidFill>
                        <a:latin typeface="Arial"/>
                        <a:ea typeface="Calibri"/>
                        <a:cs typeface="Times New Roman"/>
                      </a:endParaRPr>
                    </a:p>
                  </a:txBody>
                  <a:tcPr anchor="ctr"/>
                </a:tc>
              </a:tr>
            </a:tbl>
          </a:graphicData>
        </a:graphic>
      </p:graphicFrame>
      <p:sp>
        <p:nvSpPr>
          <p:cNvPr id="7" name="ZoneTexte 6"/>
          <p:cNvSpPr txBox="1"/>
          <p:nvPr/>
        </p:nvSpPr>
        <p:spPr>
          <a:xfrm>
            <a:off x="179512" y="4293096"/>
            <a:ext cx="1331640" cy="707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fr-FR" sz="2000" b="1" dirty="0" smtClean="0"/>
              <a:t>Entretien n° 2</a:t>
            </a:r>
            <a:endParaRPr lang="fr-FR" sz="2000" b="1" dirty="0"/>
          </a:p>
        </p:txBody>
      </p:sp>
      <p:cxnSp>
        <p:nvCxnSpPr>
          <p:cNvPr id="8" name="Connecteur en angle 7"/>
          <p:cNvCxnSpPr/>
          <p:nvPr/>
        </p:nvCxnSpPr>
        <p:spPr>
          <a:xfrm>
            <a:off x="323528" y="5157192"/>
            <a:ext cx="1079104" cy="648072"/>
          </a:xfrm>
          <a:prstGeom prst="bentConnector3">
            <a:avLst>
              <a:gd name="adj1" fmla="val 50000"/>
            </a:avLst>
          </a:prstGeom>
          <a:ln>
            <a:tailEnd type="arrow"/>
          </a:ln>
        </p:spPr>
        <p:style>
          <a:lnRef idx="3">
            <a:schemeClr val="accent3"/>
          </a:lnRef>
          <a:fillRef idx="0">
            <a:schemeClr val="accent3"/>
          </a:fillRef>
          <a:effectRef idx="2">
            <a:schemeClr val="accent3"/>
          </a:effectRef>
          <a:fontRef idx="minor">
            <a:schemeClr val="tx1"/>
          </a:fontRef>
        </p:style>
      </p:cxnSp>
      <p:sp>
        <p:nvSpPr>
          <p:cNvPr id="9" name="ZoneTexte 8"/>
          <p:cNvSpPr txBox="1"/>
          <p:nvPr/>
        </p:nvSpPr>
        <p:spPr>
          <a:xfrm>
            <a:off x="179512" y="1628800"/>
            <a:ext cx="1331640" cy="707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fr-FR" sz="2000" b="1" dirty="0" smtClean="0"/>
              <a:t>Entretien n° 1</a:t>
            </a:r>
            <a:endParaRPr lang="fr-FR" sz="2000" b="1" dirty="0"/>
          </a:p>
        </p:txBody>
      </p:sp>
      <p:cxnSp>
        <p:nvCxnSpPr>
          <p:cNvPr id="10" name="Connecteur en angle 9"/>
          <p:cNvCxnSpPr/>
          <p:nvPr/>
        </p:nvCxnSpPr>
        <p:spPr>
          <a:xfrm>
            <a:off x="323528" y="2492896"/>
            <a:ext cx="1079104" cy="648072"/>
          </a:xfrm>
          <a:prstGeom prst="bentConnector3">
            <a:avLst>
              <a:gd name="adj1" fmla="val 50000"/>
            </a:avLst>
          </a:prstGeom>
          <a:ln>
            <a:tailEnd type="arrow"/>
          </a:ln>
        </p:spPr>
        <p:style>
          <a:lnRef idx="3">
            <a:schemeClr val="accent3"/>
          </a:lnRef>
          <a:fillRef idx="0">
            <a:schemeClr val="accent3"/>
          </a:fillRef>
          <a:effectRef idx="2">
            <a:schemeClr val="accent3"/>
          </a:effectRef>
          <a:fontRef idx="minor">
            <a:schemeClr val="tx1"/>
          </a:fontRef>
        </p:style>
      </p:cxnSp>
      <p:sp>
        <p:nvSpPr>
          <p:cNvPr id="11" name="Espace réservé du numéro de diapositive 10"/>
          <p:cNvSpPr>
            <a:spLocks noGrp="1"/>
          </p:cNvSpPr>
          <p:nvPr>
            <p:ph type="sldNum" sz="quarter" idx="12"/>
          </p:nvPr>
        </p:nvSpPr>
        <p:spPr/>
        <p:txBody>
          <a:bodyPr/>
          <a:lstStyle/>
          <a:p>
            <a:fld id="{CBFC9D07-6367-479B-B875-2C5BAC8C05C9}" type="slidenum">
              <a:rPr lang="fr-FR" smtClean="0"/>
              <a:pPr/>
              <a:t>12</a:t>
            </a:fld>
            <a:endParaRPr lang="fr-FR"/>
          </a:p>
        </p:txBody>
      </p:sp>
      <p:sp>
        <p:nvSpPr>
          <p:cNvPr id="12" name="Rectangle 11"/>
          <p:cNvSpPr/>
          <p:nvPr/>
        </p:nvSpPr>
        <p:spPr>
          <a:xfrm>
            <a:off x="467544" y="476672"/>
            <a:ext cx="2714526" cy="461665"/>
          </a:xfrm>
          <a:prstGeom prst="rect">
            <a:avLst/>
          </a:prstGeom>
        </p:spPr>
        <p:txBody>
          <a:bodyPr wrap="none">
            <a:spAutoFit/>
          </a:bodyPr>
          <a:lstStyle/>
          <a:p>
            <a:r>
              <a:rPr lang="fr-FR" sz="2400" b="1" dirty="0" smtClean="0">
                <a:solidFill>
                  <a:srgbClr val="FF0000"/>
                </a:solidFill>
              </a:rPr>
              <a:t>Recueil de données</a:t>
            </a:r>
            <a:r>
              <a:rPr lang="fr-FR" b="1" dirty="0" smtClean="0">
                <a:solidFill>
                  <a:srgbClr val="FF0000"/>
                </a:solidFill>
              </a:rPr>
              <a:t> </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79512" y="476675"/>
          <a:ext cx="8712970" cy="2119265"/>
        </p:xfrm>
        <a:graphic>
          <a:graphicData uri="http://schemas.openxmlformats.org/drawingml/2006/table">
            <a:tbl>
              <a:tblPr/>
              <a:tblGrid>
                <a:gridCol w="1452162"/>
                <a:gridCol w="1597377"/>
                <a:gridCol w="2250850"/>
                <a:gridCol w="1524770"/>
                <a:gridCol w="1887811"/>
              </a:tblGrid>
              <a:tr h="341668">
                <a:tc>
                  <a:txBody>
                    <a:bodyPr/>
                    <a:lstStyle/>
                    <a:p>
                      <a:pPr algn="ctr">
                        <a:lnSpc>
                          <a:spcPct val="115000"/>
                        </a:lnSpc>
                        <a:spcAft>
                          <a:spcPts val="0"/>
                        </a:spcAft>
                      </a:pPr>
                      <a:r>
                        <a:rPr lang="fr-FR" sz="1600" b="1" kern="1200" dirty="0">
                          <a:solidFill>
                            <a:srgbClr val="FFFFFF"/>
                          </a:solidFill>
                          <a:latin typeface="Calibri"/>
                          <a:ea typeface="Calibri"/>
                          <a:cs typeface="Times New Roman"/>
                        </a:rPr>
                        <a:t>Thème 1</a:t>
                      </a:r>
                    </a:p>
                  </a:txBody>
                  <a:tcPr marL="22906" marR="22906" marT="0" marB="0">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BACC6"/>
                    </a:solidFill>
                  </a:tcPr>
                </a:tc>
                <a:tc gridSpan="4">
                  <a:txBody>
                    <a:bodyPr/>
                    <a:lstStyle/>
                    <a:p>
                      <a:pPr algn="ctr">
                        <a:lnSpc>
                          <a:spcPct val="115000"/>
                        </a:lnSpc>
                        <a:spcAft>
                          <a:spcPts val="0"/>
                        </a:spcAft>
                      </a:pPr>
                      <a:r>
                        <a:rPr lang="fr-FR" sz="1800" b="1" kern="1200" dirty="0" smtClean="0">
                          <a:solidFill>
                            <a:srgbClr val="FFFFFF"/>
                          </a:solidFill>
                          <a:latin typeface="Calibri"/>
                          <a:ea typeface="Calibri"/>
                          <a:cs typeface="Times New Roman"/>
                        </a:rPr>
                        <a:t>Tendance à adapter le milieu </a:t>
                      </a:r>
                      <a:r>
                        <a:rPr lang="fr-FR" sz="1800" b="1" dirty="0" smtClean="0">
                          <a:solidFill>
                            <a:srgbClr val="FFFFFF"/>
                          </a:solidFill>
                          <a:latin typeface="+mn-lt"/>
                          <a:ea typeface="Calibri"/>
                          <a:cs typeface="Times New Roman"/>
                        </a:rPr>
                        <a:t>(initiatives)</a:t>
                      </a:r>
                      <a:endParaRPr lang="fr-FR" sz="1800" b="1" kern="1200" dirty="0">
                        <a:solidFill>
                          <a:srgbClr val="FFFFFF"/>
                        </a:solidFill>
                        <a:latin typeface="Calibri"/>
                        <a:ea typeface="Calibri"/>
                        <a:cs typeface="Times New Roman"/>
                      </a:endParaRPr>
                    </a:p>
                  </a:txBody>
                  <a:tcPr marL="22906" marR="22906"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BACC6"/>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949013">
                <a:tc>
                  <a:txBody>
                    <a:bodyPr/>
                    <a:lstStyle/>
                    <a:p>
                      <a:pPr algn="ctr">
                        <a:lnSpc>
                          <a:spcPct val="115000"/>
                        </a:lnSpc>
                        <a:spcAft>
                          <a:spcPts val="0"/>
                        </a:spcAft>
                      </a:pPr>
                      <a:r>
                        <a:rPr lang="fr-FR" sz="1400" b="1" dirty="0">
                          <a:latin typeface="Calibri"/>
                          <a:ea typeface="Calibri"/>
                          <a:cs typeface="Times New Roman"/>
                        </a:rPr>
                        <a:t>      Catégories</a:t>
                      </a:r>
                      <a:endParaRPr lang="fr-FR" sz="1400" dirty="0">
                        <a:latin typeface="Calibri"/>
                        <a:ea typeface="Calibri"/>
                        <a:cs typeface="Times New Roman"/>
                      </a:endParaRPr>
                    </a:p>
                    <a:p>
                      <a:pPr algn="ctr">
                        <a:lnSpc>
                          <a:spcPct val="115000"/>
                        </a:lnSpc>
                        <a:spcAft>
                          <a:spcPts val="0"/>
                        </a:spcAft>
                      </a:pPr>
                      <a:r>
                        <a:rPr lang="fr-FR" sz="1400" b="1" dirty="0">
                          <a:latin typeface="Calibri"/>
                          <a:ea typeface="Calibri"/>
                          <a:cs typeface="Times New Roman"/>
                        </a:rPr>
                        <a:t>  </a:t>
                      </a:r>
                      <a:endParaRPr lang="fr-FR" sz="1400" dirty="0">
                        <a:latin typeface="Calibri"/>
                        <a:ea typeface="Calibri"/>
                        <a:cs typeface="Times New Roman"/>
                      </a:endParaRPr>
                    </a:p>
                  </a:txBody>
                  <a:tcPr marL="22906" marR="22906" marT="0" marB="0">
                    <a:lnL w="12700" cap="flat" cmpd="sng" algn="ctr">
                      <a:solidFill>
                        <a:srgbClr val="78C0D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lnSpc>
                          <a:spcPct val="115000"/>
                        </a:lnSpc>
                        <a:spcAft>
                          <a:spcPts val="0"/>
                        </a:spcAft>
                      </a:pPr>
                      <a:r>
                        <a:rPr lang="fr-FR" sz="1600" dirty="0">
                          <a:latin typeface="Calibri"/>
                          <a:ea typeface="Calibri"/>
                          <a:cs typeface="Times New Roman"/>
                        </a:rPr>
                        <a:t>Détournement des espaces</a:t>
                      </a:r>
                    </a:p>
                  </a:txBody>
                  <a:tcPr marL="22906" marR="22906" marT="0" marB="0">
                    <a:lnL w="12700" cap="flat" cmpd="sng" algn="ctr">
                      <a:solidFill>
                        <a:srgbClr val="000000"/>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lnSpc>
                          <a:spcPct val="115000"/>
                        </a:lnSpc>
                        <a:spcAft>
                          <a:spcPts val="0"/>
                        </a:spcAft>
                      </a:pPr>
                      <a:r>
                        <a:rPr lang="fr-FR" sz="1600" dirty="0">
                          <a:latin typeface="Calibri"/>
                          <a:ea typeface="Calibri"/>
                          <a:cs typeface="Times New Roman"/>
                        </a:rPr>
                        <a:t>Détournement des outils de communication</a:t>
                      </a:r>
                    </a:p>
                  </a:txBody>
                  <a:tcPr marL="22906" marR="22906"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lnSpc>
                          <a:spcPct val="115000"/>
                        </a:lnSpc>
                        <a:spcAft>
                          <a:spcPts val="0"/>
                        </a:spcAft>
                      </a:pPr>
                      <a:r>
                        <a:rPr lang="fr-FR" sz="1600" dirty="0">
                          <a:latin typeface="Calibri"/>
                          <a:ea typeface="Calibri"/>
                          <a:cs typeface="Times New Roman"/>
                        </a:rPr>
                        <a:t>Détournement d’un climat de travail</a:t>
                      </a:r>
                    </a:p>
                  </a:txBody>
                  <a:tcPr marL="22906" marR="22906"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lnSpc>
                          <a:spcPct val="115000"/>
                        </a:lnSpc>
                        <a:spcAft>
                          <a:spcPts val="0"/>
                        </a:spcAft>
                      </a:pPr>
                      <a:r>
                        <a:rPr lang="fr-FR" sz="1600">
                          <a:latin typeface="Calibri"/>
                          <a:ea typeface="Calibri"/>
                          <a:cs typeface="Times New Roman"/>
                        </a:rPr>
                        <a:t>Détournement d’une injonction</a:t>
                      </a:r>
                    </a:p>
                  </a:txBody>
                  <a:tcPr marL="22906" marR="22906"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r h="414292">
                <a:tc>
                  <a:txBody>
                    <a:bodyPr/>
                    <a:lstStyle/>
                    <a:p>
                      <a:pPr algn="ctr">
                        <a:lnSpc>
                          <a:spcPct val="115000"/>
                        </a:lnSpc>
                        <a:spcAft>
                          <a:spcPts val="0"/>
                        </a:spcAft>
                      </a:pPr>
                      <a:r>
                        <a:rPr lang="fr-FR" sz="1400" b="1" dirty="0">
                          <a:latin typeface="Calibri"/>
                          <a:ea typeface="Calibri"/>
                          <a:cs typeface="Times New Roman"/>
                        </a:rPr>
                        <a:t>Total 1 (Catégorie)</a:t>
                      </a:r>
                      <a:endParaRPr lang="fr-FR" sz="1400" dirty="0">
                        <a:latin typeface="Calibri"/>
                        <a:ea typeface="Calibri"/>
                        <a:cs typeface="Times New Roman"/>
                      </a:endParaRPr>
                    </a:p>
                  </a:txBody>
                  <a:tcPr marL="22906" marR="22906" marT="0" marB="0">
                    <a:lnL w="12700" cap="flat" cmpd="sng" algn="ctr">
                      <a:solidFill>
                        <a:srgbClr val="78C0D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1600" dirty="0">
                          <a:latin typeface="Calibri"/>
                          <a:ea typeface="Calibri"/>
                          <a:cs typeface="Times New Roman"/>
                        </a:rPr>
                        <a:t>34</a:t>
                      </a:r>
                    </a:p>
                  </a:txBody>
                  <a:tcPr marL="22906" marR="22906" marT="0" marB="0">
                    <a:lnL w="12700" cap="flat" cmpd="sng" algn="ctr">
                      <a:solidFill>
                        <a:srgbClr val="000000"/>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1600" dirty="0">
                          <a:latin typeface="Calibri"/>
                          <a:ea typeface="Calibri"/>
                          <a:cs typeface="Times New Roman"/>
                        </a:rPr>
                        <a:t>9</a:t>
                      </a:r>
                    </a:p>
                  </a:txBody>
                  <a:tcPr marL="22906" marR="22906"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1600" dirty="0">
                          <a:latin typeface="Calibri"/>
                          <a:ea typeface="Calibri"/>
                          <a:cs typeface="Times New Roman"/>
                        </a:rPr>
                        <a:t>13</a:t>
                      </a:r>
                    </a:p>
                  </a:txBody>
                  <a:tcPr marL="22906" marR="22906"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1600" dirty="0">
                          <a:latin typeface="Calibri"/>
                          <a:ea typeface="Calibri"/>
                          <a:cs typeface="Times New Roman"/>
                        </a:rPr>
                        <a:t>20</a:t>
                      </a:r>
                    </a:p>
                  </a:txBody>
                  <a:tcPr marL="22906" marR="22906"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r>
              <a:tr h="414292">
                <a:tc>
                  <a:txBody>
                    <a:bodyPr/>
                    <a:lstStyle/>
                    <a:p>
                      <a:pPr algn="ctr">
                        <a:lnSpc>
                          <a:spcPct val="115000"/>
                        </a:lnSpc>
                        <a:spcAft>
                          <a:spcPts val="0"/>
                        </a:spcAft>
                      </a:pPr>
                      <a:r>
                        <a:rPr lang="fr-FR" sz="1400" b="1" dirty="0">
                          <a:latin typeface="Calibri"/>
                          <a:ea typeface="Calibri"/>
                          <a:cs typeface="Times New Roman"/>
                        </a:rPr>
                        <a:t>Total 1 (thème 1)</a:t>
                      </a:r>
                      <a:endParaRPr lang="fr-FR" sz="1400" dirty="0">
                        <a:latin typeface="Calibri"/>
                        <a:ea typeface="Calibri"/>
                        <a:cs typeface="Times New Roman"/>
                      </a:endParaRPr>
                    </a:p>
                  </a:txBody>
                  <a:tcPr marL="22906" marR="22906" marT="0" marB="0">
                    <a:lnL w="12700" cap="flat" cmpd="sng" algn="ctr">
                      <a:solidFill>
                        <a:srgbClr val="78C0D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gridSpan="4">
                  <a:txBody>
                    <a:bodyPr/>
                    <a:lstStyle/>
                    <a:p>
                      <a:pPr algn="ctr">
                        <a:lnSpc>
                          <a:spcPct val="115000"/>
                        </a:lnSpc>
                        <a:spcAft>
                          <a:spcPts val="0"/>
                        </a:spcAft>
                      </a:pPr>
                      <a:r>
                        <a:rPr lang="fr-FR" sz="1600" b="1" dirty="0">
                          <a:latin typeface="Calibri"/>
                          <a:ea typeface="Calibri"/>
                          <a:cs typeface="Times New Roman"/>
                        </a:rPr>
                        <a:t>76</a:t>
                      </a:r>
                      <a:endParaRPr lang="fr-FR" sz="1600" dirty="0">
                        <a:latin typeface="Calibri"/>
                        <a:ea typeface="Calibri"/>
                        <a:cs typeface="Times New Roman"/>
                      </a:endParaRPr>
                    </a:p>
                  </a:txBody>
                  <a:tcPr marL="22906" marR="22906" marT="0" marB="0">
                    <a:lnL w="12700" cap="flat" cmpd="sng" algn="ctr">
                      <a:solidFill>
                        <a:srgbClr val="000000"/>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hMerge="1">
                  <a:txBody>
                    <a:bodyPr/>
                    <a:lstStyle/>
                    <a:p>
                      <a:endParaRPr lang="fr-FR"/>
                    </a:p>
                  </a:txBody>
                  <a:tcPr/>
                </a:tc>
                <a:tc hMerge="1">
                  <a:txBody>
                    <a:bodyPr/>
                    <a:lstStyle/>
                    <a:p>
                      <a:endParaRPr lang="fr-FR"/>
                    </a:p>
                  </a:txBody>
                  <a:tcPr/>
                </a:tc>
                <a:tc hMerge="1">
                  <a:txBody>
                    <a:bodyPr/>
                    <a:lstStyle/>
                    <a:p>
                      <a:endParaRPr lang="fr-FR"/>
                    </a:p>
                  </a:txBody>
                  <a:tcPr/>
                </a:tc>
              </a:tr>
            </a:tbl>
          </a:graphicData>
        </a:graphic>
      </p:graphicFrame>
      <p:sp>
        <p:nvSpPr>
          <p:cNvPr id="3" name="Rectangle 2"/>
          <p:cNvSpPr/>
          <p:nvPr/>
        </p:nvSpPr>
        <p:spPr>
          <a:xfrm>
            <a:off x="0" y="0"/>
            <a:ext cx="1357295" cy="461665"/>
          </a:xfrm>
          <a:prstGeom prst="rect">
            <a:avLst/>
          </a:prstGeom>
        </p:spPr>
        <p:txBody>
          <a:bodyPr wrap="none">
            <a:spAutoFit/>
          </a:bodyPr>
          <a:lstStyle/>
          <a:p>
            <a:r>
              <a:rPr lang="fr-FR" sz="2400" b="1" dirty="0" smtClean="0">
                <a:solidFill>
                  <a:srgbClr val="FF0000"/>
                </a:solidFill>
              </a:rPr>
              <a:t>Résultats</a:t>
            </a:r>
            <a:endParaRPr lang="fr-FR" sz="2400" b="1" dirty="0">
              <a:solidFill>
                <a:srgbClr val="FF0000"/>
              </a:solidFill>
            </a:endParaRPr>
          </a:p>
        </p:txBody>
      </p:sp>
      <p:sp>
        <p:nvSpPr>
          <p:cNvPr id="4" name="Espace réservé du numéro de diapositive 3"/>
          <p:cNvSpPr>
            <a:spLocks noGrp="1"/>
          </p:cNvSpPr>
          <p:nvPr>
            <p:ph type="sldNum" sz="quarter" idx="12"/>
          </p:nvPr>
        </p:nvSpPr>
        <p:spPr/>
        <p:txBody>
          <a:bodyPr/>
          <a:lstStyle/>
          <a:p>
            <a:fld id="{CBFC9D07-6367-479B-B875-2C5BAC8C05C9}" type="slidenum">
              <a:rPr lang="fr-FR" smtClean="0"/>
              <a:pPr/>
              <a:t>13</a:t>
            </a:fld>
            <a:endParaRPr lang="fr-FR"/>
          </a:p>
        </p:txBody>
      </p:sp>
      <p:sp>
        <p:nvSpPr>
          <p:cNvPr id="6" name="Flèche droite rayée 5"/>
          <p:cNvSpPr/>
          <p:nvPr/>
        </p:nvSpPr>
        <p:spPr>
          <a:xfrm>
            <a:off x="1475656" y="548680"/>
            <a:ext cx="1512168" cy="288032"/>
          </a:xfrm>
          <a:prstGeom prst="striped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79512" y="476675"/>
          <a:ext cx="8712970" cy="4022819"/>
        </p:xfrm>
        <a:graphic>
          <a:graphicData uri="http://schemas.openxmlformats.org/drawingml/2006/table">
            <a:tbl>
              <a:tblPr/>
              <a:tblGrid>
                <a:gridCol w="1452162"/>
                <a:gridCol w="1597377"/>
                <a:gridCol w="798689"/>
                <a:gridCol w="1452161"/>
                <a:gridCol w="559836"/>
                <a:gridCol w="964934"/>
                <a:gridCol w="1887811"/>
              </a:tblGrid>
              <a:tr h="341668">
                <a:tc>
                  <a:txBody>
                    <a:bodyPr/>
                    <a:lstStyle/>
                    <a:p>
                      <a:pPr algn="ctr">
                        <a:lnSpc>
                          <a:spcPct val="115000"/>
                        </a:lnSpc>
                        <a:spcAft>
                          <a:spcPts val="0"/>
                        </a:spcAft>
                      </a:pPr>
                      <a:r>
                        <a:rPr lang="fr-FR" sz="1600" b="1" kern="1200" dirty="0">
                          <a:solidFill>
                            <a:srgbClr val="FFFFFF"/>
                          </a:solidFill>
                          <a:latin typeface="Calibri"/>
                          <a:ea typeface="Calibri"/>
                          <a:cs typeface="Times New Roman"/>
                        </a:rPr>
                        <a:t>Thème 1</a:t>
                      </a:r>
                    </a:p>
                  </a:txBody>
                  <a:tcPr marL="22906" marR="22906" marT="0" marB="0">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BACC6"/>
                    </a:solidFill>
                  </a:tcPr>
                </a:tc>
                <a:tc gridSpan="6">
                  <a:txBody>
                    <a:bodyPr/>
                    <a:lstStyle/>
                    <a:p>
                      <a:pPr algn="ctr">
                        <a:lnSpc>
                          <a:spcPct val="115000"/>
                        </a:lnSpc>
                        <a:spcAft>
                          <a:spcPts val="0"/>
                        </a:spcAft>
                      </a:pPr>
                      <a:r>
                        <a:rPr lang="fr-FR" sz="1800" b="1" kern="1200" dirty="0" smtClean="0">
                          <a:solidFill>
                            <a:srgbClr val="FFFFFF"/>
                          </a:solidFill>
                          <a:latin typeface="Calibri"/>
                          <a:ea typeface="Calibri"/>
                          <a:cs typeface="Times New Roman"/>
                        </a:rPr>
                        <a:t>Tendance à adapter le milieu </a:t>
                      </a:r>
                      <a:r>
                        <a:rPr lang="fr-FR" sz="1800" b="1" dirty="0" smtClean="0">
                          <a:solidFill>
                            <a:srgbClr val="FFFFFF"/>
                          </a:solidFill>
                          <a:latin typeface="+mn-lt"/>
                          <a:ea typeface="Calibri"/>
                          <a:cs typeface="Times New Roman"/>
                        </a:rPr>
                        <a:t>(initiatives)</a:t>
                      </a:r>
                      <a:endParaRPr lang="fr-FR" sz="1800" b="1" kern="1200" dirty="0">
                        <a:solidFill>
                          <a:srgbClr val="FFFFFF"/>
                        </a:solidFill>
                        <a:latin typeface="Calibri"/>
                        <a:ea typeface="Calibri"/>
                        <a:cs typeface="Times New Roman"/>
                      </a:endParaRPr>
                    </a:p>
                  </a:txBody>
                  <a:tcPr marL="22906" marR="22906"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BACC6"/>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949013">
                <a:tc>
                  <a:txBody>
                    <a:bodyPr/>
                    <a:lstStyle/>
                    <a:p>
                      <a:pPr algn="ctr">
                        <a:lnSpc>
                          <a:spcPct val="115000"/>
                        </a:lnSpc>
                        <a:spcAft>
                          <a:spcPts val="0"/>
                        </a:spcAft>
                      </a:pPr>
                      <a:r>
                        <a:rPr lang="fr-FR" sz="1400" b="1" dirty="0">
                          <a:latin typeface="Calibri"/>
                          <a:ea typeface="Calibri"/>
                          <a:cs typeface="Times New Roman"/>
                        </a:rPr>
                        <a:t>      Catégories</a:t>
                      </a:r>
                      <a:endParaRPr lang="fr-FR" sz="1400" dirty="0">
                        <a:latin typeface="Calibri"/>
                        <a:ea typeface="Calibri"/>
                        <a:cs typeface="Times New Roman"/>
                      </a:endParaRPr>
                    </a:p>
                    <a:p>
                      <a:pPr algn="ctr">
                        <a:lnSpc>
                          <a:spcPct val="115000"/>
                        </a:lnSpc>
                        <a:spcAft>
                          <a:spcPts val="0"/>
                        </a:spcAft>
                      </a:pPr>
                      <a:r>
                        <a:rPr lang="fr-FR" sz="1400" b="1" dirty="0">
                          <a:latin typeface="Calibri"/>
                          <a:ea typeface="Calibri"/>
                          <a:cs typeface="Times New Roman"/>
                        </a:rPr>
                        <a:t>  </a:t>
                      </a:r>
                      <a:endParaRPr lang="fr-FR" sz="1400" dirty="0">
                        <a:latin typeface="Calibri"/>
                        <a:ea typeface="Calibri"/>
                        <a:cs typeface="Times New Roman"/>
                      </a:endParaRPr>
                    </a:p>
                  </a:txBody>
                  <a:tcPr marL="22906" marR="22906" marT="0" marB="0">
                    <a:lnL w="12700" cap="flat" cmpd="sng" algn="ctr">
                      <a:solidFill>
                        <a:srgbClr val="78C0D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lnSpc>
                          <a:spcPct val="115000"/>
                        </a:lnSpc>
                        <a:spcAft>
                          <a:spcPts val="0"/>
                        </a:spcAft>
                      </a:pPr>
                      <a:r>
                        <a:rPr lang="fr-FR" sz="1600" dirty="0">
                          <a:latin typeface="Calibri"/>
                          <a:ea typeface="Calibri"/>
                          <a:cs typeface="Times New Roman"/>
                        </a:rPr>
                        <a:t>Détournement des espaces</a:t>
                      </a:r>
                    </a:p>
                  </a:txBody>
                  <a:tcPr marL="22906" marR="22906" marT="0" marB="0">
                    <a:lnL w="12700" cap="flat" cmpd="sng" algn="ctr">
                      <a:solidFill>
                        <a:srgbClr val="000000"/>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gridSpan="2">
                  <a:txBody>
                    <a:bodyPr/>
                    <a:lstStyle/>
                    <a:p>
                      <a:pPr algn="ctr">
                        <a:lnSpc>
                          <a:spcPct val="115000"/>
                        </a:lnSpc>
                        <a:spcAft>
                          <a:spcPts val="0"/>
                        </a:spcAft>
                      </a:pPr>
                      <a:r>
                        <a:rPr lang="fr-FR" sz="1600" dirty="0">
                          <a:latin typeface="Calibri"/>
                          <a:ea typeface="Calibri"/>
                          <a:cs typeface="Times New Roman"/>
                        </a:rPr>
                        <a:t>Détournement des outils de communication</a:t>
                      </a:r>
                    </a:p>
                  </a:txBody>
                  <a:tcPr marL="22906" marR="22906"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hMerge="1">
                  <a:txBody>
                    <a:bodyPr/>
                    <a:lstStyle/>
                    <a:p>
                      <a:pPr algn="ctr">
                        <a:lnSpc>
                          <a:spcPct val="115000"/>
                        </a:lnSpc>
                        <a:spcAft>
                          <a:spcPts val="0"/>
                        </a:spcAft>
                      </a:pPr>
                      <a:endParaRPr lang="fr-FR" sz="1400" dirty="0">
                        <a:latin typeface="Calibri"/>
                        <a:ea typeface="Calibri"/>
                        <a:cs typeface="Times New Roman"/>
                      </a:endParaRPr>
                    </a:p>
                  </a:txBody>
                  <a:tcPr marL="22906" marR="22906"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gridSpan="2">
                  <a:txBody>
                    <a:bodyPr/>
                    <a:lstStyle/>
                    <a:p>
                      <a:pPr algn="ctr">
                        <a:lnSpc>
                          <a:spcPct val="115000"/>
                        </a:lnSpc>
                        <a:spcAft>
                          <a:spcPts val="0"/>
                        </a:spcAft>
                      </a:pPr>
                      <a:r>
                        <a:rPr lang="fr-FR" sz="1600" dirty="0">
                          <a:latin typeface="Calibri"/>
                          <a:ea typeface="Calibri"/>
                          <a:cs typeface="Times New Roman"/>
                        </a:rPr>
                        <a:t>Détournement d’un climat de travail</a:t>
                      </a:r>
                    </a:p>
                  </a:txBody>
                  <a:tcPr marL="22906" marR="22906"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hMerge="1">
                  <a:txBody>
                    <a:bodyPr/>
                    <a:lstStyle/>
                    <a:p>
                      <a:endParaRPr lang="fr-FR"/>
                    </a:p>
                  </a:txBody>
                  <a:tcPr/>
                </a:tc>
                <a:tc>
                  <a:txBody>
                    <a:bodyPr/>
                    <a:lstStyle/>
                    <a:p>
                      <a:pPr algn="ctr">
                        <a:lnSpc>
                          <a:spcPct val="115000"/>
                        </a:lnSpc>
                        <a:spcAft>
                          <a:spcPts val="0"/>
                        </a:spcAft>
                      </a:pPr>
                      <a:r>
                        <a:rPr lang="fr-FR" sz="1600">
                          <a:latin typeface="Calibri"/>
                          <a:ea typeface="Calibri"/>
                          <a:cs typeface="Times New Roman"/>
                        </a:rPr>
                        <a:t>Détournement d’une injonction</a:t>
                      </a:r>
                    </a:p>
                  </a:txBody>
                  <a:tcPr marL="22906" marR="22906"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r h="414292">
                <a:tc>
                  <a:txBody>
                    <a:bodyPr/>
                    <a:lstStyle/>
                    <a:p>
                      <a:pPr algn="ctr">
                        <a:lnSpc>
                          <a:spcPct val="115000"/>
                        </a:lnSpc>
                        <a:spcAft>
                          <a:spcPts val="0"/>
                        </a:spcAft>
                      </a:pPr>
                      <a:r>
                        <a:rPr lang="fr-FR" sz="1400" b="1" dirty="0">
                          <a:latin typeface="Calibri"/>
                          <a:ea typeface="Calibri"/>
                          <a:cs typeface="Times New Roman"/>
                        </a:rPr>
                        <a:t>Total 1 (Catégorie)</a:t>
                      </a:r>
                      <a:endParaRPr lang="fr-FR" sz="1400" dirty="0">
                        <a:latin typeface="Calibri"/>
                        <a:ea typeface="Calibri"/>
                        <a:cs typeface="Times New Roman"/>
                      </a:endParaRPr>
                    </a:p>
                  </a:txBody>
                  <a:tcPr marL="22906" marR="22906" marT="0" marB="0">
                    <a:lnL w="12700" cap="flat" cmpd="sng" algn="ctr">
                      <a:solidFill>
                        <a:srgbClr val="78C0D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1600" dirty="0">
                          <a:latin typeface="Calibri"/>
                          <a:ea typeface="Calibri"/>
                          <a:cs typeface="Times New Roman"/>
                        </a:rPr>
                        <a:t>34</a:t>
                      </a:r>
                    </a:p>
                  </a:txBody>
                  <a:tcPr marL="22906" marR="22906" marT="0" marB="0">
                    <a:lnL w="12700" cap="flat" cmpd="sng" algn="ctr">
                      <a:solidFill>
                        <a:srgbClr val="000000"/>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gridSpan="2">
                  <a:txBody>
                    <a:bodyPr/>
                    <a:lstStyle/>
                    <a:p>
                      <a:pPr algn="ctr">
                        <a:lnSpc>
                          <a:spcPct val="115000"/>
                        </a:lnSpc>
                        <a:spcAft>
                          <a:spcPts val="0"/>
                        </a:spcAft>
                      </a:pPr>
                      <a:r>
                        <a:rPr lang="fr-FR" sz="1600" dirty="0">
                          <a:latin typeface="Calibri"/>
                          <a:ea typeface="Calibri"/>
                          <a:cs typeface="Times New Roman"/>
                        </a:rPr>
                        <a:t>9</a:t>
                      </a:r>
                    </a:p>
                  </a:txBody>
                  <a:tcPr marL="22906" marR="22906"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hMerge="1">
                  <a:txBody>
                    <a:bodyPr/>
                    <a:lstStyle/>
                    <a:p>
                      <a:pPr algn="ctr">
                        <a:lnSpc>
                          <a:spcPct val="115000"/>
                        </a:lnSpc>
                        <a:spcAft>
                          <a:spcPts val="0"/>
                        </a:spcAft>
                      </a:pPr>
                      <a:endParaRPr lang="fr-FR" sz="1400" dirty="0">
                        <a:latin typeface="Calibri"/>
                        <a:ea typeface="Calibri"/>
                        <a:cs typeface="Times New Roman"/>
                      </a:endParaRPr>
                    </a:p>
                  </a:txBody>
                  <a:tcPr marL="22906" marR="22906"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gridSpan="2">
                  <a:txBody>
                    <a:bodyPr/>
                    <a:lstStyle/>
                    <a:p>
                      <a:pPr algn="ctr">
                        <a:lnSpc>
                          <a:spcPct val="115000"/>
                        </a:lnSpc>
                        <a:spcAft>
                          <a:spcPts val="0"/>
                        </a:spcAft>
                      </a:pPr>
                      <a:r>
                        <a:rPr lang="fr-FR" sz="1600" dirty="0">
                          <a:latin typeface="Calibri"/>
                          <a:ea typeface="Calibri"/>
                          <a:cs typeface="Times New Roman"/>
                        </a:rPr>
                        <a:t>13</a:t>
                      </a:r>
                    </a:p>
                  </a:txBody>
                  <a:tcPr marL="22906" marR="22906"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hMerge="1">
                  <a:txBody>
                    <a:bodyPr/>
                    <a:lstStyle/>
                    <a:p>
                      <a:endParaRPr lang="fr-FR"/>
                    </a:p>
                  </a:txBody>
                  <a:tcPr/>
                </a:tc>
                <a:tc>
                  <a:txBody>
                    <a:bodyPr/>
                    <a:lstStyle/>
                    <a:p>
                      <a:pPr algn="ctr">
                        <a:lnSpc>
                          <a:spcPct val="115000"/>
                        </a:lnSpc>
                        <a:spcAft>
                          <a:spcPts val="0"/>
                        </a:spcAft>
                      </a:pPr>
                      <a:r>
                        <a:rPr lang="fr-FR" sz="1600" dirty="0">
                          <a:latin typeface="Calibri"/>
                          <a:ea typeface="Calibri"/>
                          <a:cs typeface="Times New Roman"/>
                        </a:rPr>
                        <a:t>20</a:t>
                      </a:r>
                    </a:p>
                  </a:txBody>
                  <a:tcPr marL="22906" marR="22906"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r>
              <a:tr h="414292">
                <a:tc>
                  <a:txBody>
                    <a:bodyPr/>
                    <a:lstStyle/>
                    <a:p>
                      <a:pPr algn="ctr">
                        <a:lnSpc>
                          <a:spcPct val="115000"/>
                        </a:lnSpc>
                        <a:spcAft>
                          <a:spcPts val="0"/>
                        </a:spcAft>
                      </a:pPr>
                      <a:r>
                        <a:rPr lang="fr-FR" sz="1400" b="1" dirty="0">
                          <a:latin typeface="Calibri"/>
                          <a:ea typeface="Calibri"/>
                          <a:cs typeface="Times New Roman"/>
                        </a:rPr>
                        <a:t>Total 1 (thème 1)</a:t>
                      </a:r>
                      <a:endParaRPr lang="fr-FR" sz="1400" dirty="0">
                        <a:latin typeface="Calibri"/>
                        <a:ea typeface="Calibri"/>
                        <a:cs typeface="Times New Roman"/>
                      </a:endParaRPr>
                    </a:p>
                  </a:txBody>
                  <a:tcPr marL="22906" marR="22906" marT="0" marB="0">
                    <a:lnL w="12700" cap="flat" cmpd="sng" algn="ctr">
                      <a:solidFill>
                        <a:srgbClr val="78C0D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gridSpan="6">
                  <a:txBody>
                    <a:bodyPr/>
                    <a:lstStyle/>
                    <a:p>
                      <a:pPr algn="ctr">
                        <a:lnSpc>
                          <a:spcPct val="115000"/>
                        </a:lnSpc>
                        <a:spcAft>
                          <a:spcPts val="0"/>
                        </a:spcAft>
                      </a:pPr>
                      <a:r>
                        <a:rPr lang="fr-FR" sz="1600" b="1" dirty="0">
                          <a:latin typeface="Calibri"/>
                          <a:ea typeface="Calibri"/>
                          <a:cs typeface="Times New Roman"/>
                        </a:rPr>
                        <a:t>76</a:t>
                      </a:r>
                      <a:endParaRPr lang="fr-FR" sz="1600" dirty="0">
                        <a:latin typeface="Calibri"/>
                        <a:ea typeface="Calibri"/>
                        <a:cs typeface="Times New Roman"/>
                      </a:endParaRPr>
                    </a:p>
                  </a:txBody>
                  <a:tcPr marL="22906" marR="22906" marT="0" marB="0">
                    <a:lnL w="12700" cap="flat" cmpd="sng" algn="ctr">
                      <a:solidFill>
                        <a:srgbClr val="000000"/>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41668">
                <a:tc>
                  <a:txBody>
                    <a:bodyPr/>
                    <a:lstStyle/>
                    <a:p>
                      <a:pPr algn="ctr">
                        <a:lnSpc>
                          <a:spcPct val="115000"/>
                        </a:lnSpc>
                        <a:spcAft>
                          <a:spcPts val="0"/>
                        </a:spcAft>
                      </a:pPr>
                      <a:r>
                        <a:rPr lang="fr-FR" sz="1400" b="1">
                          <a:solidFill>
                            <a:srgbClr val="FFFFFF"/>
                          </a:solidFill>
                          <a:latin typeface="Calibri"/>
                          <a:ea typeface="Calibri"/>
                          <a:cs typeface="Times New Roman"/>
                        </a:rPr>
                        <a:t>Thème 2</a:t>
                      </a:r>
                      <a:endParaRPr lang="fr-FR" sz="1400">
                        <a:latin typeface="Calibri"/>
                        <a:ea typeface="Calibri"/>
                        <a:cs typeface="Times New Roman"/>
                      </a:endParaRPr>
                    </a:p>
                  </a:txBody>
                  <a:tcPr marL="22906" marR="22906" marT="0" marB="0">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BACC6"/>
                    </a:solidFill>
                  </a:tcPr>
                </a:tc>
                <a:tc gridSpan="6">
                  <a:txBody>
                    <a:bodyPr/>
                    <a:lstStyle/>
                    <a:p>
                      <a:pPr algn="ctr">
                        <a:lnSpc>
                          <a:spcPct val="115000"/>
                        </a:lnSpc>
                        <a:spcAft>
                          <a:spcPts val="0"/>
                        </a:spcAft>
                      </a:pPr>
                      <a:r>
                        <a:rPr lang="fr-FR" sz="1800" b="1" dirty="0">
                          <a:solidFill>
                            <a:srgbClr val="FFFFFF"/>
                          </a:solidFill>
                          <a:latin typeface="Calibri"/>
                          <a:ea typeface="Calibri"/>
                          <a:cs typeface="Times New Roman"/>
                        </a:rPr>
                        <a:t>Tendance à s’adapter au </a:t>
                      </a:r>
                      <a:r>
                        <a:rPr lang="fr-FR" sz="1800" b="1" dirty="0" smtClean="0">
                          <a:solidFill>
                            <a:srgbClr val="FFFFFF"/>
                          </a:solidFill>
                          <a:latin typeface="Calibri"/>
                          <a:ea typeface="Calibri"/>
                          <a:cs typeface="Times New Roman"/>
                        </a:rPr>
                        <a:t>milieu (contraintes)</a:t>
                      </a:r>
                      <a:endParaRPr lang="fr-FR" sz="1600" dirty="0">
                        <a:latin typeface="Calibri"/>
                        <a:ea typeface="Calibri"/>
                        <a:cs typeface="Times New Roman"/>
                      </a:endParaRPr>
                    </a:p>
                  </a:txBody>
                  <a:tcPr marL="22906" marR="22906"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BACC6"/>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954542">
                <a:tc>
                  <a:txBody>
                    <a:bodyPr/>
                    <a:lstStyle/>
                    <a:p>
                      <a:pPr algn="ctr">
                        <a:lnSpc>
                          <a:spcPct val="115000"/>
                        </a:lnSpc>
                        <a:spcAft>
                          <a:spcPts val="0"/>
                        </a:spcAft>
                      </a:pPr>
                      <a:r>
                        <a:rPr lang="fr-FR" sz="1400" b="1" dirty="0">
                          <a:latin typeface="Calibri"/>
                          <a:ea typeface="Calibri"/>
                          <a:cs typeface="Times New Roman"/>
                        </a:rPr>
                        <a:t>      Catégories</a:t>
                      </a:r>
                      <a:endParaRPr lang="fr-FR" sz="1400" dirty="0">
                        <a:latin typeface="Calibri"/>
                        <a:ea typeface="Calibri"/>
                        <a:cs typeface="Times New Roman"/>
                      </a:endParaRPr>
                    </a:p>
                    <a:p>
                      <a:pPr algn="ctr">
                        <a:lnSpc>
                          <a:spcPct val="115000"/>
                        </a:lnSpc>
                        <a:spcAft>
                          <a:spcPts val="0"/>
                        </a:spcAft>
                      </a:pPr>
                      <a:r>
                        <a:rPr lang="fr-FR" sz="1400" b="1" dirty="0">
                          <a:latin typeface="Calibri"/>
                          <a:ea typeface="Calibri"/>
                          <a:cs typeface="Times New Roman"/>
                        </a:rPr>
                        <a:t>  </a:t>
                      </a:r>
                      <a:endParaRPr lang="fr-FR" sz="1400" dirty="0">
                        <a:latin typeface="Calibri"/>
                        <a:ea typeface="Calibri"/>
                        <a:cs typeface="Times New Roman"/>
                      </a:endParaRPr>
                    </a:p>
                  </a:txBody>
                  <a:tcPr marL="22906" marR="22906" marT="0" marB="0">
                    <a:lnL w="12700" cap="flat" cmpd="sng" algn="ctr">
                      <a:solidFill>
                        <a:srgbClr val="78C0D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gridSpan="2">
                  <a:txBody>
                    <a:bodyPr/>
                    <a:lstStyle/>
                    <a:p>
                      <a:pPr algn="ctr">
                        <a:lnSpc>
                          <a:spcPct val="115000"/>
                        </a:lnSpc>
                        <a:spcAft>
                          <a:spcPts val="0"/>
                        </a:spcAft>
                      </a:pPr>
                      <a:r>
                        <a:rPr lang="fr-FR" sz="1600" dirty="0">
                          <a:latin typeface="Calibri"/>
                          <a:ea typeface="Calibri"/>
                          <a:cs typeface="Times New Roman"/>
                        </a:rPr>
                        <a:t>Adaptation à l’environnement physique</a:t>
                      </a:r>
                    </a:p>
                  </a:txBody>
                  <a:tcPr marL="22906" marR="22906" marT="0" marB="0">
                    <a:lnL w="12700" cap="flat" cmpd="sng" algn="ctr">
                      <a:solidFill>
                        <a:srgbClr val="000000"/>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hMerge="1">
                  <a:txBody>
                    <a:bodyPr/>
                    <a:lstStyle/>
                    <a:p>
                      <a:endParaRPr lang="fr-FR"/>
                    </a:p>
                  </a:txBody>
                  <a:tcPr/>
                </a:tc>
                <a:tc gridSpan="2">
                  <a:txBody>
                    <a:bodyPr/>
                    <a:lstStyle/>
                    <a:p>
                      <a:pPr algn="ctr">
                        <a:lnSpc>
                          <a:spcPct val="115000"/>
                        </a:lnSpc>
                        <a:spcAft>
                          <a:spcPts val="0"/>
                        </a:spcAft>
                      </a:pPr>
                      <a:r>
                        <a:rPr lang="fr-FR" sz="1600" dirty="0">
                          <a:latin typeface="Calibri"/>
                          <a:ea typeface="Calibri"/>
                          <a:cs typeface="Times New Roman"/>
                        </a:rPr>
                        <a:t>Adaptation à des normes de comportement</a:t>
                      </a:r>
                    </a:p>
                  </a:txBody>
                  <a:tcPr marL="22906" marR="22906"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hMerge="1">
                  <a:txBody>
                    <a:bodyPr/>
                    <a:lstStyle/>
                    <a:p>
                      <a:endParaRPr lang="fr-FR"/>
                    </a:p>
                  </a:txBody>
                  <a:tcPr/>
                </a:tc>
                <a:tc gridSpan="2">
                  <a:txBody>
                    <a:bodyPr/>
                    <a:lstStyle/>
                    <a:p>
                      <a:pPr algn="ctr">
                        <a:lnSpc>
                          <a:spcPct val="115000"/>
                        </a:lnSpc>
                        <a:spcAft>
                          <a:spcPts val="0"/>
                        </a:spcAft>
                      </a:pPr>
                      <a:r>
                        <a:rPr lang="fr-FR" sz="1600" dirty="0">
                          <a:latin typeface="Calibri"/>
                          <a:ea typeface="Calibri"/>
                          <a:cs typeface="Times New Roman"/>
                        </a:rPr>
                        <a:t>Attribution d’espaces</a:t>
                      </a:r>
                    </a:p>
                  </a:txBody>
                  <a:tcPr marL="22906" marR="22906"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hMerge="1">
                  <a:txBody>
                    <a:bodyPr/>
                    <a:lstStyle/>
                    <a:p>
                      <a:endParaRPr lang="fr-FR"/>
                    </a:p>
                  </a:txBody>
                  <a:tcPr/>
                </a:tc>
              </a:tr>
              <a:tr h="303672">
                <a:tc>
                  <a:txBody>
                    <a:bodyPr/>
                    <a:lstStyle/>
                    <a:p>
                      <a:pPr algn="ctr">
                        <a:lnSpc>
                          <a:spcPct val="115000"/>
                        </a:lnSpc>
                        <a:spcAft>
                          <a:spcPts val="0"/>
                        </a:spcAft>
                      </a:pPr>
                      <a:r>
                        <a:rPr lang="fr-FR" sz="1400" b="1" dirty="0">
                          <a:latin typeface="Calibri"/>
                          <a:ea typeface="Calibri"/>
                          <a:cs typeface="Times New Roman"/>
                        </a:rPr>
                        <a:t>Total 2 (catégorie)</a:t>
                      </a:r>
                      <a:endParaRPr lang="fr-FR" sz="1400" dirty="0">
                        <a:latin typeface="Calibri"/>
                        <a:ea typeface="Calibri"/>
                        <a:cs typeface="Times New Roman"/>
                      </a:endParaRPr>
                    </a:p>
                  </a:txBody>
                  <a:tcPr marL="22906" marR="22906" marT="0" marB="0">
                    <a:lnL w="12700" cap="flat" cmpd="sng" algn="ctr">
                      <a:solidFill>
                        <a:srgbClr val="78C0D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gridSpan="2">
                  <a:txBody>
                    <a:bodyPr/>
                    <a:lstStyle/>
                    <a:p>
                      <a:pPr algn="ctr">
                        <a:lnSpc>
                          <a:spcPct val="115000"/>
                        </a:lnSpc>
                        <a:spcAft>
                          <a:spcPts val="0"/>
                        </a:spcAft>
                      </a:pPr>
                      <a:r>
                        <a:rPr lang="fr-FR" sz="1600" dirty="0">
                          <a:latin typeface="Calibri"/>
                          <a:ea typeface="Calibri"/>
                          <a:cs typeface="Times New Roman"/>
                        </a:rPr>
                        <a:t>19</a:t>
                      </a:r>
                    </a:p>
                  </a:txBody>
                  <a:tcPr marL="22906" marR="22906" marT="0" marB="0">
                    <a:lnL w="12700" cap="flat" cmpd="sng" algn="ctr">
                      <a:solidFill>
                        <a:srgbClr val="000000"/>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hMerge="1">
                  <a:txBody>
                    <a:bodyPr/>
                    <a:lstStyle/>
                    <a:p>
                      <a:endParaRPr lang="fr-FR"/>
                    </a:p>
                  </a:txBody>
                  <a:tcPr/>
                </a:tc>
                <a:tc gridSpan="2">
                  <a:txBody>
                    <a:bodyPr/>
                    <a:lstStyle/>
                    <a:p>
                      <a:pPr algn="ctr">
                        <a:lnSpc>
                          <a:spcPct val="115000"/>
                        </a:lnSpc>
                        <a:spcAft>
                          <a:spcPts val="0"/>
                        </a:spcAft>
                      </a:pPr>
                      <a:r>
                        <a:rPr lang="fr-FR" sz="1600" dirty="0">
                          <a:latin typeface="Calibri"/>
                          <a:ea typeface="Calibri"/>
                          <a:cs typeface="Times New Roman"/>
                        </a:rPr>
                        <a:t>9</a:t>
                      </a:r>
                    </a:p>
                  </a:txBody>
                  <a:tcPr marL="22906" marR="22906"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hMerge="1">
                  <a:txBody>
                    <a:bodyPr/>
                    <a:lstStyle/>
                    <a:p>
                      <a:endParaRPr lang="fr-FR"/>
                    </a:p>
                  </a:txBody>
                  <a:tcPr/>
                </a:tc>
                <a:tc gridSpan="2">
                  <a:txBody>
                    <a:bodyPr/>
                    <a:lstStyle/>
                    <a:p>
                      <a:pPr algn="ctr">
                        <a:lnSpc>
                          <a:spcPct val="115000"/>
                        </a:lnSpc>
                        <a:spcAft>
                          <a:spcPts val="0"/>
                        </a:spcAft>
                      </a:pPr>
                      <a:r>
                        <a:rPr lang="fr-FR" sz="1600" dirty="0">
                          <a:latin typeface="Calibri"/>
                          <a:ea typeface="Calibri"/>
                          <a:cs typeface="Times New Roman"/>
                        </a:rPr>
                        <a:t>28</a:t>
                      </a:r>
                    </a:p>
                  </a:txBody>
                  <a:tcPr marL="22906" marR="22906"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hMerge="1">
                  <a:txBody>
                    <a:bodyPr/>
                    <a:lstStyle/>
                    <a:p>
                      <a:endParaRPr lang="fr-FR"/>
                    </a:p>
                  </a:txBody>
                  <a:tcPr/>
                </a:tc>
              </a:tr>
              <a:tr h="303672">
                <a:tc>
                  <a:txBody>
                    <a:bodyPr/>
                    <a:lstStyle/>
                    <a:p>
                      <a:pPr algn="ctr">
                        <a:lnSpc>
                          <a:spcPct val="115000"/>
                        </a:lnSpc>
                        <a:spcAft>
                          <a:spcPts val="0"/>
                        </a:spcAft>
                      </a:pPr>
                      <a:r>
                        <a:rPr lang="fr-FR" sz="1400" b="1">
                          <a:latin typeface="Calibri"/>
                          <a:ea typeface="Calibri"/>
                          <a:cs typeface="Times New Roman"/>
                        </a:rPr>
                        <a:t>Total 2 (thème 2)</a:t>
                      </a:r>
                      <a:endParaRPr lang="fr-FR" sz="1400">
                        <a:latin typeface="Calibri"/>
                        <a:ea typeface="Calibri"/>
                        <a:cs typeface="Times New Roman"/>
                      </a:endParaRPr>
                    </a:p>
                  </a:txBody>
                  <a:tcPr marL="22906" marR="22906" marT="0" marB="0">
                    <a:lnL w="12700" cap="flat" cmpd="sng" algn="ctr">
                      <a:solidFill>
                        <a:srgbClr val="78C0D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gridSpan="6">
                  <a:txBody>
                    <a:bodyPr/>
                    <a:lstStyle/>
                    <a:p>
                      <a:pPr algn="ctr">
                        <a:lnSpc>
                          <a:spcPct val="115000"/>
                        </a:lnSpc>
                        <a:spcAft>
                          <a:spcPts val="0"/>
                        </a:spcAft>
                      </a:pPr>
                      <a:r>
                        <a:rPr lang="fr-FR" sz="1600" b="1" dirty="0">
                          <a:latin typeface="Calibri"/>
                          <a:ea typeface="Calibri"/>
                          <a:cs typeface="Times New Roman"/>
                        </a:rPr>
                        <a:t>56</a:t>
                      </a:r>
                      <a:endParaRPr lang="fr-FR" sz="1600" dirty="0">
                        <a:latin typeface="Calibri"/>
                        <a:ea typeface="Calibri"/>
                        <a:cs typeface="Times New Roman"/>
                      </a:endParaRPr>
                    </a:p>
                  </a:txBody>
                  <a:tcPr marL="22906" marR="22906" marT="0" marB="0">
                    <a:lnL w="12700" cap="flat" cmpd="sng" algn="ctr">
                      <a:solidFill>
                        <a:srgbClr val="000000"/>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bl>
          </a:graphicData>
        </a:graphic>
      </p:graphicFrame>
      <p:sp>
        <p:nvSpPr>
          <p:cNvPr id="3" name="Rectangle 2"/>
          <p:cNvSpPr/>
          <p:nvPr/>
        </p:nvSpPr>
        <p:spPr>
          <a:xfrm>
            <a:off x="0" y="0"/>
            <a:ext cx="1357295" cy="461665"/>
          </a:xfrm>
          <a:prstGeom prst="rect">
            <a:avLst/>
          </a:prstGeom>
        </p:spPr>
        <p:txBody>
          <a:bodyPr wrap="none">
            <a:spAutoFit/>
          </a:bodyPr>
          <a:lstStyle/>
          <a:p>
            <a:r>
              <a:rPr lang="fr-FR" sz="2400" b="1" dirty="0" smtClean="0">
                <a:solidFill>
                  <a:srgbClr val="FF0000"/>
                </a:solidFill>
              </a:rPr>
              <a:t>Résultats</a:t>
            </a:r>
            <a:endParaRPr lang="fr-FR" sz="2400" b="1" dirty="0">
              <a:solidFill>
                <a:srgbClr val="FF0000"/>
              </a:solidFill>
            </a:endParaRPr>
          </a:p>
        </p:txBody>
      </p:sp>
      <p:sp>
        <p:nvSpPr>
          <p:cNvPr id="4" name="Espace réservé du numéro de diapositive 3"/>
          <p:cNvSpPr>
            <a:spLocks noGrp="1"/>
          </p:cNvSpPr>
          <p:nvPr>
            <p:ph type="sldNum" sz="quarter" idx="12"/>
          </p:nvPr>
        </p:nvSpPr>
        <p:spPr/>
        <p:txBody>
          <a:bodyPr/>
          <a:lstStyle/>
          <a:p>
            <a:fld id="{CBFC9D07-6367-479B-B875-2C5BAC8C05C9}" type="slidenum">
              <a:rPr lang="fr-FR" smtClean="0"/>
              <a:pPr/>
              <a:t>14</a:t>
            </a:fld>
            <a:endParaRPr lang="fr-FR"/>
          </a:p>
        </p:txBody>
      </p:sp>
      <p:sp>
        <p:nvSpPr>
          <p:cNvPr id="6" name="Flèche droite rayée 5"/>
          <p:cNvSpPr/>
          <p:nvPr/>
        </p:nvSpPr>
        <p:spPr>
          <a:xfrm>
            <a:off x="1475656" y="548680"/>
            <a:ext cx="1512168" cy="288032"/>
          </a:xfrm>
          <a:prstGeom prst="striped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endParaRPr>
          </a:p>
        </p:txBody>
      </p:sp>
      <p:sp>
        <p:nvSpPr>
          <p:cNvPr id="7" name="Flèche droite rayée 6"/>
          <p:cNvSpPr/>
          <p:nvPr/>
        </p:nvSpPr>
        <p:spPr>
          <a:xfrm>
            <a:off x="1475656" y="2636912"/>
            <a:ext cx="1512168" cy="288032"/>
          </a:xfrm>
          <a:prstGeom prst="striped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79512" y="476675"/>
          <a:ext cx="8712970" cy="6048668"/>
        </p:xfrm>
        <a:graphic>
          <a:graphicData uri="http://schemas.openxmlformats.org/drawingml/2006/table">
            <a:tbl>
              <a:tblPr/>
              <a:tblGrid>
                <a:gridCol w="1452162"/>
                <a:gridCol w="1597377"/>
                <a:gridCol w="798689"/>
                <a:gridCol w="1452161"/>
                <a:gridCol w="559836"/>
                <a:gridCol w="964934"/>
                <a:gridCol w="1887811"/>
              </a:tblGrid>
              <a:tr h="341668">
                <a:tc>
                  <a:txBody>
                    <a:bodyPr/>
                    <a:lstStyle/>
                    <a:p>
                      <a:pPr algn="ctr">
                        <a:lnSpc>
                          <a:spcPct val="115000"/>
                        </a:lnSpc>
                        <a:spcAft>
                          <a:spcPts val="0"/>
                        </a:spcAft>
                      </a:pPr>
                      <a:r>
                        <a:rPr lang="fr-FR" sz="1600" b="1" kern="1200" dirty="0">
                          <a:solidFill>
                            <a:srgbClr val="FFFFFF"/>
                          </a:solidFill>
                          <a:latin typeface="Calibri"/>
                          <a:ea typeface="Calibri"/>
                          <a:cs typeface="Times New Roman"/>
                        </a:rPr>
                        <a:t>Thème 1</a:t>
                      </a:r>
                    </a:p>
                  </a:txBody>
                  <a:tcPr marL="22906" marR="22906" marT="0" marB="0">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BACC6"/>
                    </a:solidFill>
                  </a:tcPr>
                </a:tc>
                <a:tc gridSpan="6">
                  <a:txBody>
                    <a:bodyPr/>
                    <a:lstStyle/>
                    <a:p>
                      <a:pPr algn="ctr">
                        <a:lnSpc>
                          <a:spcPct val="115000"/>
                        </a:lnSpc>
                        <a:spcAft>
                          <a:spcPts val="0"/>
                        </a:spcAft>
                      </a:pPr>
                      <a:r>
                        <a:rPr lang="fr-FR" sz="1800" b="1" kern="1200" dirty="0" smtClean="0">
                          <a:solidFill>
                            <a:srgbClr val="FFFFFF"/>
                          </a:solidFill>
                          <a:latin typeface="Calibri"/>
                          <a:ea typeface="Calibri"/>
                          <a:cs typeface="Times New Roman"/>
                        </a:rPr>
                        <a:t>Tendance à adapter le milieu </a:t>
                      </a:r>
                      <a:r>
                        <a:rPr lang="fr-FR" sz="1800" b="1" dirty="0" smtClean="0">
                          <a:solidFill>
                            <a:srgbClr val="FFFFFF"/>
                          </a:solidFill>
                          <a:latin typeface="+mn-lt"/>
                          <a:ea typeface="Calibri"/>
                          <a:cs typeface="Times New Roman"/>
                        </a:rPr>
                        <a:t>(initiatives)</a:t>
                      </a:r>
                      <a:endParaRPr lang="fr-FR" sz="1800" b="1" kern="1200" dirty="0">
                        <a:solidFill>
                          <a:srgbClr val="FFFFFF"/>
                        </a:solidFill>
                        <a:latin typeface="Calibri"/>
                        <a:ea typeface="Calibri"/>
                        <a:cs typeface="Times New Roman"/>
                      </a:endParaRPr>
                    </a:p>
                  </a:txBody>
                  <a:tcPr marL="22906" marR="22906"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BACC6"/>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949013">
                <a:tc>
                  <a:txBody>
                    <a:bodyPr/>
                    <a:lstStyle/>
                    <a:p>
                      <a:pPr algn="ctr">
                        <a:lnSpc>
                          <a:spcPct val="115000"/>
                        </a:lnSpc>
                        <a:spcAft>
                          <a:spcPts val="0"/>
                        </a:spcAft>
                      </a:pPr>
                      <a:r>
                        <a:rPr lang="fr-FR" sz="1400" b="1" dirty="0">
                          <a:latin typeface="Calibri"/>
                          <a:ea typeface="Calibri"/>
                          <a:cs typeface="Times New Roman"/>
                        </a:rPr>
                        <a:t>      Catégories</a:t>
                      </a:r>
                      <a:endParaRPr lang="fr-FR" sz="1400" dirty="0">
                        <a:latin typeface="Calibri"/>
                        <a:ea typeface="Calibri"/>
                        <a:cs typeface="Times New Roman"/>
                      </a:endParaRPr>
                    </a:p>
                    <a:p>
                      <a:pPr algn="ctr">
                        <a:lnSpc>
                          <a:spcPct val="115000"/>
                        </a:lnSpc>
                        <a:spcAft>
                          <a:spcPts val="0"/>
                        </a:spcAft>
                      </a:pPr>
                      <a:r>
                        <a:rPr lang="fr-FR" sz="1400" b="1" dirty="0">
                          <a:latin typeface="Calibri"/>
                          <a:ea typeface="Calibri"/>
                          <a:cs typeface="Times New Roman"/>
                        </a:rPr>
                        <a:t>  </a:t>
                      </a:r>
                      <a:endParaRPr lang="fr-FR" sz="1400" dirty="0">
                        <a:latin typeface="Calibri"/>
                        <a:ea typeface="Calibri"/>
                        <a:cs typeface="Times New Roman"/>
                      </a:endParaRPr>
                    </a:p>
                  </a:txBody>
                  <a:tcPr marL="22906" marR="22906" marT="0" marB="0">
                    <a:lnL w="12700" cap="flat" cmpd="sng" algn="ctr">
                      <a:solidFill>
                        <a:srgbClr val="78C0D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lnSpc>
                          <a:spcPct val="115000"/>
                        </a:lnSpc>
                        <a:spcAft>
                          <a:spcPts val="0"/>
                        </a:spcAft>
                      </a:pPr>
                      <a:r>
                        <a:rPr lang="fr-FR" sz="1600" dirty="0">
                          <a:latin typeface="Calibri"/>
                          <a:ea typeface="Calibri"/>
                          <a:cs typeface="Times New Roman"/>
                        </a:rPr>
                        <a:t>Détournement des espaces</a:t>
                      </a:r>
                    </a:p>
                  </a:txBody>
                  <a:tcPr marL="22906" marR="22906" marT="0" marB="0">
                    <a:lnL w="12700" cap="flat" cmpd="sng" algn="ctr">
                      <a:solidFill>
                        <a:srgbClr val="000000"/>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gridSpan="2">
                  <a:txBody>
                    <a:bodyPr/>
                    <a:lstStyle/>
                    <a:p>
                      <a:pPr algn="ctr">
                        <a:lnSpc>
                          <a:spcPct val="115000"/>
                        </a:lnSpc>
                        <a:spcAft>
                          <a:spcPts val="0"/>
                        </a:spcAft>
                      </a:pPr>
                      <a:r>
                        <a:rPr lang="fr-FR" sz="1600" dirty="0">
                          <a:latin typeface="Calibri"/>
                          <a:ea typeface="Calibri"/>
                          <a:cs typeface="Times New Roman"/>
                        </a:rPr>
                        <a:t>Détournement des outils de communication</a:t>
                      </a:r>
                    </a:p>
                  </a:txBody>
                  <a:tcPr marL="22906" marR="22906"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hMerge="1">
                  <a:txBody>
                    <a:bodyPr/>
                    <a:lstStyle/>
                    <a:p>
                      <a:pPr algn="ctr">
                        <a:lnSpc>
                          <a:spcPct val="115000"/>
                        </a:lnSpc>
                        <a:spcAft>
                          <a:spcPts val="0"/>
                        </a:spcAft>
                      </a:pPr>
                      <a:endParaRPr lang="fr-FR" sz="1400" dirty="0">
                        <a:latin typeface="Calibri"/>
                        <a:ea typeface="Calibri"/>
                        <a:cs typeface="Times New Roman"/>
                      </a:endParaRPr>
                    </a:p>
                  </a:txBody>
                  <a:tcPr marL="22906" marR="22906"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gridSpan="2">
                  <a:txBody>
                    <a:bodyPr/>
                    <a:lstStyle/>
                    <a:p>
                      <a:pPr algn="ctr">
                        <a:lnSpc>
                          <a:spcPct val="115000"/>
                        </a:lnSpc>
                        <a:spcAft>
                          <a:spcPts val="0"/>
                        </a:spcAft>
                      </a:pPr>
                      <a:r>
                        <a:rPr lang="fr-FR" sz="1600" dirty="0">
                          <a:latin typeface="Calibri"/>
                          <a:ea typeface="Calibri"/>
                          <a:cs typeface="Times New Roman"/>
                        </a:rPr>
                        <a:t>Détournement d’un climat de travail</a:t>
                      </a:r>
                    </a:p>
                  </a:txBody>
                  <a:tcPr marL="22906" marR="22906"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hMerge="1">
                  <a:txBody>
                    <a:bodyPr/>
                    <a:lstStyle/>
                    <a:p>
                      <a:endParaRPr lang="fr-FR"/>
                    </a:p>
                  </a:txBody>
                  <a:tcPr/>
                </a:tc>
                <a:tc>
                  <a:txBody>
                    <a:bodyPr/>
                    <a:lstStyle/>
                    <a:p>
                      <a:pPr algn="ctr">
                        <a:lnSpc>
                          <a:spcPct val="115000"/>
                        </a:lnSpc>
                        <a:spcAft>
                          <a:spcPts val="0"/>
                        </a:spcAft>
                      </a:pPr>
                      <a:r>
                        <a:rPr lang="fr-FR" sz="1600">
                          <a:latin typeface="Calibri"/>
                          <a:ea typeface="Calibri"/>
                          <a:cs typeface="Times New Roman"/>
                        </a:rPr>
                        <a:t>Détournement d’une injonction</a:t>
                      </a:r>
                    </a:p>
                  </a:txBody>
                  <a:tcPr marL="22906" marR="22906"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r h="414292">
                <a:tc>
                  <a:txBody>
                    <a:bodyPr/>
                    <a:lstStyle/>
                    <a:p>
                      <a:pPr algn="ctr">
                        <a:lnSpc>
                          <a:spcPct val="115000"/>
                        </a:lnSpc>
                        <a:spcAft>
                          <a:spcPts val="0"/>
                        </a:spcAft>
                      </a:pPr>
                      <a:r>
                        <a:rPr lang="fr-FR" sz="1400" b="1" dirty="0">
                          <a:latin typeface="Calibri"/>
                          <a:ea typeface="Calibri"/>
                          <a:cs typeface="Times New Roman"/>
                        </a:rPr>
                        <a:t>Total 1 (Catégorie)</a:t>
                      </a:r>
                      <a:endParaRPr lang="fr-FR" sz="1400" dirty="0">
                        <a:latin typeface="Calibri"/>
                        <a:ea typeface="Calibri"/>
                        <a:cs typeface="Times New Roman"/>
                      </a:endParaRPr>
                    </a:p>
                  </a:txBody>
                  <a:tcPr marL="22906" marR="22906" marT="0" marB="0">
                    <a:lnL w="12700" cap="flat" cmpd="sng" algn="ctr">
                      <a:solidFill>
                        <a:srgbClr val="78C0D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1600" dirty="0">
                          <a:latin typeface="Calibri"/>
                          <a:ea typeface="Calibri"/>
                          <a:cs typeface="Times New Roman"/>
                        </a:rPr>
                        <a:t>34</a:t>
                      </a:r>
                    </a:p>
                  </a:txBody>
                  <a:tcPr marL="22906" marR="22906" marT="0" marB="0">
                    <a:lnL w="12700" cap="flat" cmpd="sng" algn="ctr">
                      <a:solidFill>
                        <a:srgbClr val="000000"/>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gridSpan="2">
                  <a:txBody>
                    <a:bodyPr/>
                    <a:lstStyle/>
                    <a:p>
                      <a:pPr algn="ctr">
                        <a:lnSpc>
                          <a:spcPct val="115000"/>
                        </a:lnSpc>
                        <a:spcAft>
                          <a:spcPts val="0"/>
                        </a:spcAft>
                      </a:pPr>
                      <a:r>
                        <a:rPr lang="fr-FR" sz="1600" dirty="0">
                          <a:latin typeface="Calibri"/>
                          <a:ea typeface="Calibri"/>
                          <a:cs typeface="Times New Roman"/>
                        </a:rPr>
                        <a:t>9</a:t>
                      </a:r>
                    </a:p>
                  </a:txBody>
                  <a:tcPr marL="22906" marR="22906"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hMerge="1">
                  <a:txBody>
                    <a:bodyPr/>
                    <a:lstStyle/>
                    <a:p>
                      <a:pPr algn="ctr">
                        <a:lnSpc>
                          <a:spcPct val="115000"/>
                        </a:lnSpc>
                        <a:spcAft>
                          <a:spcPts val="0"/>
                        </a:spcAft>
                      </a:pPr>
                      <a:endParaRPr lang="fr-FR" sz="1400" dirty="0">
                        <a:latin typeface="Calibri"/>
                        <a:ea typeface="Calibri"/>
                        <a:cs typeface="Times New Roman"/>
                      </a:endParaRPr>
                    </a:p>
                  </a:txBody>
                  <a:tcPr marL="22906" marR="22906"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gridSpan="2">
                  <a:txBody>
                    <a:bodyPr/>
                    <a:lstStyle/>
                    <a:p>
                      <a:pPr algn="ctr">
                        <a:lnSpc>
                          <a:spcPct val="115000"/>
                        </a:lnSpc>
                        <a:spcAft>
                          <a:spcPts val="0"/>
                        </a:spcAft>
                      </a:pPr>
                      <a:r>
                        <a:rPr lang="fr-FR" sz="1600" dirty="0">
                          <a:latin typeface="Calibri"/>
                          <a:ea typeface="Calibri"/>
                          <a:cs typeface="Times New Roman"/>
                        </a:rPr>
                        <a:t>13</a:t>
                      </a:r>
                    </a:p>
                  </a:txBody>
                  <a:tcPr marL="22906" marR="22906"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hMerge="1">
                  <a:txBody>
                    <a:bodyPr/>
                    <a:lstStyle/>
                    <a:p>
                      <a:endParaRPr lang="fr-FR"/>
                    </a:p>
                  </a:txBody>
                  <a:tcPr/>
                </a:tc>
                <a:tc>
                  <a:txBody>
                    <a:bodyPr/>
                    <a:lstStyle/>
                    <a:p>
                      <a:pPr algn="ctr">
                        <a:lnSpc>
                          <a:spcPct val="115000"/>
                        </a:lnSpc>
                        <a:spcAft>
                          <a:spcPts val="0"/>
                        </a:spcAft>
                      </a:pPr>
                      <a:r>
                        <a:rPr lang="fr-FR" sz="1600" dirty="0">
                          <a:latin typeface="Calibri"/>
                          <a:ea typeface="Calibri"/>
                          <a:cs typeface="Times New Roman"/>
                        </a:rPr>
                        <a:t>20</a:t>
                      </a:r>
                    </a:p>
                  </a:txBody>
                  <a:tcPr marL="22906" marR="22906"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r>
              <a:tr h="414292">
                <a:tc>
                  <a:txBody>
                    <a:bodyPr/>
                    <a:lstStyle/>
                    <a:p>
                      <a:pPr algn="ctr">
                        <a:lnSpc>
                          <a:spcPct val="115000"/>
                        </a:lnSpc>
                        <a:spcAft>
                          <a:spcPts val="0"/>
                        </a:spcAft>
                      </a:pPr>
                      <a:r>
                        <a:rPr lang="fr-FR" sz="1400" b="1" dirty="0">
                          <a:latin typeface="Calibri"/>
                          <a:ea typeface="Calibri"/>
                          <a:cs typeface="Times New Roman"/>
                        </a:rPr>
                        <a:t>Total 1 (thème 1)</a:t>
                      </a:r>
                      <a:endParaRPr lang="fr-FR" sz="1400" dirty="0">
                        <a:latin typeface="Calibri"/>
                        <a:ea typeface="Calibri"/>
                        <a:cs typeface="Times New Roman"/>
                      </a:endParaRPr>
                    </a:p>
                  </a:txBody>
                  <a:tcPr marL="22906" marR="22906" marT="0" marB="0">
                    <a:lnL w="12700" cap="flat" cmpd="sng" algn="ctr">
                      <a:solidFill>
                        <a:srgbClr val="78C0D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gridSpan="6">
                  <a:txBody>
                    <a:bodyPr/>
                    <a:lstStyle/>
                    <a:p>
                      <a:pPr algn="ctr">
                        <a:lnSpc>
                          <a:spcPct val="115000"/>
                        </a:lnSpc>
                        <a:spcAft>
                          <a:spcPts val="0"/>
                        </a:spcAft>
                      </a:pPr>
                      <a:r>
                        <a:rPr lang="fr-FR" sz="1600" b="1" dirty="0">
                          <a:latin typeface="Calibri"/>
                          <a:ea typeface="Calibri"/>
                          <a:cs typeface="Times New Roman"/>
                        </a:rPr>
                        <a:t>76</a:t>
                      </a:r>
                      <a:endParaRPr lang="fr-FR" sz="1600" dirty="0">
                        <a:latin typeface="Calibri"/>
                        <a:ea typeface="Calibri"/>
                        <a:cs typeface="Times New Roman"/>
                      </a:endParaRPr>
                    </a:p>
                  </a:txBody>
                  <a:tcPr marL="22906" marR="22906" marT="0" marB="0">
                    <a:lnL w="12700" cap="flat" cmpd="sng" algn="ctr">
                      <a:solidFill>
                        <a:srgbClr val="000000"/>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41668">
                <a:tc>
                  <a:txBody>
                    <a:bodyPr/>
                    <a:lstStyle/>
                    <a:p>
                      <a:pPr algn="ctr">
                        <a:lnSpc>
                          <a:spcPct val="115000"/>
                        </a:lnSpc>
                        <a:spcAft>
                          <a:spcPts val="0"/>
                        </a:spcAft>
                      </a:pPr>
                      <a:r>
                        <a:rPr lang="fr-FR" sz="1400" b="1">
                          <a:solidFill>
                            <a:srgbClr val="FFFFFF"/>
                          </a:solidFill>
                          <a:latin typeface="Calibri"/>
                          <a:ea typeface="Calibri"/>
                          <a:cs typeface="Times New Roman"/>
                        </a:rPr>
                        <a:t>Thème 2</a:t>
                      </a:r>
                      <a:endParaRPr lang="fr-FR" sz="1400">
                        <a:latin typeface="Calibri"/>
                        <a:ea typeface="Calibri"/>
                        <a:cs typeface="Times New Roman"/>
                      </a:endParaRPr>
                    </a:p>
                  </a:txBody>
                  <a:tcPr marL="22906" marR="22906" marT="0" marB="0">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BACC6"/>
                    </a:solidFill>
                  </a:tcPr>
                </a:tc>
                <a:tc gridSpan="6">
                  <a:txBody>
                    <a:bodyPr/>
                    <a:lstStyle/>
                    <a:p>
                      <a:pPr algn="ctr">
                        <a:lnSpc>
                          <a:spcPct val="115000"/>
                        </a:lnSpc>
                        <a:spcAft>
                          <a:spcPts val="0"/>
                        </a:spcAft>
                      </a:pPr>
                      <a:r>
                        <a:rPr lang="fr-FR" sz="1800" b="1" dirty="0">
                          <a:solidFill>
                            <a:srgbClr val="FFFFFF"/>
                          </a:solidFill>
                          <a:latin typeface="Calibri"/>
                          <a:ea typeface="Calibri"/>
                          <a:cs typeface="Times New Roman"/>
                        </a:rPr>
                        <a:t>Tendance à s’adapter au </a:t>
                      </a:r>
                      <a:r>
                        <a:rPr lang="fr-FR" sz="1800" b="1" dirty="0" smtClean="0">
                          <a:solidFill>
                            <a:srgbClr val="FFFFFF"/>
                          </a:solidFill>
                          <a:latin typeface="Calibri"/>
                          <a:ea typeface="Calibri"/>
                          <a:cs typeface="Times New Roman"/>
                        </a:rPr>
                        <a:t>milieu (contraintes)</a:t>
                      </a:r>
                      <a:endParaRPr lang="fr-FR" sz="1600" dirty="0">
                        <a:latin typeface="Calibri"/>
                        <a:ea typeface="Calibri"/>
                        <a:cs typeface="Times New Roman"/>
                      </a:endParaRPr>
                    </a:p>
                  </a:txBody>
                  <a:tcPr marL="22906" marR="22906"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BACC6"/>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954542">
                <a:tc>
                  <a:txBody>
                    <a:bodyPr/>
                    <a:lstStyle/>
                    <a:p>
                      <a:pPr algn="ctr">
                        <a:lnSpc>
                          <a:spcPct val="115000"/>
                        </a:lnSpc>
                        <a:spcAft>
                          <a:spcPts val="0"/>
                        </a:spcAft>
                      </a:pPr>
                      <a:r>
                        <a:rPr lang="fr-FR" sz="1400" b="1" dirty="0">
                          <a:latin typeface="Calibri"/>
                          <a:ea typeface="Calibri"/>
                          <a:cs typeface="Times New Roman"/>
                        </a:rPr>
                        <a:t>      Catégories</a:t>
                      </a:r>
                      <a:endParaRPr lang="fr-FR" sz="1400" dirty="0">
                        <a:latin typeface="Calibri"/>
                        <a:ea typeface="Calibri"/>
                        <a:cs typeface="Times New Roman"/>
                      </a:endParaRPr>
                    </a:p>
                    <a:p>
                      <a:pPr algn="ctr">
                        <a:lnSpc>
                          <a:spcPct val="115000"/>
                        </a:lnSpc>
                        <a:spcAft>
                          <a:spcPts val="0"/>
                        </a:spcAft>
                      </a:pPr>
                      <a:r>
                        <a:rPr lang="fr-FR" sz="1400" b="1" dirty="0">
                          <a:latin typeface="Calibri"/>
                          <a:ea typeface="Calibri"/>
                          <a:cs typeface="Times New Roman"/>
                        </a:rPr>
                        <a:t>  </a:t>
                      </a:r>
                      <a:endParaRPr lang="fr-FR" sz="1400" dirty="0">
                        <a:latin typeface="Calibri"/>
                        <a:ea typeface="Calibri"/>
                        <a:cs typeface="Times New Roman"/>
                      </a:endParaRPr>
                    </a:p>
                  </a:txBody>
                  <a:tcPr marL="22906" marR="22906" marT="0" marB="0">
                    <a:lnL w="12700" cap="flat" cmpd="sng" algn="ctr">
                      <a:solidFill>
                        <a:srgbClr val="78C0D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gridSpan="2">
                  <a:txBody>
                    <a:bodyPr/>
                    <a:lstStyle/>
                    <a:p>
                      <a:pPr algn="ctr">
                        <a:lnSpc>
                          <a:spcPct val="115000"/>
                        </a:lnSpc>
                        <a:spcAft>
                          <a:spcPts val="0"/>
                        </a:spcAft>
                      </a:pPr>
                      <a:r>
                        <a:rPr lang="fr-FR" sz="1600" dirty="0">
                          <a:latin typeface="Calibri"/>
                          <a:ea typeface="Calibri"/>
                          <a:cs typeface="Times New Roman"/>
                        </a:rPr>
                        <a:t>Adaptation à l’environnement physique</a:t>
                      </a:r>
                    </a:p>
                  </a:txBody>
                  <a:tcPr marL="22906" marR="22906" marT="0" marB="0">
                    <a:lnL w="12700" cap="flat" cmpd="sng" algn="ctr">
                      <a:solidFill>
                        <a:srgbClr val="000000"/>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hMerge="1">
                  <a:txBody>
                    <a:bodyPr/>
                    <a:lstStyle/>
                    <a:p>
                      <a:endParaRPr lang="fr-FR"/>
                    </a:p>
                  </a:txBody>
                  <a:tcPr/>
                </a:tc>
                <a:tc gridSpan="2">
                  <a:txBody>
                    <a:bodyPr/>
                    <a:lstStyle/>
                    <a:p>
                      <a:pPr algn="ctr">
                        <a:lnSpc>
                          <a:spcPct val="115000"/>
                        </a:lnSpc>
                        <a:spcAft>
                          <a:spcPts val="0"/>
                        </a:spcAft>
                      </a:pPr>
                      <a:r>
                        <a:rPr lang="fr-FR" sz="1600" dirty="0">
                          <a:latin typeface="Calibri"/>
                          <a:ea typeface="Calibri"/>
                          <a:cs typeface="Times New Roman"/>
                        </a:rPr>
                        <a:t>Adaptation à des normes de comportement</a:t>
                      </a:r>
                    </a:p>
                  </a:txBody>
                  <a:tcPr marL="22906" marR="22906"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hMerge="1">
                  <a:txBody>
                    <a:bodyPr/>
                    <a:lstStyle/>
                    <a:p>
                      <a:endParaRPr lang="fr-FR"/>
                    </a:p>
                  </a:txBody>
                  <a:tcPr/>
                </a:tc>
                <a:tc gridSpan="2">
                  <a:txBody>
                    <a:bodyPr/>
                    <a:lstStyle/>
                    <a:p>
                      <a:pPr algn="ctr">
                        <a:lnSpc>
                          <a:spcPct val="115000"/>
                        </a:lnSpc>
                        <a:spcAft>
                          <a:spcPts val="0"/>
                        </a:spcAft>
                      </a:pPr>
                      <a:r>
                        <a:rPr lang="fr-FR" sz="1600" dirty="0">
                          <a:latin typeface="Calibri"/>
                          <a:ea typeface="Calibri"/>
                          <a:cs typeface="Times New Roman"/>
                        </a:rPr>
                        <a:t>Attribution d’espaces</a:t>
                      </a:r>
                    </a:p>
                  </a:txBody>
                  <a:tcPr marL="22906" marR="22906"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hMerge="1">
                  <a:txBody>
                    <a:bodyPr/>
                    <a:lstStyle/>
                    <a:p>
                      <a:endParaRPr lang="fr-FR"/>
                    </a:p>
                  </a:txBody>
                  <a:tcPr/>
                </a:tc>
              </a:tr>
              <a:tr h="303672">
                <a:tc>
                  <a:txBody>
                    <a:bodyPr/>
                    <a:lstStyle/>
                    <a:p>
                      <a:pPr algn="ctr">
                        <a:lnSpc>
                          <a:spcPct val="115000"/>
                        </a:lnSpc>
                        <a:spcAft>
                          <a:spcPts val="0"/>
                        </a:spcAft>
                      </a:pPr>
                      <a:r>
                        <a:rPr lang="fr-FR" sz="1400" b="1" dirty="0">
                          <a:latin typeface="Calibri"/>
                          <a:ea typeface="Calibri"/>
                          <a:cs typeface="Times New Roman"/>
                        </a:rPr>
                        <a:t>Total 2 (catégorie)</a:t>
                      </a:r>
                      <a:endParaRPr lang="fr-FR" sz="1400" dirty="0">
                        <a:latin typeface="Calibri"/>
                        <a:ea typeface="Calibri"/>
                        <a:cs typeface="Times New Roman"/>
                      </a:endParaRPr>
                    </a:p>
                  </a:txBody>
                  <a:tcPr marL="22906" marR="22906" marT="0" marB="0">
                    <a:lnL w="12700" cap="flat" cmpd="sng" algn="ctr">
                      <a:solidFill>
                        <a:srgbClr val="78C0D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gridSpan="2">
                  <a:txBody>
                    <a:bodyPr/>
                    <a:lstStyle/>
                    <a:p>
                      <a:pPr algn="ctr">
                        <a:lnSpc>
                          <a:spcPct val="115000"/>
                        </a:lnSpc>
                        <a:spcAft>
                          <a:spcPts val="0"/>
                        </a:spcAft>
                      </a:pPr>
                      <a:r>
                        <a:rPr lang="fr-FR" sz="1600" dirty="0">
                          <a:latin typeface="Calibri"/>
                          <a:ea typeface="Calibri"/>
                          <a:cs typeface="Times New Roman"/>
                        </a:rPr>
                        <a:t>19</a:t>
                      </a:r>
                    </a:p>
                  </a:txBody>
                  <a:tcPr marL="22906" marR="22906" marT="0" marB="0">
                    <a:lnL w="12700" cap="flat" cmpd="sng" algn="ctr">
                      <a:solidFill>
                        <a:srgbClr val="000000"/>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hMerge="1">
                  <a:txBody>
                    <a:bodyPr/>
                    <a:lstStyle/>
                    <a:p>
                      <a:endParaRPr lang="fr-FR"/>
                    </a:p>
                  </a:txBody>
                  <a:tcPr/>
                </a:tc>
                <a:tc gridSpan="2">
                  <a:txBody>
                    <a:bodyPr/>
                    <a:lstStyle/>
                    <a:p>
                      <a:pPr algn="ctr">
                        <a:lnSpc>
                          <a:spcPct val="115000"/>
                        </a:lnSpc>
                        <a:spcAft>
                          <a:spcPts val="0"/>
                        </a:spcAft>
                      </a:pPr>
                      <a:r>
                        <a:rPr lang="fr-FR" sz="1600" dirty="0">
                          <a:latin typeface="Calibri"/>
                          <a:ea typeface="Calibri"/>
                          <a:cs typeface="Times New Roman"/>
                        </a:rPr>
                        <a:t>9</a:t>
                      </a:r>
                    </a:p>
                  </a:txBody>
                  <a:tcPr marL="22906" marR="22906"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hMerge="1">
                  <a:txBody>
                    <a:bodyPr/>
                    <a:lstStyle/>
                    <a:p>
                      <a:endParaRPr lang="fr-FR"/>
                    </a:p>
                  </a:txBody>
                  <a:tcPr/>
                </a:tc>
                <a:tc gridSpan="2">
                  <a:txBody>
                    <a:bodyPr/>
                    <a:lstStyle/>
                    <a:p>
                      <a:pPr algn="ctr">
                        <a:lnSpc>
                          <a:spcPct val="115000"/>
                        </a:lnSpc>
                        <a:spcAft>
                          <a:spcPts val="0"/>
                        </a:spcAft>
                      </a:pPr>
                      <a:r>
                        <a:rPr lang="fr-FR" sz="1600" dirty="0">
                          <a:latin typeface="Calibri"/>
                          <a:ea typeface="Calibri"/>
                          <a:cs typeface="Times New Roman"/>
                        </a:rPr>
                        <a:t>28</a:t>
                      </a:r>
                    </a:p>
                  </a:txBody>
                  <a:tcPr marL="22906" marR="22906"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hMerge="1">
                  <a:txBody>
                    <a:bodyPr/>
                    <a:lstStyle/>
                    <a:p>
                      <a:endParaRPr lang="fr-FR"/>
                    </a:p>
                  </a:txBody>
                  <a:tcPr/>
                </a:tc>
              </a:tr>
              <a:tr h="303672">
                <a:tc>
                  <a:txBody>
                    <a:bodyPr/>
                    <a:lstStyle/>
                    <a:p>
                      <a:pPr algn="ctr">
                        <a:lnSpc>
                          <a:spcPct val="115000"/>
                        </a:lnSpc>
                        <a:spcAft>
                          <a:spcPts val="0"/>
                        </a:spcAft>
                      </a:pPr>
                      <a:r>
                        <a:rPr lang="fr-FR" sz="1400" b="1">
                          <a:latin typeface="Calibri"/>
                          <a:ea typeface="Calibri"/>
                          <a:cs typeface="Times New Roman"/>
                        </a:rPr>
                        <a:t>Total 2 (thème 2)</a:t>
                      </a:r>
                      <a:endParaRPr lang="fr-FR" sz="1400">
                        <a:latin typeface="Calibri"/>
                        <a:ea typeface="Calibri"/>
                        <a:cs typeface="Times New Roman"/>
                      </a:endParaRPr>
                    </a:p>
                  </a:txBody>
                  <a:tcPr marL="22906" marR="22906" marT="0" marB="0">
                    <a:lnL w="12700" cap="flat" cmpd="sng" algn="ctr">
                      <a:solidFill>
                        <a:srgbClr val="78C0D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gridSpan="6">
                  <a:txBody>
                    <a:bodyPr/>
                    <a:lstStyle/>
                    <a:p>
                      <a:pPr algn="ctr">
                        <a:lnSpc>
                          <a:spcPct val="115000"/>
                        </a:lnSpc>
                        <a:spcAft>
                          <a:spcPts val="0"/>
                        </a:spcAft>
                      </a:pPr>
                      <a:r>
                        <a:rPr lang="fr-FR" sz="1600" b="1" dirty="0">
                          <a:latin typeface="Calibri"/>
                          <a:ea typeface="Calibri"/>
                          <a:cs typeface="Times New Roman"/>
                        </a:rPr>
                        <a:t>56</a:t>
                      </a:r>
                      <a:endParaRPr lang="fr-FR" sz="1600" dirty="0">
                        <a:latin typeface="Calibri"/>
                        <a:ea typeface="Calibri"/>
                        <a:cs typeface="Times New Roman"/>
                      </a:endParaRPr>
                    </a:p>
                  </a:txBody>
                  <a:tcPr marL="22906" marR="22906" marT="0" marB="0">
                    <a:lnL w="12700" cap="flat" cmpd="sng" algn="ctr">
                      <a:solidFill>
                        <a:srgbClr val="000000"/>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41668">
                <a:tc>
                  <a:txBody>
                    <a:bodyPr/>
                    <a:lstStyle/>
                    <a:p>
                      <a:pPr algn="ctr">
                        <a:lnSpc>
                          <a:spcPct val="115000"/>
                        </a:lnSpc>
                        <a:spcAft>
                          <a:spcPts val="0"/>
                        </a:spcAft>
                      </a:pPr>
                      <a:r>
                        <a:rPr lang="fr-FR" sz="1400" b="1">
                          <a:solidFill>
                            <a:srgbClr val="FFFFFF"/>
                          </a:solidFill>
                          <a:latin typeface="Calibri"/>
                          <a:ea typeface="Calibri"/>
                          <a:cs typeface="Times New Roman"/>
                        </a:rPr>
                        <a:t>Thème 3</a:t>
                      </a:r>
                      <a:endParaRPr lang="fr-FR" sz="1400">
                        <a:latin typeface="Calibri"/>
                        <a:ea typeface="Calibri"/>
                        <a:cs typeface="Times New Roman"/>
                      </a:endParaRPr>
                    </a:p>
                  </a:txBody>
                  <a:tcPr marL="22906" marR="22906" marT="0" marB="0">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BACC6"/>
                    </a:solidFill>
                  </a:tcPr>
                </a:tc>
                <a:tc gridSpan="6">
                  <a:txBody>
                    <a:bodyPr/>
                    <a:lstStyle/>
                    <a:p>
                      <a:pPr algn="ctr">
                        <a:lnSpc>
                          <a:spcPct val="115000"/>
                        </a:lnSpc>
                        <a:spcAft>
                          <a:spcPts val="0"/>
                        </a:spcAft>
                      </a:pPr>
                      <a:r>
                        <a:rPr lang="fr-FR" sz="1800" b="1" dirty="0">
                          <a:solidFill>
                            <a:srgbClr val="FFFFFF"/>
                          </a:solidFill>
                          <a:latin typeface="Calibri"/>
                          <a:ea typeface="Calibri"/>
                          <a:cs typeface="Times New Roman"/>
                        </a:rPr>
                        <a:t>Processus d’arbitrage</a:t>
                      </a:r>
                      <a:endParaRPr lang="fr-FR" sz="1600" dirty="0">
                        <a:latin typeface="Calibri"/>
                        <a:ea typeface="Calibri"/>
                        <a:cs typeface="Times New Roman"/>
                      </a:endParaRPr>
                    </a:p>
                  </a:txBody>
                  <a:tcPr marL="22906" marR="22906"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BACC6"/>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788826">
                <a:tc>
                  <a:txBody>
                    <a:bodyPr/>
                    <a:lstStyle/>
                    <a:p>
                      <a:pPr algn="ctr">
                        <a:lnSpc>
                          <a:spcPct val="115000"/>
                        </a:lnSpc>
                        <a:spcAft>
                          <a:spcPts val="0"/>
                        </a:spcAft>
                      </a:pPr>
                      <a:r>
                        <a:rPr lang="fr-FR" sz="1400" b="1" dirty="0">
                          <a:latin typeface="Calibri"/>
                          <a:ea typeface="Calibri"/>
                          <a:cs typeface="Times New Roman"/>
                        </a:rPr>
                        <a:t>      Catégories</a:t>
                      </a:r>
                      <a:endParaRPr lang="fr-FR" sz="1400" dirty="0">
                        <a:latin typeface="Calibri"/>
                        <a:ea typeface="Calibri"/>
                        <a:cs typeface="Times New Roman"/>
                      </a:endParaRPr>
                    </a:p>
                    <a:p>
                      <a:pPr algn="ctr">
                        <a:lnSpc>
                          <a:spcPct val="115000"/>
                        </a:lnSpc>
                        <a:spcAft>
                          <a:spcPts val="0"/>
                        </a:spcAft>
                      </a:pPr>
                      <a:r>
                        <a:rPr lang="fr-FR" sz="1400" b="1" dirty="0">
                          <a:latin typeface="Calibri"/>
                          <a:ea typeface="Calibri"/>
                          <a:cs typeface="Times New Roman"/>
                        </a:rPr>
                        <a:t> </a:t>
                      </a:r>
                      <a:endParaRPr lang="fr-FR" sz="1400" dirty="0">
                        <a:latin typeface="Calibri"/>
                        <a:ea typeface="Calibri"/>
                        <a:cs typeface="Times New Roman"/>
                      </a:endParaRPr>
                    </a:p>
                  </a:txBody>
                  <a:tcPr marL="22906" marR="22906" marT="0" marB="0">
                    <a:lnL w="12700" cap="flat" cmpd="sng" algn="ctr">
                      <a:solidFill>
                        <a:srgbClr val="78C0D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gridSpan="2">
                  <a:txBody>
                    <a:bodyPr/>
                    <a:lstStyle/>
                    <a:p>
                      <a:pPr algn="ctr">
                        <a:lnSpc>
                          <a:spcPct val="115000"/>
                        </a:lnSpc>
                        <a:spcAft>
                          <a:spcPts val="0"/>
                        </a:spcAft>
                      </a:pPr>
                      <a:r>
                        <a:rPr lang="fr-FR" sz="1600" dirty="0">
                          <a:latin typeface="Calibri"/>
                          <a:ea typeface="Calibri"/>
                          <a:cs typeface="Times New Roman"/>
                        </a:rPr>
                        <a:t>Socle de valeurs</a:t>
                      </a:r>
                    </a:p>
                  </a:txBody>
                  <a:tcPr marL="22906" marR="22906" marT="0" marB="0">
                    <a:lnL w="12700" cap="flat" cmpd="sng" algn="ctr">
                      <a:solidFill>
                        <a:srgbClr val="000000"/>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hMerge="1">
                  <a:txBody>
                    <a:bodyPr/>
                    <a:lstStyle/>
                    <a:p>
                      <a:endParaRPr lang="fr-FR"/>
                    </a:p>
                  </a:txBody>
                  <a:tcPr/>
                </a:tc>
                <a:tc gridSpan="2">
                  <a:txBody>
                    <a:bodyPr/>
                    <a:lstStyle/>
                    <a:p>
                      <a:pPr algn="ctr">
                        <a:lnSpc>
                          <a:spcPct val="115000"/>
                        </a:lnSpc>
                        <a:spcAft>
                          <a:spcPts val="0"/>
                        </a:spcAft>
                      </a:pPr>
                      <a:r>
                        <a:rPr lang="fr-FR" sz="1600" dirty="0">
                          <a:latin typeface="Calibri"/>
                          <a:ea typeface="Calibri"/>
                          <a:cs typeface="Times New Roman"/>
                        </a:rPr>
                        <a:t>Interprétation des normes d’autrui</a:t>
                      </a:r>
                    </a:p>
                  </a:txBody>
                  <a:tcPr marL="22906" marR="22906"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hMerge="1">
                  <a:txBody>
                    <a:bodyPr/>
                    <a:lstStyle/>
                    <a:p>
                      <a:endParaRPr lang="fr-FR"/>
                    </a:p>
                  </a:txBody>
                  <a:tcPr/>
                </a:tc>
                <a:tc gridSpan="2">
                  <a:txBody>
                    <a:bodyPr/>
                    <a:lstStyle/>
                    <a:p>
                      <a:pPr algn="ctr">
                        <a:lnSpc>
                          <a:spcPct val="115000"/>
                        </a:lnSpc>
                        <a:spcAft>
                          <a:spcPts val="0"/>
                        </a:spcAft>
                      </a:pPr>
                      <a:r>
                        <a:rPr lang="fr-FR" sz="1600" dirty="0">
                          <a:latin typeface="Calibri"/>
                          <a:ea typeface="Calibri"/>
                          <a:cs typeface="Times New Roman"/>
                        </a:rPr>
                        <a:t>Production de normes clandestines</a:t>
                      </a:r>
                    </a:p>
                  </a:txBody>
                  <a:tcPr marL="22906" marR="22906"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hMerge="1">
                  <a:txBody>
                    <a:bodyPr/>
                    <a:lstStyle/>
                    <a:p>
                      <a:endParaRPr lang="fr-FR"/>
                    </a:p>
                  </a:txBody>
                  <a:tcPr/>
                </a:tc>
              </a:tr>
              <a:tr h="398204">
                <a:tc>
                  <a:txBody>
                    <a:bodyPr/>
                    <a:lstStyle/>
                    <a:p>
                      <a:pPr marL="0" algn="ctr" defTabSz="914400" rtl="0" eaLnBrk="1" latinLnBrk="0" hangingPunct="1">
                        <a:lnSpc>
                          <a:spcPct val="115000"/>
                        </a:lnSpc>
                        <a:spcAft>
                          <a:spcPts val="0"/>
                        </a:spcAft>
                      </a:pPr>
                      <a:r>
                        <a:rPr lang="fr-FR" sz="1400" b="1" kern="1200" dirty="0">
                          <a:solidFill>
                            <a:schemeClr val="tx1"/>
                          </a:solidFill>
                          <a:latin typeface="Calibri"/>
                          <a:ea typeface="Calibri"/>
                          <a:cs typeface="Times New Roman"/>
                        </a:rPr>
                        <a:t>Total 3 (catégorie)</a:t>
                      </a:r>
                    </a:p>
                  </a:txBody>
                  <a:tcPr marL="22906" marR="22906" marT="0" marB="0">
                    <a:lnL w="12700" cap="flat" cmpd="sng" algn="ctr">
                      <a:solidFill>
                        <a:srgbClr val="78C0D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gridSpan="2">
                  <a:txBody>
                    <a:bodyPr/>
                    <a:lstStyle/>
                    <a:p>
                      <a:pPr marL="0" algn="ctr" defTabSz="914400" rtl="0" eaLnBrk="1" latinLnBrk="0" hangingPunct="1">
                        <a:lnSpc>
                          <a:spcPct val="115000"/>
                        </a:lnSpc>
                        <a:spcAft>
                          <a:spcPts val="0"/>
                        </a:spcAft>
                      </a:pPr>
                      <a:r>
                        <a:rPr lang="fr-FR" sz="1600" kern="1200" dirty="0">
                          <a:solidFill>
                            <a:schemeClr val="tx1"/>
                          </a:solidFill>
                          <a:latin typeface="Calibri"/>
                          <a:ea typeface="Calibri"/>
                          <a:cs typeface="Times New Roman"/>
                        </a:rPr>
                        <a:t>15</a:t>
                      </a:r>
                    </a:p>
                  </a:txBody>
                  <a:tcPr marL="22906" marR="22906" marT="0" marB="0">
                    <a:lnL w="12700" cap="flat" cmpd="sng" algn="ctr">
                      <a:solidFill>
                        <a:srgbClr val="000000"/>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hMerge="1">
                  <a:txBody>
                    <a:bodyPr/>
                    <a:lstStyle/>
                    <a:p>
                      <a:endParaRPr lang="fr-FR"/>
                    </a:p>
                  </a:txBody>
                  <a:tcPr/>
                </a:tc>
                <a:tc gridSpan="2">
                  <a:txBody>
                    <a:bodyPr/>
                    <a:lstStyle/>
                    <a:p>
                      <a:pPr marL="0" algn="ctr" defTabSz="914400" rtl="0" eaLnBrk="1" latinLnBrk="0" hangingPunct="1">
                        <a:lnSpc>
                          <a:spcPct val="115000"/>
                        </a:lnSpc>
                        <a:spcAft>
                          <a:spcPts val="0"/>
                        </a:spcAft>
                      </a:pPr>
                      <a:r>
                        <a:rPr lang="fr-FR" sz="1600" kern="1200" dirty="0">
                          <a:solidFill>
                            <a:schemeClr val="tx1"/>
                          </a:solidFill>
                          <a:latin typeface="Calibri"/>
                          <a:ea typeface="Calibri"/>
                          <a:cs typeface="Times New Roman"/>
                        </a:rPr>
                        <a:t>14</a:t>
                      </a:r>
                    </a:p>
                  </a:txBody>
                  <a:tcPr marL="22906" marR="22906"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hMerge="1">
                  <a:txBody>
                    <a:bodyPr/>
                    <a:lstStyle/>
                    <a:p>
                      <a:endParaRPr lang="fr-FR"/>
                    </a:p>
                  </a:txBody>
                  <a:tcPr/>
                </a:tc>
                <a:tc gridSpan="2">
                  <a:txBody>
                    <a:bodyPr/>
                    <a:lstStyle/>
                    <a:p>
                      <a:pPr marL="0" algn="ctr" defTabSz="914400" rtl="0" eaLnBrk="1" latinLnBrk="0" hangingPunct="1">
                        <a:lnSpc>
                          <a:spcPct val="115000"/>
                        </a:lnSpc>
                        <a:spcAft>
                          <a:spcPts val="0"/>
                        </a:spcAft>
                      </a:pPr>
                      <a:r>
                        <a:rPr lang="fr-FR" sz="1600" kern="1200" dirty="0">
                          <a:solidFill>
                            <a:schemeClr val="tx1"/>
                          </a:solidFill>
                          <a:latin typeface="Calibri"/>
                          <a:ea typeface="Calibri"/>
                          <a:cs typeface="Times New Roman"/>
                        </a:rPr>
                        <a:t>19</a:t>
                      </a:r>
                    </a:p>
                  </a:txBody>
                  <a:tcPr marL="22906" marR="22906"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hMerge="1">
                  <a:txBody>
                    <a:bodyPr/>
                    <a:lstStyle/>
                    <a:p>
                      <a:endParaRPr lang="fr-FR"/>
                    </a:p>
                  </a:txBody>
                  <a:tcPr/>
                </a:tc>
              </a:tr>
              <a:tr h="497151">
                <a:tc>
                  <a:txBody>
                    <a:bodyPr/>
                    <a:lstStyle/>
                    <a:p>
                      <a:pPr marL="0" algn="ctr" defTabSz="914400" rtl="0" eaLnBrk="1" latinLnBrk="0" hangingPunct="1">
                        <a:lnSpc>
                          <a:spcPct val="115000"/>
                        </a:lnSpc>
                        <a:spcAft>
                          <a:spcPts val="0"/>
                        </a:spcAft>
                      </a:pPr>
                      <a:r>
                        <a:rPr lang="fr-FR" sz="1400" b="1" kern="1200" dirty="0">
                          <a:solidFill>
                            <a:schemeClr val="tx1"/>
                          </a:solidFill>
                          <a:latin typeface="Calibri"/>
                          <a:ea typeface="Calibri"/>
                          <a:cs typeface="Times New Roman"/>
                        </a:rPr>
                        <a:t>Total 3 (thème 3)</a:t>
                      </a:r>
                    </a:p>
                  </a:txBody>
                  <a:tcPr marL="22906" marR="22906" marT="0" marB="0">
                    <a:lnL w="12700" cap="flat" cmpd="sng" algn="ctr">
                      <a:solidFill>
                        <a:srgbClr val="78C0D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gridSpan="6">
                  <a:txBody>
                    <a:bodyPr/>
                    <a:lstStyle/>
                    <a:p>
                      <a:pPr marL="0" algn="ctr" defTabSz="914400" rtl="0" eaLnBrk="1" latinLnBrk="0" hangingPunct="1">
                        <a:lnSpc>
                          <a:spcPct val="115000"/>
                        </a:lnSpc>
                        <a:spcAft>
                          <a:spcPts val="0"/>
                        </a:spcAft>
                      </a:pPr>
                      <a:r>
                        <a:rPr lang="fr-FR" sz="1600" b="1" kern="1200" dirty="0">
                          <a:solidFill>
                            <a:schemeClr val="tx1"/>
                          </a:solidFill>
                          <a:latin typeface="Calibri"/>
                          <a:ea typeface="Calibri"/>
                          <a:cs typeface="Times New Roman"/>
                        </a:rPr>
                        <a:t>48</a:t>
                      </a:r>
                    </a:p>
                  </a:txBody>
                  <a:tcPr marL="22906" marR="22906" marT="0" marB="0">
                    <a:lnL w="12700" cap="flat" cmpd="sng" algn="ctr">
                      <a:solidFill>
                        <a:srgbClr val="000000"/>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bl>
          </a:graphicData>
        </a:graphic>
      </p:graphicFrame>
      <p:sp>
        <p:nvSpPr>
          <p:cNvPr id="3" name="Rectangle 2"/>
          <p:cNvSpPr/>
          <p:nvPr/>
        </p:nvSpPr>
        <p:spPr>
          <a:xfrm>
            <a:off x="0" y="0"/>
            <a:ext cx="1357295" cy="461665"/>
          </a:xfrm>
          <a:prstGeom prst="rect">
            <a:avLst/>
          </a:prstGeom>
        </p:spPr>
        <p:txBody>
          <a:bodyPr wrap="none">
            <a:spAutoFit/>
          </a:bodyPr>
          <a:lstStyle/>
          <a:p>
            <a:r>
              <a:rPr lang="fr-FR" sz="2400" b="1" dirty="0" smtClean="0">
                <a:solidFill>
                  <a:srgbClr val="FF0000"/>
                </a:solidFill>
              </a:rPr>
              <a:t>Résultats</a:t>
            </a:r>
            <a:endParaRPr lang="fr-FR" sz="2400" b="1" dirty="0">
              <a:solidFill>
                <a:srgbClr val="FF0000"/>
              </a:solidFill>
            </a:endParaRPr>
          </a:p>
        </p:txBody>
      </p:sp>
      <p:sp>
        <p:nvSpPr>
          <p:cNvPr id="4" name="Espace réservé du numéro de diapositive 3"/>
          <p:cNvSpPr>
            <a:spLocks noGrp="1"/>
          </p:cNvSpPr>
          <p:nvPr>
            <p:ph type="sldNum" sz="quarter" idx="12"/>
          </p:nvPr>
        </p:nvSpPr>
        <p:spPr/>
        <p:txBody>
          <a:bodyPr/>
          <a:lstStyle/>
          <a:p>
            <a:fld id="{CBFC9D07-6367-479B-B875-2C5BAC8C05C9}" type="slidenum">
              <a:rPr lang="fr-FR" smtClean="0"/>
              <a:pPr/>
              <a:t>15</a:t>
            </a:fld>
            <a:endParaRPr lang="fr-FR"/>
          </a:p>
        </p:txBody>
      </p:sp>
      <p:sp>
        <p:nvSpPr>
          <p:cNvPr id="6" name="Flèche droite rayée 5"/>
          <p:cNvSpPr/>
          <p:nvPr/>
        </p:nvSpPr>
        <p:spPr>
          <a:xfrm>
            <a:off x="1475656" y="548680"/>
            <a:ext cx="1512168" cy="288032"/>
          </a:xfrm>
          <a:prstGeom prst="striped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endParaRPr>
          </a:p>
        </p:txBody>
      </p:sp>
      <p:sp>
        <p:nvSpPr>
          <p:cNvPr id="7" name="Flèche droite rayée 6"/>
          <p:cNvSpPr/>
          <p:nvPr/>
        </p:nvSpPr>
        <p:spPr>
          <a:xfrm>
            <a:off x="1475656" y="2636912"/>
            <a:ext cx="1512168" cy="288032"/>
          </a:xfrm>
          <a:prstGeom prst="striped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endParaRPr>
          </a:p>
        </p:txBody>
      </p:sp>
      <p:sp>
        <p:nvSpPr>
          <p:cNvPr id="8" name="Flèche droite rayée 7"/>
          <p:cNvSpPr/>
          <p:nvPr/>
        </p:nvSpPr>
        <p:spPr>
          <a:xfrm>
            <a:off x="1475656" y="4581128"/>
            <a:ext cx="1512168" cy="288032"/>
          </a:xfrm>
          <a:prstGeom prst="striped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99592" y="2492896"/>
            <a:ext cx="7920880" cy="954107"/>
          </a:xfrm>
          <a:prstGeom prst="rect">
            <a:avLst/>
          </a:prstGeom>
          <a:noFill/>
        </p:spPr>
        <p:txBody>
          <a:bodyPr wrap="square" rtlCol="0">
            <a:spAutoFit/>
          </a:bodyPr>
          <a:lstStyle/>
          <a:p>
            <a:pPr algn="ctr"/>
            <a:r>
              <a:rPr lang="fr-FR" sz="2000" b="1" dirty="0" smtClean="0">
                <a:solidFill>
                  <a:srgbClr val="FF0000"/>
                </a:solidFill>
              </a:rPr>
              <a:t> </a:t>
            </a:r>
            <a:endParaRPr lang="fr-FR" sz="3600" b="1" dirty="0" smtClean="0">
              <a:solidFill>
                <a:srgbClr val="FF0000"/>
              </a:solidFill>
            </a:endParaRPr>
          </a:p>
          <a:p>
            <a:pPr algn="ctr"/>
            <a:r>
              <a:rPr lang="fr-FR" sz="3600" b="1" dirty="0" smtClean="0">
                <a:solidFill>
                  <a:srgbClr val="FF0000"/>
                </a:solidFill>
              </a:rPr>
              <a:t>Discussion et perspectives</a:t>
            </a:r>
            <a:endParaRPr lang="fr-FR" sz="2000" b="1"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12968" cy="5693866"/>
          </a:xfrm>
          <a:prstGeom prst="rect">
            <a:avLst/>
          </a:prstGeom>
        </p:spPr>
        <p:txBody>
          <a:bodyPr wrap="square">
            <a:spAutoFit/>
          </a:bodyPr>
          <a:lstStyle/>
          <a:p>
            <a:pPr algn="ctr"/>
            <a:r>
              <a:rPr lang="fr-FR" sz="2800" b="1" dirty="0" smtClean="0">
                <a:solidFill>
                  <a:srgbClr val="FF0000"/>
                </a:solidFill>
              </a:rPr>
              <a:t>Discussion</a:t>
            </a:r>
          </a:p>
          <a:p>
            <a:pPr algn="ctr"/>
            <a:endParaRPr lang="fr-FR" sz="2800" b="1" dirty="0" smtClean="0"/>
          </a:p>
          <a:p>
            <a:pPr algn="ctr"/>
            <a:r>
              <a:rPr lang="fr-FR" sz="2800" dirty="0" smtClean="0"/>
              <a:t>Une réflexion sur :</a:t>
            </a:r>
          </a:p>
          <a:p>
            <a:pPr algn="ctr">
              <a:buFont typeface="Wingdings"/>
              <a:buChar char="Ø"/>
            </a:pPr>
            <a:r>
              <a:rPr lang="fr-FR" sz="2800" b="1" dirty="0" smtClean="0"/>
              <a:t>les valeurs</a:t>
            </a:r>
          </a:p>
          <a:p>
            <a:pPr algn="ctr"/>
            <a:r>
              <a:rPr lang="fr-FR" sz="2800" dirty="0" smtClean="0">
                <a:solidFill>
                  <a:srgbClr val="0070C0"/>
                </a:solidFill>
                <a:sym typeface="Wingdings"/>
              </a:rPr>
              <a:t>L’invivable mise à disposition de l’élève </a:t>
            </a:r>
            <a:endParaRPr lang="fr-FR" sz="2800" dirty="0" smtClean="0">
              <a:solidFill>
                <a:srgbClr val="0070C0"/>
              </a:solidFill>
            </a:endParaRPr>
          </a:p>
          <a:p>
            <a:pPr algn="ctr">
              <a:buFont typeface="Wingdings"/>
              <a:buChar char="Ø"/>
            </a:pPr>
            <a:r>
              <a:rPr lang="fr-FR" sz="2800" b="1" dirty="0" smtClean="0"/>
              <a:t>la posture de l’élève</a:t>
            </a:r>
          </a:p>
          <a:p>
            <a:pPr algn="ctr"/>
            <a:r>
              <a:rPr lang="fr-FR" sz="2800" dirty="0" smtClean="0">
                <a:solidFill>
                  <a:srgbClr val="0070C0"/>
                </a:solidFill>
                <a:sym typeface="Wingdings"/>
              </a:rPr>
              <a:t> </a:t>
            </a:r>
            <a:r>
              <a:rPr lang="fr-FR" sz="2800" dirty="0" smtClean="0">
                <a:solidFill>
                  <a:srgbClr val="0070C0"/>
                </a:solidFill>
              </a:rPr>
              <a:t>Présomption d’engagement</a:t>
            </a:r>
          </a:p>
          <a:p>
            <a:pPr algn="ctr">
              <a:buFont typeface="Wingdings"/>
              <a:buChar char="Ø"/>
            </a:pPr>
            <a:r>
              <a:rPr lang="fr-FR" sz="2800" b="1" dirty="0" smtClean="0"/>
              <a:t>la fabrication de la règle</a:t>
            </a:r>
          </a:p>
          <a:p>
            <a:pPr algn="ctr"/>
            <a:r>
              <a:rPr lang="fr-FR" sz="2800" dirty="0" smtClean="0">
                <a:solidFill>
                  <a:srgbClr val="0070C0"/>
                </a:solidFill>
                <a:sym typeface="Wingdings"/>
              </a:rPr>
              <a:t> </a:t>
            </a:r>
            <a:r>
              <a:rPr lang="fr-FR" sz="2800" dirty="0" smtClean="0">
                <a:solidFill>
                  <a:srgbClr val="0070C0"/>
                </a:solidFill>
              </a:rPr>
              <a:t>La dimension adaptative comme matière première</a:t>
            </a:r>
          </a:p>
          <a:p>
            <a:pPr algn="ctr">
              <a:buFont typeface="Wingdings"/>
              <a:buChar char="Ø"/>
            </a:pPr>
            <a:r>
              <a:rPr lang="fr-FR" sz="2800" b="1" dirty="0" smtClean="0"/>
              <a:t>la prise en compte de l’activité du sujet</a:t>
            </a:r>
          </a:p>
          <a:p>
            <a:pPr algn="ctr"/>
            <a:r>
              <a:rPr lang="fr-FR" sz="2800" dirty="0" smtClean="0">
                <a:solidFill>
                  <a:srgbClr val="0070C0"/>
                </a:solidFill>
                <a:sym typeface="Wingdings"/>
              </a:rPr>
              <a:t> L’acteur ne peut se dissoudre dans l’acte</a:t>
            </a:r>
            <a:r>
              <a:rPr lang="fr-FR" sz="2800" dirty="0" smtClean="0">
                <a:solidFill>
                  <a:srgbClr val="0070C0"/>
                </a:solidFill>
              </a:rPr>
              <a:t> </a:t>
            </a:r>
          </a:p>
          <a:p>
            <a:pPr algn="ctr">
              <a:buFont typeface="Wingdings"/>
              <a:buChar char="Ø"/>
            </a:pPr>
            <a:r>
              <a:rPr lang="fr-FR" sz="2800" b="1" dirty="0" smtClean="0"/>
              <a:t>la tension entre l’élève-sujet et l’élève-apprenant</a:t>
            </a:r>
          </a:p>
          <a:p>
            <a:pPr algn="ctr"/>
            <a:r>
              <a:rPr lang="fr-FR" sz="2800" dirty="0" smtClean="0">
                <a:solidFill>
                  <a:srgbClr val="0070C0"/>
                </a:solidFill>
                <a:sym typeface="Wingdings"/>
              </a:rPr>
              <a:t> </a:t>
            </a:r>
            <a:r>
              <a:rPr lang="fr-FR" sz="2800" dirty="0" smtClean="0">
                <a:solidFill>
                  <a:srgbClr val="0070C0"/>
                </a:solidFill>
              </a:rPr>
              <a:t>Croiser l’effort de vivre et l’effort de connaître</a:t>
            </a:r>
          </a:p>
        </p:txBody>
      </p:sp>
      <p:sp>
        <p:nvSpPr>
          <p:cNvPr id="3" name="Espace réservé du numéro de diapositive 2"/>
          <p:cNvSpPr>
            <a:spLocks noGrp="1"/>
          </p:cNvSpPr>
          <p:nvPr>
            <p:ph type="sldNum" sz="quarter" idx="12"/>
          </p:nvPr>
        </p:nvSpPr>
        <p:spPr/>
        <p:txBody>
          <a:bodyPr/>
          <a:lstStyle/>
          <a:p>
            <a:fld id="{CBFC9D07-6367-479B-B875-2C5BAC8C05C9}" type="slidenum">
              <a:rPr lang="fr-FR" smtClean="0"/>
              <a:pPr/>
              <a:t>17</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additive="base">
                                        <p:cTn id="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anim calcmode="lin" valueType="num">
                                      <p:cBhvr additive="base">
                                        <p:cTn id="1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 calcmode="lin" valueType="num">
                                      <p:cBhvr additive="base">
                                        <p:cTn id="1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7" end="7"/>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anim calcmode="lin" valueType="num">
                                      <p:cBhvr additive="base">
                                        <p:cTn id="2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 calcmode="lin" valueType="num">
                                      <p:cBhvr additive="base">
                                        <p:cTn id="2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 calcmode="lin" valueType="num">
                                      <p:cBhvr additive="base">
                                        <p:cTn id="3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anim calcmode="lin" valueType="num">
                                      <p:cBhvr additive="base">
                                        <p:cTn id="3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
                                            <p:txEl>
                                              <p:pRg st="12" end="12"/>
                                            </p:txEl>
                                          </p:spTgt>
                                        </p:tgtEl>
                                        <p:attrNameLst>
                                          <p:attrName>style.visibility</p:attrName>
                                        </p:attrNameLst>
                                      </p:cBhvr>
                                      <p:to>
                                        <p:strVal val="visible"/>
                                      </p:to>
                                    </p:set>
                                    <p:anim calcmode="lin" valueType="num">
                                      <p:cBhvr additive="base">
                                        <p:cTn id="4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7504" y="1124744"/>
            <a:ext cx="9036496" cy="3456384"/>
          </a:xfrm>
        </p:spPr>
        <p:txBody>
          <a:bodyPr>
            <a:normAutofit fontScale="90000"/>
          </a:bodyPr>
          <a:lstStyle/>
          <a:p>
            <a:r>
              <a:rPr lang="fr-FR" sz="4000" b="1" dirty="0" smtClean="0"/>
              <a:t/>
            </a:r>
            <a:br>
              <a:rPr lang="fr-FR" sz="4000" b="1" dirty="0" smtClean="0"/>
            </a:br>
            <a:r>
              <a:rPr lang="fr-FR" sz="4000" b="1" dirty="0" smtClean="0"/>
              <a:t/>
            </a:r>
            <a:br>
              <a:rPr lang="fr-FR" sz="4000" b="1" dirty="0" smtClean="0"/>
            </a:br>
            <a:r>
              <a:rPr lang="fr-FR" sz="4000" b="1" dirty="0" smtClean="0"/>
              <a:t/>
            </a:r>
            <a:br>
              <a:rPr lang="fr-FR" sz="4000" b="1" dirty="0" smtClean="0"/>
            </a:br>
            <a:r>
              <a:rPr lang="fr-FR" sz="4000" b="1" dirty="0" smtClean="0"/>
              <a:t/>
            </a:r>
            <a:br>
              <a:rPr lang="fr-FR" sz="4000" b="1" dirty="0" smtClean="0"/>
            </a:br>
            <a:r>
              <a:rPr lang="fr-FR" sz="4000" b="1" dirty="0" smtClean="0"/>
              <a:t/>
            </a:r>
            <a:br>
              <a:rPr lang="fr-FR" sz="4000" b="1" dirty="0" smtClean="0"/>
            </a:br>
            <a:r>
              <a:rPr lang="fr-FR" sz="4000" b="1" dirty="0" smtClean="0"/>
              <a:t/>
            </a:r>
            <a:br>
              <a:rPr lang="fr-FR" sz="4000" b="1" dirty="0" smtClean="0"/>
            </a:br>
            <a:r>
              <a:rPr lang="fr-FR" sz="3600" b="1" dirty="0" smtClean="0"/>
              <a:t>L’élève dans les espaces informels : </a:t>
            </a:r>
            <a:br>
              <a:rPr lang="fr-FR" sz="3600" b="1" dirty="0" smtClean="0"/>
            </a:br>
            <a:r>
              <a:rPr lang="fr-FR" sz="3600" b="1" dirty="0" smtClean="0"/>
              <a:t>Quelles perspectives pour les acteurs de l’école ?</a:t>
            </a:r>
            <a:br>
              <a:rPr lang="fr-FR" sz="3600" b="1" dirty="0" smtClean="0"/>
            </a:br>
            <a:r>
              <a:rPr lang="fr-FR" sz="4000" b="1" dirty="0" smtClean="0"/>
              <a:t/>
            </a:r>
            <a:br>
              <a:rPr lang="fr-FR" sz="4000" b="1" dirty="0" smtClean="0"/>
            </a:br>
            <a:r>
              <a:rPr lang="fr-FR" sz="4000" b="1" dirty="0" smtClean="0"/>
              <a:t/>
            </a:r>
            <a:br>
              <a:rPr lang="fr-FR" sz="4000" b="1" dirty="0" smtClean="0"/>
            </a:br>
            <a:r>
              <a:rPr lang="fr-FR" sz="3600" dirty="0" smtClean="0"/>
              <a:t/>
            </a:r>
            <a:br>
              <a:rPr lang="fr-FR" sz="3600" dirty="0" smtClean="0"/>
            </a:br>
            <a:r>
              <a:rPr lang="fr-FR" sz="4000" b="1" dirty="0" smtClean="0"/>
              <a:t> </a:t>
            </a:r>
            <a:r>
              <a:rPr lang="fr-FR" dirty="0" smtClean="0"/>
              <a:t/>
            </a:r>
            <a:br>
              <a:rPr lang="fr-FR" dirty="0" smtClean="0"/>
            </a:br>
            <a:endParaRPr lang="fr-FR" dirty="0"/>
          </a:p>
        </p:txBody>
      </p:sp>
      <p:sp>
        <p:nvSpPr>
          <p:cNvPr id="4" name="Espace réservé du numéro de diapositive 3"/>
          <p:cNvSpPr>
            <a:spLocks noGrp="1"/>
          </p:cNvSpPr>
          <p:nvPr>
            <p:ph type="sldNum" sz="quarter" idx="12"/>
          </p:nvPr>
        </p:nvSpPr>
        <p:spPr/>
        <p:txBody>
          <a:bodyPr/>
          <a:lstStyle/>
          <a:p>
            <a:fld id="{CBFC9D07-6367-479B-B875-2C5BAC8C05C9}" type="slidenum">
              <a:rPr lang="fr-FR" smtClean="0"/>
              <a:pPr/>
              <a:t>18</a:t>
            </a:fld>
            <a:endParaRPr lang="fr-FR"/>
          </a:p>
        </p:txBody>
      </p:sp>
      <p:pic>
        <p:nvPicPr>
          <p:cNvPr id="6" name="Image 5"/>
          <p:cNvPicPr/>
          <p:nvPr/>
        </p:nvPicPr>
        <p:blipFill>
          <a:blip r:embed="rId2" cstate="print"/>
          <a:stretch>
            <a:fillRect/>
          </a:stretch>
        </p:blipFill>
        <p:spPr>
          <a:xfrm>
            <a:off x="5148064" y="620688"/>
            <a:ext cx="1981190" cy="1012493"/>
          </a:xfrm>
          <a:prstGeom prst="rect">
            <a:avLst/>
          </a:prstGeom>
        </p:spPr>
      </p:pic>
      <p:sp>
        <p:nvSpPr>
          <p:cNvPr id="8" name="ZoneTexte 7"/>
          <p:cNvSpPr txBox="1"/>
          <p:nvPr/>
        </p:nvSpPr>
        <p:spPr>
          <a:xfrm>
            <a:off x="1259632" y="4725144"/>
            <a:ext cx="7416824" cy="1631216"/>
          </a:xfrm>
          <a:prstGeom prst="rect">
            <a:avLst/>
          </a:prstGeom>
          <a:noFill/>
        </p:spPr>
        <p:txBody>
          <a:bodyPr wrap="square" rtlCol="0">
            <a:spAutoFit/>
          </a:bodyPr>
          <a:lstStyle/>
          <a:p>
            <a:pPr algn="r"/>
            <a:r>
              <a:rPr lang="fr-FR" sz="2000" i="1" dirty="0" smtClean="0"/>
              <a:t>Jean-Luc DENNY</a:t>
            </a:r>
            <a:br>
              <a:rPr lang="fr-FR" sz="2000" i="1" dirty="0" smtClean="0"/>
            </a:br>
            <a:r>
              <a:rPr lang="fr-FR" sz="2000" i="1" dirty="0" smtClean="0"/>
              <a:t>Laboratoire interuniversitaire des sciences de l'éducation et de la </a:t>
            </a:r>
            <a:br>
              <a:rPr lang="fr-FR" sz="2000" i="1" dirty="0" smtClean="0"/>
            </a:br>
            <a:r>
              <a:rPr lang="fr-FR" sz="2000" i="1" dirty="0" smtClean="0"/>
              <a:t>communication (LISEC) - EA 2310</a:t>
            </a:r>
          </a:p>
          <a:p>
            <a:pPr algn="r"/>
            <a:r>
              <a:rPr lang="fr-FR" sz="2000" i="1" dirty="0" smtClean="0">
                <a:hlinkClick r:id="rId3"/>
              </a:rPr>
              <a:t>jean-luc.denny@espe.unistra.fr</a:t>
            </a:r>
            <a:endParaRPr lang="fr-FR" sz="2000" i="1" dirty="0" smtClean="0"/>
          </a:p>
          <a:p>
            <a:pPr algn="r"/>
            <a:r>
              <a:rPr lang="fr-FR" sz="2000" i="1" dirty="0" smtClean="0"/>
              <a:t>Enseignant à l’ESPE Strasbourg</a:t>
            </a:r>
            <a:endParaRPr lang="fr-FR" sz="2000"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7544" y="404664"/>
            <a:ext cx="8352928" cy="1754326"/>
          </a:xfrm>
          <a:prstGeom prst="rect">
            <a:avLst/>
          </a:prstGeom>
          <a:noFill/>
        </p:spPr>
        <p:txBody>
          <a:bodyPr wrap="square" rtlCol="0">
            <a:spAutoFit/>
          </a:bodyPr>
          <a:lstStyle/>
          <a:p>
            <a:endParaRPr lang="fr-FR" dirty="0" smtClean="0"/>
          </a:p>
          <a:p>
            <a:endParaRPr lang="fr-FR" dirty="0" smtClean="0"/>
          </a:p>
          <a:p>
            <a:endParaRPr lang="fr-FR" dirty="0" smtClean="0"/>
          </a:p>
          <a:p>
            <a:pPr algn="ctr"/>
            <a:r>
              <a:rPr lang="fr-FR" dirty="0" smtClean="0"/>
              <a:t>Parution en juin </a:t>
            </a:r>
            <a:r>
              <a:rPr lang="fr-FR" dirty="0" smtClean="0"/>
              <a:t>2017</a:t>
            </a:r>
          </a:p>
          <a:p>
            <a:pPr algn="ctr"/>
            <a:endParaRPr lang="fr-FR" b="1" dirty="0" smtClean="0"/>
          </a:p>
          <a:p>
            <a:pPr algn="ctr"/>
            <a:r>
              <a:rPr lang="fr-FR" b="1" dirty="0" smtClean="0">
                <a:hlinkClick r:id="rId2" action="ppaction://hlinkfile"/>
              </a:rPr>
              <a:t>Dossier " Paroles d'élèves "  n° 538 </a:t>
            </a:r>
            <a:r>
              <a:rPr lang="fr-FR" b="1" i="1" dirty="0" smtClean="0">
                <a:hlinkClick r:id="rId2" action="ppaction://hlinkfile"/>
              </a:rPr>
              <a:t>Cahiers pédagogiques</a:t>
            </a:r>
            <a:endParaRPr lang="fr-FR"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l’intervention</a:t>
            </a:r>
            <a:endParaRPr lang="fr-FR" dirty="0"/>
          </a:p>
        </p:txBody>
      </p:sp>
      <p:sp>
        <p:nvSpPr>
          <p:cNvPr id="3" name="Espace réservé du contenu 2"/>
          <p:cNvSpPr>
            <a:spLocks noGrp="1"/>
          </p:cNvSpPr>
          <p:nvPr>
            <p:ph idx="1"/>
          </p:nvPr>
        </p:nvSpPr>
        <p:spPr>
          <a:xfrm>
            <a:off x="0" y="1600200"/>
            <a:ext cx="9144000" cy="4525963"/>
          </a:xfrm>
        </p:spPr>
        <p:txBody>
          <a:bodyPr>
            <a:normAutofit/>
          </a:bodyPr>
          <a:lstStyle/>
          <a:p>
            <a:pPr algn="ctr">
              <a:buNone/>
            </a:pPr>
            <a:r>
              <a:rPr lang="fr-FR" b="1" dirty="0" smtClean="0">
                <a:solidFill>
                  <a:srgbClr val="FF0000"/>
                </a:solidFill>
              </a:rPr>
              <a:t>Introduction</a:t>
            </a:r>
          </a:p>
          <a:p>
            <a:pPr algn="ctr">
              <a:buNone/>
            </a:pPr>
            <a:endParaRPr lang="fr-FR" b="1" dirty="0" smtClean="0">
              <a:solidFill>
                <a:srgbClr val="FF0000"/>
              </a:solidFill>
            </a:endParaRPr>
          </a:p>
          <a:p>
            <a:pPr marL="571500" indent="-571500" algn="ctr">
              <a:buFont typeface="+mj-lt"/>
              <a:buAutoNum type="romanUcPeriod"/>
            </a:pPr>
            <a:r>
              <a:rPr lang="fr-FR" b="1" dirty="0" smtClean="0">
                <a:solidFill>
                  <a:srgbClr val="FF0000"/>
                </a:solidFill>
              </a:rPr>
              <a:t>Cadre théorique</a:t>
            </a:r>
          </a:p>
          <a:p>
            <a:pPr marL="571500" indent="-571500" algn="ctr">
              <a:buNone/>
            </a:pPr>
            <a:r>
              <a:rPr lang="fr-FR" sz="1800" b="1" i="1" dirty="0" smtClean="0">
                <a:solidFill>
                  <a:srgbClr val="FF0000"/>
                </a:solidFill>
              </a:rPr>
              <a:t>(extraits de la revue de littérature)</a:t>
            </a:r>
          </a:p>
          <a:p>
            <a:pPr marL="571500" indent="-571500" algn="ctr">
              <a:buNone/>
            </a:pPr>
            <a:r>
              <a:rPr lang="fr-FR" b="1" dirty="0" smtClean="0">
                <a:solidFill>
                  <a:srgbClr val="FF0000"/>
                </a:solidFill>
              </a:rPr>
              <a:t>II. Recueil des données et résultats  </a:t>
            </a:r>
          </a:p>
          <a:p>
            <a:pPr marL="571500" indent="-571500" algn="ctr">
              <a:buNone/>
            </a:pPr>
            <a:endParaRPr lang="fr-FR" sz="1800" b="1" dirty="0" smtClean="0">
              <a:solidFill>
                <a:srgbClr val="FF0000"/>
              </a:solidFill>
            </a:endParaRPr>
          </a:p>
          <a:p>
            <a:pPr algn="ctr">
              <a:buNone/>
            </a:pPr>
            <a:r>
              <a:rPr lang="fr-FR" b="1" dirty="0" smtClean="0">
                <a:solidFill>
                  <a:srgbClr val="FF0000"/>
                </a:solidFill>
              </a:rPr>
              <a:t>	III. Discussion et perspectives</a:t>
            </a:r>
          </a:p>
          <a:p>
            <a:pPr algn="ctr">
              <a:buNone/>
            </a:pPr>
            <a:endParaRPr lang="fr-FR" sz="1800" b="1" dirty="0" smtClean="0">
              <a:solidFill>
                <a:srgbClr val="FF0000"/>
              </a:solidFill>
            </a:endParaRPr>
          </a:p>
          <a:p>
            <a:pPr algn="ctr">
              <a:buNone/>
            </a:pPr>
            <a:r>
              <a:rPr lang="fr-FR" b="1" dirty="0" smtClean="0">
                <a:solidFill>
                  <a:srgbClr val="FF0000"/>
                </a:solidFill>
              </a:rPr>
              <a:t>Conclusion</a:t>
            </a:r>
          </a:p>
          <a:p>
            <a:endParaRPr lang="fr-F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AutoShape 6" descr="Résultat de recherche d'images pour &quot;réussite scolair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32" name="AutoShape 8" descr="Résultat de recherche d'images pour &quot;réussite scolair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34" name="AutoShape 10" descr="Résultat de recherche d'images pour &quot;réussite scolair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 name="ZoneTexte 7"/>
          <p:cNvSpPr txBox="1"/>
          <p:nvPr/>
        </p:nvSpPr>
        <p:spPr>
          <a:xfrm>
            <a:off x="0" y="188640"/>
            <a:ext cx="9144000" cy="5878532"/>
          </a:xfrm>
          <a:prstGeom prst="rect">
            <a:avLst/>
          </a:prstGeom>
          <a:noFill/>
        </p:spPr>
        <p:txBody>
          <a:bodyPr wrap="square" rtlCol="0">
            <a:spAutoFit/>
          </a:bodyPr>
          <a:lstStyle/>
          <a:p>
            <a:endParaRPr lang="fr-FR" sz="3600" b="1" dirty="0" smtClean="0">
              <a:solidFill>
                <a:srgbClr val="FF0000"/>
              </a:solidFill>
            </a:endParaRPr>
          </a:p>
          <a:p>
            <a:endParaRPr lang="fr-FR" sz="3600" b="1" dirty="0" smtClean="0">
              <a:solidFill>
                <a:srgbClr val="FF0000"/>
              </a:solidFill>
            </a:endParaRPr>
          </a:p>
          <a:p>
            <a:pPr algn="ctr"/>
            <a:r>
              <a:rPr lang="fr-FR" sz="3600" b="1" dirty="0" smtClean="0">
                <a:solidFill>
                  <a:srgbClr val="FF0000"/>
                </a:solidFill>
              </a:rPr>
              <a:t>Considérations liminaires</a:t>
            </a:r>
          </a:p>
          <a:p>
            <a:pPr algn="ctr"/>
            <a:endParaRPr lang="fr-FR" sz="3600" b="1" dirty="0" smtClean="0">
              <a:solidFill>
                <a:srgbClr val="FF0000"/>
              </a:solidFill>
            </a:endParaRPr>
          </a:p>
          <a:p>
            <a:pPr algn="ctr"/>
            <a:r>
              <a:rPr lang="fr-FR" sz="3200" b="1" i="1" dirty="0" smtClean="0"/>
              <a:t>Qu’avons-nous fait de leur génie?</a:t>
            </a:r>
          </a:p>
          <a:p>
            <a:pPr algn="ctr"/>
            <a:endParaRPr lang="fr-FR" sz="3600" b="1" dirty="0" smtClean="0">
              <a:solidFill>
                <a:srgbClr val="FF0000"/>
              </a:solidFill>
            </a:endParaRPr>
          </a:p>
          <a:p>
            <a:pPr algn="ctr"/>
            <a:endParaRPr lang="fr-FR" sz="3600" b="1" dirty="0" smtClean="0">
              <a:solidFill>
                <a:srgbClr val="FF0000"/>
              </a:solidFill>
            </a:endParaRPr>
          </a:p>
          <a:p>
            <a:pPr algn="ctr"/>
            <a:r>
              <a:rPr lang="fr-FR" sz="3200" dirty="0" smtClean="0"/>
              <a:t>Qu’est-ce qui se joue réellement dans le quotidien de nos écoles et qui échappe au regard </a:t>
            </a:r>
          </a:p>
          <a:p>
            <a:pPr algn="ctr"/>
            <a:r>
              <a:rPr lang="fr-FR" sz="3200" dirty="0" smtClean="0"/>
              <a:t>des professionnels en charge des élèves ?</a:t>
            </a:r>
          </a:p>
          <a:p>
            <a:pPr algn="ctr"/>
            <a:endParaRPr lang="fr-FR" sz="3200" b="1"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 calcmode="lin" valueType="num">
                                      <p:cBhvr additive="base">
                                        <p:cTn id="7"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7" end="7"/>
                                            </p:txEl>
                                          </p:spTgt>
                                        </p:tgtEl>
                                        <p:attrNameLst>
                                          <p:attrName>style.visibility</p:attrName>
                                        </p:attrNameLst>
                                      </p:cBhvr>
                                      <p:to>
                                        <p:strVal val="visible"/>
                                      </p:to>
                                    </p:set>
                                    <p:anim calcmode="lin" valueType="num">
                                      <p:cBhvr additive="base">
                                        <p:cTn id="13"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7" end="7"/>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
                                            <p:txEl>
                                              <p:pRg st="8" end="8"/>
                                            </p:txEl>
                                          </p:spTgt>
                                        </p:tgtEl>
                                        <p:attrNameLst>
                                          <p:attrName>style.visibility</p:attrName>
                                        </p:attrNameLst>
                                      </p:cBhvr>
                                      <p:to>
                                        <p:strVal val="visible"/>
                                      </p:to>
                                    </p:set>
                                    <p:anim calcmode="lin" valueType="num">
                                      <p:cBhvr additive="base">
                                        <p:cTn id="17"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196752"/>
            <a:ext cx="9144000" cy="6432530"/>
          </a:xfrm>
          <a:prstGeom prst="rect">
            <a:avLst/>
          </a:prstGeom>
          <a:noFill/>
        </p:spPr>
        <p:txBody>
          <a:bodyPr wrap="square" rtlCol="0">
            <a:spAutoFit/>
          </a:bodyPr>
          <a:lstStyle/>
          <a:p>
            <a:pPr algn="ctr"/>
            <a:r>
              <a:rPr lang="fr-FR" sz="2000" b="1" dirty="0" smtClean="0">
                <a:solidFill>
                  <a:srgbClr val="FF0000"/>
                </a:solidFill>
              </a:rPr>
              <a:t> </a:t>
            </a:r>
            <a:r>
              <a:rPr lang="fr-FR" sz="3600" b="1" dirty="0" smtClean="0">
                <a:solidFill>
                  <a:srgbClr val="FF0000"/>
                </a:solidFill>
              </a:rPr>
              <a:t>Enjeux de la présentation</a:t>
            </a:r>
          </a:p>
          <a:p>
            <a:pPr algn="ctr"/>
            <a:endParaRPr lang="fr-FR" sz="3600" b="1" dirty="0" smtClean="0">
              <a:solidFill>
                <a:srgbClr val="FF0000"/>
              </a:solidFill>
            </a:endParaRPr>
          </a:p>
          <a:p>
            <a:pPr algn="ctr"/>
            <a:r>
              <a:rPr lang="fr-FR" sz="3600" b="1" dirty="0" smtClean="0">
                <a:solidFill>
                  <a:srgbClr val="FF0000"/>
                </a:solidFill>
              </a:rPr>
              <a:t>Positionnement de l’objet d’étude</a:t>
            </a:r>
          </a:p>
          <a:p>
            <a:pPr algn="ctr"/>
            <a:endParaRPr lang="fr-FR" sz="3600" b="1" dirty="0" smtClean="0">
              <a:solidFill>
                <a:srgbClr val="FF0000"/>
              </a:solidFill>
            </a:endParaRPr>
          </a:p>
          <a:p>
            <a:pPr algn="ctr">
              <a:tabLst>
                <a:tab pos="358775" algn="l"/>
              </a:tabLst>
            </a:pPr>
            <a:r>
              <a:rPr lang="fr-FR" sz="2800" dirty="0" smtClean="0"/>
              <a:t>Comment l’élève réinterprète en permanence le milieu de vie composé de multiples prescriptions (</a:t>
            </a:r>
            <a:r>
              <a:rPr lang="fr-FR" sz="2800" dirty="0" err="1" smtClean="0"/>
              <a:t>Daniellou</a:t>
            </a:r>
            <a:r>
              <a:rPr lang="fr-FR" sz="2800" dirty="0" smtClean="0"/>
              <a:t>, 2002, p. 9) ?</a:t>
            </a:r>
          </a:p>
          <a:p>
            <a:pPr algn="ctr">
              <a:tabLst>
                <a:tab pos="358775" algn="l"/>
              </a:tabLst>
            </a:pPr>
            <a:endParaRPr lang="fr-FR" sz="2800" dirty="0" smtClean="0"/>
          </a:p>
          <a:p>
            <a:pPr algn="ctr">
              <a:tabLst>
                <a:tab pos="358775" algn="l"/>
              </a:tabLst>
            </a:pPr>
            <a:r>
              <a:rPr lang="fr-FR" sz="2800" dirty="0" smtClean="0"/>
              <a:t>La renormalisation comme réaménagement du réel, de l’existant (Schwartz, 2000, p. 612)</a:t>
            </a:r>
          </a:p>
          <a:p>
            <a:pPr algn="ctr"/>
            <a:endParaRPr lang="fr-FR" sz="3600" b="1" dirty="0" smtClean="0">
              <a:solidFill>
                <a:srgbClr val="FF0000"/>
              </a:solidFill>
            </a:endParaRPr>
          </a:p>
          <a:p>
            <a:pPr algn="ctr"/>
            <a:endParaRPr lang="fr-FR" sz="3600" b="1" dirty="0" smtClean="0">
              <a:solidFill>
                <a:srgbClr val="FF0000"/>
              </a:solidFill>
            </a:endParaRPr>
          </a:p>
          <a:p>
            <a:pPr algn="ctr"/>
            <a:endParaRPr lang="fr-FR" sz="3600" b="1" dirty="0" smtClean="0">
              <a:solidFill>
                <a:srgbClr val="FF0000"/>
              </a:solidFill>
            </a:endParaRPr>
          </a:p>
          <a:p>
            <a:pPr algn="ctr"/>
            <a:endParaRPr lang="fr-FR" sz="2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404664"/>
            <a:ext cx="9144000" cy="4647426"/>
          </a:xfrm>
          <a:prstGeom prst="rect">
            <a:avLst/>
          </a:prstGeom>
          <a:noFill/>
        </p:spPr>
        <p:txBody>
          <a:bodyPr wrap="square" rtlCol="0">
            <a:spAutoFit/>
          </a:bodyPr>
          <a:lstStyle/>
          <a:p>
            <a:pPr algn="ctr"/>
            <a:r>
              <a:rPr lang="fr-FR" sz="2000" b="1" dirty="0" smtClean="0">
                <a:solidFill>
                  <a:srgbClr val="FF0000"/>
                </a:solidFill>
              </a:rPr>
              <a:t> </a:t>
            </a:r>
            <a:endParaRPr lang="fr-FR" sz="3600" b="1" dirty="0" smtClean="0">
              <a:solidFill>
                <a:srgbClr val="FF0000"/>
              </a:solidFill>
            </a:endParaRPr>
          </a:p>
          <a:p>
            <a:pPr algn="ctr"/>
            <a:r>
              <a:rPr lang="fr-FR" sz="3600" b="1" dirty="0" smtClean="0">
                <a:solidFill>
                  <a:srgbClr val="FF0000"/>
                </a:solidFill>
              </a:rPr>
              <a:t>Cadre théorique</a:t>
            </a:r>
          </a:p>
          <a:p>
            <a:pPr algn="ctr"/>
            <a:r>
              <a:rPr lang="fr-FR" sz="3600" b="1" dirty="0" smtClean="0">
                <a:solidFill>
                  <a:srgbClr val="FF0000"/>
                </a:solidFill>
              </a:rPr>
              <a:t> </a:t>
            </a:r>
          </a:p>
          <a:p>
            <a:pPr algn="ctr"/>
            <a:endParaRPr lang="fr-FR" sz="2800" b="1" dirty="0" smtClean="0"/>
          </a:p>
          <a:p>
            <a:pPr algn="ctr"/>
            <a:r>
              <a:rPr lang="fr-FR" sz="2800" b="1" dirty="0" smtClean="0"/>
              <a:t>La démarche ergologique </a:t>
            </a:r>
          </a:p>
          <a:p>
            <a:pPr algn="ctr"/>
            <a:endParaRPr lang="fr-FR" sz="2800" dirty="0" smtClean="0"/>
          </a:p>
          <a:p>
            <a:pPr algn="ctr">
              <a:tabLst>
                <a:tab pos="358775" algn="l"/>
              </a:tabLst>
            </a:pPr>
            <a:r>
              <a:rPr lang="fr-FR" sz="2000" dirty="0" smtClean="0"/>
              <a:t>Canguilhem, G. (1965). </a:t>
            </a:r>
            <a:r>
              <a:rPr lang="fr-FR" sz="2000" i="1" dirty="0" smtClean="0"/>
              <a:t>La connaissance de la vie.</a:t>
            </a:r>
            <a:r>
              <a:rPr lang="fr-FR" sz="2000" dirty="0" smtClean="0"/>
              <a:t> Paris, </a:t>
            </a:r>
            <a:r>
              <a:rPr lang="fr-FR" sz="2000" dirty="0" err="1" smtClean="0"/>
              <a:t>Vrin</a:t>
            </a:r>
            <a:endParaRPr lang="fr-FR" sz="2000" dirty="0" smtClean="0"/>
          </a:p>
          <a:p>
            <a:pPr algn="ctr">
              <a:tabLst>
                <a:tab pos="358775" algn="l"/>
              </a:tabLst>
            </a:pPr>
            <a:r>
              <a:rPr lang="fr-FR" sz="2000" dirty="0" smtClean="0"/>
              <a:t>Schwartz, Y. (2000). </a:t>
            </a:r>
            <a:r>
              <a:rPr lang="fr-FR" sz="2000" i="1" dirty="0" smtClean="0"/>
              <a:t>Le paradigme ergologique ou un métier de philosophe. </a:t>
            </a:r>
            <a:r>
              <a:rPr lang="fr-FR" sz="2000" dirty="0" smtClean="0"/>
              <a:t>Toulouse, </a:t>
            </a:r>
            <a:r>
              <a:rPr lang="fr-FR" sz="2000" dirty="0" err="1" smtClean="0"/>
              <a:t>Octares</a:t>
            </a:r>
            <a:r>
              <a:rPr lang="fr-FR" sz="2000" dirty="0" smtClean="0"/>
              <a:t> Editions</a:t>
            </a:r>
          </a:p>
          <a:p>
            <a:pPr algn="ctr">
              <a:tabLst>
                <a:tab pos="358775" algn="l"/>
              </a:tabLst>
            </a:pPr>
            <a:endParaRPr lang="fr-FR" sz="2000" strike="sngStrike" dirty="0" smtClean="0"/>
          </a:p>
          <a:p>
            <a:pPr algn="ctr">
              <a:tabLst>
                <a:tab pos="358775" algn="l"/>
              </a:tabLst>
            </a:pPr>
            <a:endParaRPr lang="fr-FR" sz="2000" dirty="0" smtClean="0"/>
          </a:p>
          <a:p>
            <a:pPr algn="ctr">
              <a:tabLst>
                <a:tab pos="358775" algn="l"/>
              </a:tabLst>
            </a:pP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anim calcmode="lin" valueType="num">
                                      <p:cBhvr additive="base">
                                        <p:cTn id="1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anim calcmode="lin" valueType="num">
                                      <p:cBhvr additive="base">
                                        <p:cTn id="1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44463" y="144462"/>
            <a:ext cx="8877300" cy="652489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79512" y="1484784"/>
            <a:ext cx="5486255" cy="4032448"/>
          </a:xfrm>
          <a:prstGeom prst="rect">
            <a:avLst/>
          </a:prstGeom>
          <a:noFill/>
          <a:ln w="9525">
            <a:noFill/>
            <a:miter lim="800000"/>
            <a:headEnd/>
            <a:tailEnd/>
          </a:ln>
          <a:effectLst/>
        </p:spPr>
      </p:pic>
      <p:sp>
        <p:nvSpPr>
          <p:cNvPr id="3" name="Flèche droite 2"/>
          <p:cNvSpPr/>
          <p:nvPr/>
        </p:nvSpPr>
        <p:spPr>
          <a:xfrm>
            <a:off x="5868144" y="1700808"/>
            <a:ext cx="108012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7020272" y="1700808"/>
            <a:ext cx="1944216" cy="707886"/>
          </a:xfrm>
          <a:prstGeom prst="rect">
            <a:avLst/>
          </a:prstGeom>
          <a:noFill/>
        </p:spPr>
        <p:txBody>
          <a:bodyPr wrap="square" rtlCol="0">
            <a:spAutoFit/>
          </a:bodyPr>
          <a:lstStyle/>
          <a:p>
            <a:r>
              <a:rPr lang="fr-FR" sz="2000" b="1" dirty="0" smtClean="0"/>
              <a:t>ACTION</a:t>
            </a:r>
          </a:p>
          <a:p>
            <a:r>
              <a:rPr lang="fr-FR" sz="2000" b="1" dirty="0" smtClean="0"/>
              <a:t>- </a:t>
            </a:r>
            <a:r>
              <a:rPr lang="fr-FR" b="1" dirty="0" smtClean="0"/>
              <a:t>Réel observable</a:t>
            </a:r>
            <a:endParaRPr lang="fr-FR"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79512" y="1484784"/>
            <a:ext cx="5486255" cy="4032448"/>
          </a:xfrm>
          <a:prstGeom prst="rect">
            <a:avLst/>
          </a:prstGeom>
          <a:noFill/>
          <a:ln w="9525">
            <a:noFill/>
            <a:miter lim="800000"/>
            <a:headEnd/>
            <a:tailEnd/>
          </a:ln>
          <a:effectLst/>
        </p:spPr>
      </p:pic>
      <p:sp>
        <p:nvSpPr>
          <p:cNvPr id="3" name="Flèche droite 2"/>
          <p:cNvSpPr/>
          <p:nvPr/>
        </p:nvSpPr>
        <p:spPr>
          <a:xfrm>
            <a:off x="5868144" y="1700808"/>
            <a:ext cx="108012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Flèche droite 3"/>
          <p:cNvSpPr/>
          <p:nvPr/>
        </p:nvSpPr>
        <p:spPr>
          <a:xfrm>
            <a:off x="5940152" y="3645024"/>
            <a:ext cx="108012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7020272" y="1700808"/>
            <a:ext cx="1944216" cy="707886"/>
          </a:xfrm>
          <a:prstGeom prst="rect">
            <a:avLst/>
          </a:prstGeom>
          <a:noFill/>
        </p:spPr>
        <p:txBody>
          <a:bodyPr wrap="square" rtlCol="0">
            <a:spAutoFit/>
          </a:bodyPr>
          <a:lstStyle/>
          <a:p>
            <a:r>
              <a:rPr lang="fr-FR" sz="2000" b="1" dirty="0" smtClean="0"/>
              <a:t>ACTION</a:t>
            </a:r>
          </a:p>
          <a:p>
            <a:r>
              <a:rPr lang="fr-FR" sz="2000" b="1" dirty="0" smtClean="0"/>
              <a:t>- </a:t>
            </a:r>
            <a:r>
              <a:rPr lang="fr-FR" b="1" dirty="0" smtClean="0"/>
              <a:t>Réel observable</a:t>
            </a:r>
            <a:endParaRPr lang="fr-FR" b="1" dirty="0"/>
          </a:p>
        </p:txBody>
      </p:sp>
      <p:sp>
        <p:nvSpPr>
          <p:cNvPr id="6" name="ZoneTexte 5"/>
          <p:cNvSpPr txBox="1"/>
          <p:nvPr/>
        </p:nvSpPr>
        <p:spPr>
          <a:xfrm>
            <a:off x="7020272" y="3645024"/>
            <a:ext cx="1944216" cy="1015663"/>
          </a:xfrm>
          <a:prstGeom prst="rect">
            <a:avLst/>
          </a:prstGeom>
          <a:noFill/>
        </p:spPr>
        <p:txBody>
          <a:bodyPr wrap="square" rtlCol="0">
            <a:spAutoFit/>
          </a:bodyPr>
          <a:lstStyle/>
          <a:p>
            <a:r>
              <a:rPr lang="fr-FR" sz="2000" b="1" dirty="0" smtClean="0"/>
              <a:t>ACTIVITE</a:t>
            </a:r>
          </a:p>
          <a:p>
            <a:pPr>
              <a:buFontTx/>
              <a:buChar char="-"/>
            </a:pPr>
            <a:r>
              <a:rPr lang="fr-FR" sz="2000" b="1" dirty="0" smtClean="0"/>
              <a:t> </a:t>
            </a:r>
            <a:r>
              <a:rPr lang="fr-FR" b="1" dirty="0" smtClean="0"/>
              <a:t>Arrières plans</a:t>
            </a:r>
          </a:p>
          <a:p>
            <a:endParaRPr lang="fr-FR" sz="20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548680"/>
            <a:ext cx="9144000" cy="3693319"/>
          </a:xfrm>
          <a:prstGeom prst="rect">
            <a:avLst/>
          </a:prstGeom>
          <a:noFill/>
        </p:spPr>
        <p:txBody>
          <a:bodyPr wrap="square" rtlCol="0">
            <a:spAutoFit/>
          </a:bodyPr>
          <a:lstStyle/>
          <a:p>
            <a:endParaRPr lang="fr-FR" dirty="0" smtClean="0"/>
          </a:p>
          <a:p>
            <a:endParaRPr lang="fr-FR" dirty="0" smtClean="0"/>
          </a:p>
          <a:p>
            <a:endParaRPr lang="fr-FR" dirty="0" smtClean="0"/>
          </a:p>
          <a:p>
            <a:endParaRPr lang="fr-FR" dirty="0" smtClean="0"/>
          </a:p>
          <a:p>
            <a:pPr algn="ctr"/>
            <a:r>
              <a:rPr lang="fr-FR" dirty="0" smtClean="0"/>
              <a:t>L’activité c’est aussi « ce qu’on cherche à faire sans succès et qui nous échappe, ce qu’on s’interdit de faire, ce qu’on fait sans vouloir le faire, ce qu’on fait pour ne pas faire ce qu’on nous demande de faire, autrement </a:t>
            </a:r>
            <a:r>
              <a:rPr lang="fr-FR" b="1" dirty="0" smtClean="0"/>
              <a:t>dit les activités suspendues, empêchées ou, au contraire déplacées </a:t>
            </a:r>
            <a:r>
              <a:rPr lang="fr-FR" dirty="0" smtClean="0"/>
              <a:t>» </a:t>
            </a:r>
          </a:p>
          <a:p>
            <a:pPr algn="ctr"/>
            <a:r>
              <a:rPr lang="fr-FR" dirty="0" smtClean="0"/>
              <a:t>(Clot, 1999, p.119)</a:t>
            </a:r>
          </a:p>
          <a:p>
            <a:pPr algn="ctr"/>
            <a:endParaRPr lang="fr-FR" dirty="0" smtClean="0"/>
          </a:p>
          <a:p>
            <a:pPr algn="ctr"/>
            <a:endParaRPr lang="fr-FR" dirty="0" smtClean="0"/>
          </a:p>
          <a:p>
            <a:pPr algn="ctr"/>
            <a:r>
              <a:rPr lang="fr-FR" i="1" dirty="0" smtClean="0"/>
              <a:t>« Jamais un ouvrier ne reste devant sa machine en disant : je fais ce qu’on me dit »</a:t>
            </a:r>
          </a:p>
          <a:p>
            <a:pPr algn="ctr"/>
            <a:r>
              <a:rPr lang="fr-FR" i="1" dirty="0" smtClean="0"/>
              <a:t>(Schwartz, 2000)</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8" end="8"/>
                                            </p:txEl>
                                          </p:spTgt>
                                        </p:tgtEl>
                                        <p:attrNameLst>
                                          <p:attrName>style.visibility</p:attrName>
                                        </p:attrNameLst>
                                      </p:cBhvr>
                                      <p:to>
                                        <p:strVal val="visible"/>
                                      </p:to>
                                    </p:set>
                                    <p:anim calcmode="lin" valueType="num">
                                      <p:cBhvr additive="base">
                                        <p:cTn id="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9" end="9"/>
                                            </p:txEl>
                                          </p:spTgt>
                                        </p:tgtEl>
                                        <p:attrNameLst>
                                          <p:attrName>style.visibility</p:attrName>
                                        </p:attrNameLst>
                                      </p:cBhvr>
                                      <p:to>
                                        <p:strVal val="visible"/>
                                      </p:to>
                                    </p:set>
                                    <p:anim calcmode="lin" valueType="num">
                                      <p:cBhvr additive="base">
                                        <p:cTn id="1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507</TotalTime>
  <Words>637</Words>
  <Application>Microsoft Office PowerPoint</Application>
  <PresentationFormat>Affichage à l'écran (4:3)</PresentationFormat>
  <Paragraphs>206</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      L’élève et les espaces informels :  la subjectivation comme vecteur de bien-être         </vt:lpstr>
      <vt:lpstr>Plan de l’intervention</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      L’élève dans les espaces informels :  Quelles perspectives pour les acteurs de l’école ?      </vt:lpstr>
      <vt:lpstr>Diapositive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jl</dc:creator>
  <cp:lastModifiedBy>jl</cp:lastModifiedBy>
  <cp:revision>53</cp:revision>
  <dcterms:created xsi:type="dcterms:W3CDTF">2016-10-04T09:40:13Z</dcterms:created>
  <dcterms:modified xsi:type="dcterms:W3CDTF">2017-10-03T09:27:07Z</dcterms:modified>
</cp:coreProperties>
</file>