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2" r:id="rId2"/>
    <p:sldId id="317" r:id="rId3"/>
    <p:sldId id="322" r:id="rId4"/>
    <p:sldId id="262" r:id="rId5"/>
    <p:sldId id="321" r:id="rId6"/>
    <p:sldId id="323" r:id="rId7"/>
    <p:sldId id="342" r:id="rId8"/>
    <p:sldId id="327" r:id="rId9"/>
    <p:sldId id="328" r:id="rId10"/>
    <p:sldId id="329" r:id="rId11"/>
    <p:sldId id="330" r:id="rId12"/>
    <p:sldId id="336" r:id="rId13"/>
    <p:sldId id="338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60" r:id="rId24"/>
    <p:sldId id="361" r:id="rId25"/>
    <p:sldId id="392" r:id="rId26"/>
    <p:sldId id="341" r:id="rId27"/>
    <p:sldId id="371" r:id="rId28"/>
    <p:sldId id="372" r:id="rId29"/>
    <p:sldId id="373" r:id="rId30"/>
    <p:sldId id="335" r:id="rId31"/>
    <p:sldId id="380" r:id="rId32"/>
    <p:sldId id="378" r:id="rId33"/>
    <p:sldId id="381" r:id="rId34"/>
    <p:sldId id="38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66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807"/>
    <a:srgbClr val="FF3300"/>
    <a:srgbClr val="0000FF"/>
    <a:srgbClr val="CCFF33"/>
    <a:srgbClr val="FFCC66"/>
    <a:srgbClr val="66FF33"/>
    <a:srgbClr val="FF9900"/>
    <a:srgbClr val="6D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9736" autoAdjust="0"/>
  </p:normalViewPr>
  <p:slideViewPr>
    <p:cSldViewPr>
      <p:cViewPr varScale="1">
        <p:scale>
          <a:sx n="49" d="100"/>
          <a:sy n="49" d="100"/>
        </p:scale>
        <p:origin x="8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115C529-D99D-48FA-83C3-B2F59E9BC50D}">
      <dgm:prSet custT="1"/>
      <dgm:spPr/>
      <dgm:t>
        <a:bodyPr/>
        <a:lstStyle/>
        <a:p>
          <a:pPr rtl="0"/>
          <a:r>
            <a:rPr lang="ro-RO" sz="1200" dirty="0" err="1" smtClean="0">
              <a:solidFill>
                <a:srgbClr val="C00000"/>
              </a:solidFill>
            </a:rPr>
            <a:t>Pollard</a:t>
          </a:r>
          <a:r>
            <a:rPr lang="ro-RO" sz="1200" dirty="0" smtClean="0">
              <a:solidFill>
                <a:srgbClr val="C00000"/>
              </a:solidFill>
            </a:rPr>
            <a:t> &amp; Lee 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(2003)</a:t>
          </a:r>
          <a:r>
            <a:rPr lang="en-US" sz="10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99520D35-420A-4021-8030-EF0AEE0FECAE}" type="parTrans" cxnId="{C1ED7F2D-AE90-4B75-BCFF-5BDF757B468E}">
      <dgm:prSet/>
      <dgm:spPr/>
      <dgm:t>
        <a:bodyPr/>
        <a:lstStyle/>
        <a:p>
          <a:endParaRPr lang="ro-RO"/>
        </a:p>
      </dgm:t>
    </dgm:pt>
    <dgm:pt modelId="{3F1556EA-72E3-4D77-A56B-D4D4D250ABAE}" type="sibTrans" cxnId="{C1ED7F2D-AE90-4B75-BCFF-5BDF757B468E}">
      <dgm:prSet/>
      <dgm:spPr/>
      <dgm:t>
        <a:bodyPr/>
        <a:lstStyle/>
        <a:p>
          <a:endParaRPr lang="ro-RO"/>
        </a:p>
      </dgm:t>
    </dgm:pt>
    <dgm:pt modelId="{12082BD8-3055-42C7-B136-5BE7F3209E10}">
      <dgm:prSet custT="1"/>
      <dgm:spPr/>
      <dgm:t>
        <a:bodyPr/>
        <a:lstStyle/>
        <a:p>
          <a:r>
            <a:rPr lang="ro-RO" sz="1200" dirty="0" err="1" smtClean="0">
              <a:solidFill>
                <a:srgbClr val="FF0000"/>
              </a:solidFill>
            </a:rPr>
            <a:t>Seligman</a:t>
          </a:r>
          <a:r>
            <a:rPr lang="ro-RO" sz="1200" dirty="0" smtClean="0">
              <a:solidFill>
                <a:srgbClr val="FF0000"/>
              </a:solidFill>
            </a:rPr>
            <a:t> 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(2011)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39246C9F-7ABF-4071-BA4F-73A90125B813}" type="parTrans" cxnId="{B2AD3BA6-D4B1-4A8B-91AE-AA8F043C80C9}">
      <dgm:prSet/>
      <dgm:spPr/>
      <dgm:t>
        <a:bodyPr/>
        <a:lstStyle/>
        <a:p>
          <a:endParaRPr lang="ro-RO"/>
        </a:p>
      </dgm:t>
    </dgm:pt>
    <dgm:pt modelId="{B97F67B5-292E-40B0-A12D-A2A195EBEF81}" type="sibTrans" cxnId="{B2AD3BA6-D4B1-4A8B-91AE-AA8F043C80C9}">
      <dgm:prSet/>
      <dgm:spPr/>
      <dgm:t>
        <a:bodyPr/>
        <a:lstStyle/>
        <a:p>
          <a:endParaRPr lang="ro-RO"/>
        </a:p>
      </dgm:t>
    </dgm:pt>
    <dgm:pt modelId="{5EDA63C1-9535-4284-BF1B-ADA35A7C0331}">
      <dgm:prSet custT="1"/>
      <dgm:spPr/>
      <dgm:t>
        <a:bodyPr/>
        <a:lstStyle/>
        <a:p>
          <a:r>
            <a:rPr lang="ro-RO" sz="1300" dirty="0" err="1" smtClean="0">
              <a:solidFill>
                <a:srgbClr val="FF0000"/>
              </a:solidFill>
            </a:rPr>
            <a:t>Soutter</a:t>
          </a:r>
          <a:r>
            <a:rPr lang="ro-RO" sz="1300" dirty="0" smtClean="0">
              <a:solidFill>
                <a:srgbClr val="FF0000"/>
              </a:solidFill>
            </a:rPr>
            <a:t> et al. </a:t>
          </a:r>
          <a:r>
            <a:rPr lang="ro-RO" sz="1000" dirty="0" smtClean="0">
              <a:solidFill>
                <a:schemeClr val="accent2"/>
              </a:solidFill>
            </a:rPr>
            <a:t>(2014)</a:t>
          </a:r>
          <a:endParaRPr lang="ro-RO" sz="1000" dirty="0">
            <a:solidFill>
              <a:schemeClr val="accent2"/>
            </a:solidFill>
          </a:endParaRPr>
        </a:p>
      </dgm:t>
    </dgm:pt>
    <dgm:pt modelId="{31880354-2306-4DA5-A34D-95E22933E256}" type="parTrans" cxnId="{ED6F76EC-F19E-4B65-AE0E-E9E2069BE403}">
      <dgm:prSet/>
      <dgm:spPr/>
      <dgm:t>
        <a:bodyPr/>
        <a:lstStyle/>
        <a:p>
          <a:endParaRPr lang="ro-RO"/>
        </a:p>
      </dgm:t>
    </dgm:pt>
    <dgm:pt modelId="{FC9C962D-3A52-467F-AE65-E128BC23A1A4}" type="sibTrans" cxnId="{ED6F76EC-F19E-4B65-AE0E-E9E2069BE403}">
      <dgm:prSet/>
      <dgm:spPr/>
      <dgm:t>
        <a:bodyPr/>
        <a:lstStyle/>
        <a:p>
          <a:endParaRPr lang="ro-RO"/>
        </a:p>
      </dgm:t>
    </dgm:pt>
    <dgm:pt modelId="{163C6A30-8B46-4A64-92EC-0D2762094505}">
      <dgm:prSet custT="1"/>
      <dgm:spPr/>
      <dgm:t>
        <a:bodyPr/>
        <a:lstStyle/>
        <a:p>
          <a:r>
            <a:rPr lang="ro-RO" sz="1000" dirty="0" smtClean="0">
              <a:solidFill>
                <a:srgbClr val="C00000"/>
              </a:solidFill>
            </a:rPr>
            <a:t>Ben Zur </a:t>
          </a:r>
          <a:r>
            <a:rPr lang="ro-RO" sz="1000" b="0" dirty="0" smtClean="0">
              <a:solidFill>
                <a:schemeClr val="accent6">
                  <a:lumMod val="75000"/>
                </a:schemeClr>
              </a:solidFill>
            </a:rPr>
            <a:t>(2003) </a:t>
          </a:r>
          <a:r>
            <a:rPr lang="ro-RO" sz="1000" dirty="0" err="1" smtClean="0">
              <a:solidFill>
                <a:srgbClr val="C00000"/>
              </a:solidFill>
            </a:rPr>
            <a:t>Diener</a:t>
          </a:r>
          <a:r>
            <a:rPr lang="ro-RO" sz="1000" dirty="0" smtClean="0">
              <a:solidFill>
                <a:srgbClr val="C00000"/>
              </a:solidFill>
            </a:rPr>
            <a:t> 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(2000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1193DDE5-304C-458C-B7A5-B45A00BCEE0D}" type="parTrans" cxnId="{F9688C33-C7C4-40E5-81A8-D97B65D1658E}">
      <dgm:prSet/>
      <dgm:spPr/>
      <dgm:t>
        <a:bodyPr/>
        <a:lstStyle/>
        <a:p>
          <a:endParaRPr lang="ro-RO"/>
        </a:p>
      </dgm:t>
    </dgm:pt>
    <dgm:pt modelId="{73F8E7D2-A56D-43EA-B407-D155DA82093D}" type="sibTrans" cxnId="{F9688C33-C7C4-40E5-81A8-D97B65D1658E}">
      <dgm:prSet/>
      <dgm:spPr/>
      <dgm:t>
        <a:bodyPr/>
        <a:lstStyle/>
        <a:p>
          <a:endParaRPr lang="ro-RO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5"/>
      <dgm:spPr/>
    </dgm:pt>
    <dgm:pt modelId="{29F4E2FB-2339-442D-A445-B2B80CB6A54F}" type="pres">
      <dgm:prSet presAssocID="{D445504B-85A2-4523-A3B1-6831ECB36A89}" presName="visible" presStyleLbl="node1" presStyleIdx="0" presStyleCnt="5" custScaleX="157954" custScaleY="133051" custLinFactNeighborX="-23382" custLinFactNeighborY="-126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829B384-249F-45E0-BF09-831C217E015B}" type="pres">
      <dgm:prSet presAssocID="{1193DDE5-304C-458C-B7A5-B45A00BCEE0D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2A36AFA-0DB2-4E9A-B48B-E3673CDDFFF9}" type="pres">
      <dgm:prSet presAssocID="{163C6A30-8B46-4A64-92EC-0D2762094505}" presName="node" presStyleCnt="0"/>
      <dgm:spPr/>
    </dgm:pt>
    <dgm:pt modelId="{035F82A5-7D12-4988-8D95-DB965473F327}" type="pres">
      <dgm:prSet presAssocID="{163C6A30-8B46-4A64-92EC-0D2762094505}" presName="parentNode" presStyleLbl="node1" presStyleIdx="1" presStyleCnt="5" custScaleX="144710" custScaleY="91379" custLinFactX="78622" custLinFactNeighborX="100000" custLinFactNeighborY="36078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24D3185-61D4-47DC-9AC0-53121BEBEA24}" type="pres">
      <dgm:prSet presAssocID="{163C6A30-8B46-4A64-92EC-0D2762094505}" presName="childNode" presStyleLbl="revTx" presStyleIdx="0" presStyleCnt="0">
        <dgm:presLayoutVars>
          <dgm:bulletEnabled val="1"/>
        </dgm:presLayoutVars>
      </dgm:prSet>
      <dgm:spPr/>
    </dgm:pt>
    <dgm:pt modelId="{BE5206A5-5727-4F4A-94D2-6A44AC97DB1D}" type="pres">
      <dgm:prSet presAssocID="{99520D35-420A-4021-8030-EF0AEE0FECA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69A41F73-0EF8-4C27-A569-3756CC566D4E}" type="pres">
      <dgm:prSet presAssocID="{1115C529-D99D-48FA-83C3-B2F59E9BC50D}" presName="node" presStyleCnt="0"/>
      <dgm:spPr/>
    </dgm:pt>
    <dgm:pt modelId="{C4800966-3759-4A46-9C09-93ACBA17A99F}" type="pres">
      <dgm:prSet presAssocID="{1115C529-D99D-48FA-83C3-B2F59E9BC50D}" presName="parentNode" presStyleLbl="node1" presStyleIdx="2" presStyleCnt="5" custScaleX="155445" custScaleY="108007" custLinFactX="55163" custLinFactNeighborX="100000" custLinFactNeighborY="31957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A4D6F3B-7FB9-4805-91BC-8192F96C31A3}" type="pres">
      <dgm:prSet presAssocID="{1115C529-D99D-48FA-83C3-B2F59E9BC50D}" presName="childNode" presStyleLbl="revTx" presStyleIdx="0" presStyleCnt="0">
        <dgm:presLayoutVars>
          <dgm:bulletEnabled val="1"/>
        </dgm:presLayoutVars>
      </dgm:prSet>
      <dgm:spPr/>
    </dgm:pt>
    <dgm:pt modelId="{E2BB1D12-4913-4D83-8E57-88E19EF5B2CB}" type="pres">
      <dgm:prSet presAssocID="{39246C9F-7ABF-4071-BA4F-73A90125B813}" presName="Name25" presStyleLbl="parChTrans1D1" presStyleIdx="2" presStyleCnt="4"/>
      <dgm:spPr/>
      <dgm:t>
        <a:bodyPr/>
        <a:lstStyle/>
        <a:p>
          <a:endParaRPr lang="en-US"/>
        </a:p>
      </dgm:t>
    </dgm:pt>
    <dgm:pt modelId="{F6B49325-D801-4622-B572-B0FE149EE836}" type="pres">
      <dgm:prSet presAssocID="{12082BD8-3055-42C7-B136-5BE7F3209E10}" presName="node" presStyleCnt="0"/>
      <dgm:spPr/>
    </dgm:pt>
    <dgm:pt modelId="{6F8556D7-28B4-4129-89BA-F7E3E3913F24}" type="pres">
      <dgm:prSet presAssocID="{12082BD8-3055-42C7-B136-5BE7F3209E10}" presName="parentNode" presStyleLbl="node1" presStyleIdx="3" presStyleCnt="5" custLinFactX="51700" custLinFactNeighborX="100000" custLinFactNeighborY="19852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98ABD43-D998-43AE-8AEA-08DE9D92ECE1}" type="pres">
      <dgm:prSet presAssocID="{12082BD8-3055-42C7-B136-5BE7F3209E10}" presName="childNode" presStyleLbl="revTx" presStyleIdx="0" presStyleCnt="0">
        <dgm:presLayoutVars>
          <dgm:bulletEnabled val="1"/>
        </dgm:presLayoutVars>
      </dgm:prSet>
      <dgm:spPr/>
    </dgm:pt>
    <dgm:pt modelId="{FB5EB280-38B1-4D2F-813A-4EBFEF45BF60}" type="pres">
      <dgm:prSet presAssocID="{31880354-2306-4DA5-A34D-95E22933E256}" presName="Name25" presStyleLbl="parChTrans1D1" presStyleIdx="3" presStyleCnt="4"/>
      <dgm:spPr/>
      <dgm:t>
        <a:bodyPr/>
        <a:lstStyle/>
        <a:p>
          <a:endParaRPr lang="en-US"/>
        </a:p>
      </dgm:t>
    </dgm:pt>
    <dgm:pt modelId="{7A28F02A-A20F-4B26-807A-19831F1589F1}" type="pres">
      <dgm:prSet presAssocID="{5EDA63C1-9535-4284-BF1B-ADA35A7C0331}" presName="node" presStyleCnt="0"/>
      <dgm:spPr/>
    </dgm:pt>
    <dgm:pt modelId="{49767D37-AD7C-4268-9E65-A167830E4459}" type="pres">
      <dgm:prSet presAssocID="{5EDA63C1-9535-4284-BF1B-ADA35A7C0331}" presName="parentNode" presStyleLbl="node1" presStyleIdx="4" presStyleCnt="5" custScaleX="157771" custScaleY="55170" custLinFactX="25046" custLinFactNeighborX="100000" custLinFactNeighborY="-17257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FED8401-62AC-4837-A056-489A833443AE}" type="pres">
      <dgm:prSet presAssocID="{5EDA63C1-9535-4284-BF1B-ADA35A7C033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9688C33-C7C4-40E5-81A8-D97B65D1658E}" srcId="{D445504B-85A2-4523-A3B1-6831ECB36A89}" destId="{163C6A30-8B46-4A64-92EC-0D2762094505}" srcOrd="0" destOrd="0" parTransId="{1193DDE5-304C-458C-B7A5-B45A00BCEE0D}" sibTransId="{73F8E7D2-A56D-43EA-B407-D155DA82093D}"/>
    <dgm:cxn modelId="{B2AD3BA6-D4B1-4A8B-91AE-AA8F043C80C9}" srcId="{D445504B-85A2-4523-A3B1-6831ECB36A89}" destId="{12082BD8-3055-42C7-B136-5BE7F3209E10}" srcOrd="2" destOrd="0" parTransId="{39246C9F-7ABF-4071-BA4F-73A90125B813}" sibTransId="{B97F67B5-292E-40B0-A12D-A2A195EBEF81}"/>
    <dgm:cxn modelId="{ED6F76EC-F19E-4B65-AE0E-E9E2069BE403}" srcId="{D445504B-85A2-4523-A3B1-6831ECB36A89}" destId="{5EDA63C1-9535-4284-BF1B-ADA35A7C0331}" srcOrd="3" destOrd="0" parTransId="{31880354-2306-4DA5-A34D-95E22933E256}" sibTransId="{FC9C962D-3A52-467F-AE65-E128BC23A1A4}"/>
    <dgm:cxn modelId="{837E1F0F-EB02-48B9-A18F-52881AF94758}" type="presOf" srcId="{12082BD8-3055-42C7-B136-5BE7F3209E10}" destId="{6F8556D7-28B4-4129-89BA-F7E3E3913F24}" srcOrd="0" destOrd="0" presId="urn:microsoft.com/office/officeart/2005/8/layout/radial2"/>
    <dgm:cxn modelId="{C1ED7F2D-AE90-4B75-BCFF-5BDF757B468E}" srcId="{D445504B-85A2-4523-A3B1-6831ECB36A89}" destId="{1115C529-D99D-48FA-83C3-B2F59E9BC50D}" srcOrd="1" destOrd="0" parTransId="{99520D35-420A-4021-8030-EF0AEE0FECAE}" sibTransId="{3F1556EA-72E3-4D77-A56B-D4D4D250ABAE}"/>
    <dgm:cxn modelId="{E2AFEBAC-B331-4366-8CF3-C5BD9EEE96A7}" type="presOf" srcId="{39246C9F-7ABF-4071-BA4F-73A90125B813}" destId="{E2BB1D12-4913-4D83-8E57-88E19EF5B2CB}" srcOrd="0" destOrd="0" presId="urn:microsoft.com/office/officeart/2005/8/layout/radial2"/>
    <dgm:cxn modelId="{FD336EAB-A94B-45B8-B29C-987D6D244541}" type="presOf" srcId="{D445504B-85A2-4523-A3B1-6831ECB36A89}" destId="{AACE8C4C-6790-4D96-AC8A-8263E26B0555}" srcOrd="0" destOrd="0" presId="urn:microsoft.com/office/officeart/2005/8/layout/radial2"/>
    <dgm:cxn modelId="{F75916B6-F000-4FBF-A140-44C5B637DF9C}" type="presOf" srcId="{31880354-2306-4DA5-A34D-95E22933E256}" destId="{FB5EB280-38B1-4D2F-813A-4EBFEF45BF60}" srcOrd="0" destOrd="0" presId="urn:microsoft.com/office/officeart/2005/8/layout/radial2"/>
    <dgm:cxn modelId="{468E8926-CDA9-445B-83C6-41A5F5433649}" type="presOf" srcId="{99520D35-420A-4021-8030-EF0AEE0FECAE}" destId="{BE5206A5-5727-4F4A-94D2-6A44AC97DB1D}" srcOrd="0" destOrd="0" presId="urn:microsoft.com/office/officeart/2005/8/layout/radial2"/>
    <dgm:cxn modelId="{1AD9DD9E-EA40-40BF-9741-42E0136AA6B5}" type="presOf" srcId="{163C6A30-8B46-4A64-92EC-0D2762094505}" destId="{035F82A5-7D12-4988-8D95-DB965473F327}" srcOrd="0" destOrd="0" presId="urn:microsoft.com/office/officeart/2005/8/layout/radial2"/>
    <dgm:cxn modelId="{1DA6B93B-D0F8-442C-8872-EEC9A7632125}" type="presOf" srcId="{1115C529-D99D-48FA-83C3-B2F59E9BC50D}" destId="{C4800966-3759-4A46-9C09-93ACBA17A99F}" srcOrd="0" destOrd="0" presId="urn:microsoft.com/office/officeart/2005/8/layout/radial2"/>
    <dgm:cxn modelId="{E4E5399F-C7E8-48DE-8E94-FD9E7AE77B8B}" type="presOf" srcId="{5EDA63C1-9535-4284-BF1B-ADA35A7C0331}" destId="{49767D37-AD7C-4268-9E65-A167830E4459}" srcOrd="0" destOrd="0" presId="urn:microsoft.com/office/officeart/2005/8/layout/radial2"/>
    <dgm:cxn modelId="{F5A19A1F-D40D-420D-B5AF-55F357C03018}" type="presOf" srcId="{1193DDE5-304C-458C-B7A5-B45A00BCEE0D}" destId="{D829B384-249F-45E0-BF09-831C217E015B}" srcOrd="0" destOrd="0" presId="urn:microsoft.com/office/officeart/2005/8/layout/radial2"/>
    <dgm:cxn modelId="{04527487-1C6B-4F0D-8655-CC8BD0508460}" type="presParOf" srcId="{AACE8C4C-6790-4D96-AC8A-8263E26B0555}" destId="{F7B17D3B-0AC0-4906-A09E-A9EC2997AFC1}" srcOrd="0" destOrd="0" presId="urn:microsoft.com/office/officeart/2005/8/layout/radial2"/>
    <dgm:cxn modelId="{F6401C84-F94A-4548-B418-9C69E8EE492B}" type="presParOf" srcId="{F7B17D3B-0AC0-4906-A09E-A9EC2997AFC1}" destId="{803002DF-85E2-4399-9B01-38ADECD88969}" srcOrd="0" destOrd="0" presId="urn:microsoft.com/office/officeart/2005/8/layout/radial2"/>
    <dgm:cxn modelId="{B730DBE8-2951-4599-BB0B-94855A273254}" type="presParOf" srcId="{803002DF-85E2-4399-9B01-38ADECD88969}" destId="{1E9A491B-C5FC-4755-92C7-0516BE5F495D}" srcOrd="0" destOrd="0" presId="urn:microsoft.com/office/officeart/2005/8/layout/radial2"/>
    <dgm:cxn modelId="{65CB6E08-0E40-42A2-B5CB-0FF8E8F80951}" type="presParOf" srcId="{803002DF-85E2-4399-9B01-38ADECD88969}" destId="{29F4E2FB-2339-442D-A445-B2B80CB6A54F}" srcOrd="1" destOrd="0" presId="urn:microsoft.com/office/officeart/2005/8/layout/radial2"/>
    <dgm:cxn modelId="{2B2A0469-C92A-49D8-86FF-36911A7E4034}" type="presParOf" srcId="{F7B17D3B-0AC0-4906-A09E-A9EC2997AFC1}" destId="{D829B384-249F-45E0-BF09-831C217E015B}" srcOrd="1" destOrd="0" presId="urn:microsoft.com/office/officeart/2005/8/layout/radial2"/>
    <dgm:cxn modelId="{C6DC7224-1CE1-4DC3-9409-02BCBE441F33}" type="presParOf" srcId="{F7B17D3B-0AC0-4906-A09E-A9EC2997AFC1}" destId="{92A36AFA-0DB2-4E9A-B48B-E3673CDDFFF9}" srcOrd="2" destOrd="0" presId="urn:microsoft.com/office/officeart/2005/8/layout/radial2"/>
    <dgm:cxn modelId="{962F58A2-A755-48C1-9449-418363B445DC}" type="presParOf" srcId="{92A36AFA-0DB2-4E9A-B48B-E3673CDDFFF9}" destId="{035F82A5-7D12-4988-8D95-DB965473F327}" srcOrd="0" destOrd="0" presId="urn:microsoft.com/office/officeart/2005/8/layout/radial2"/>
    <dgm:cxn modelId="{4F142C10-A090-4EB3-B698-97496934F11E}" type="presParOf" srcId="{92A36AFA-0DB2-4E9A-B48B-E3673CDDFFF9}" destId="{A24D3185-61D4-47DC-9AC0-53121BEBEA24}" srcOrd="1" destOrd="0" presId="urn:microsoft.com/office/officeart/2005/8/layout/radial2"/>
    <dgm:cxn modelId="{BF8FE25B-447D-4302-A615-BD3FEC53ECB3}" type="presParOf" srcId="{F7B17D3B-0AC0-4906-A09E-A9EC2997AFC1}" destId="{BE5206A5-5727-4F4A-94D2-6A44AC97DB1D}" srcOrd="3" destOrd="0" presId="urn:microsoft.com/office/officeart/2005/8/layout/radial2"/>
    <dgm:cxn modelId="{604A1951-A9C8-439F-963B-9C196721A05E}" type="presParOf" srcId="{F7B17D3B-0AC0-4906-A09E-A9EC2997AFC1}" destId="{69A41F73-0EF8-4C27-A569-3756CC566D4E}" srcOrd="4" destOrd="0" presId="urn:microsoft.com/office/officeart/2005/8/layout/radial2"/>
    <dgm:cxn modelId="{D0C99E34-6238-4FCA-9435-41338EF37A8C}" type="presParOf" srcId="{69A41F73-0EF8-4C27-A569-3756CC566D4E}" destId="{C4800966-3759-4A46-9C09-93ACBA17A99F}" srcOrd="0" destOrd="0" presId="urn:microsoft.com/office/officeart/2005/8/layout/radial2"/>
    <dgm:cxn modelId="{88A9C1AC-E0FC-4B86-A065-64796F98D109}" type="presParOf" srcId="{69A41F73-0EF8-4C27-A569-3756CC566D4E}" destId="{CA4D6F3B-7FB9-4805-91BC-8192F96C31A3}" srcOrd="1" destOrd="0" presId="urn:microsoft.com/office/officeart/2005/8/layout/radial2"/>
    <dgm:cxn modelId="{0C8854AC-7421-4DCC-9102-B573707FBFD3}" type="presParOf" srcId="{F7B17D3B-0AC0-4906-A09E-A9EC2997AFC1}" destId="{E2BB1D12-4913-4D83-8E57-88E19EF5B2CB}" srcOrd="5" destOrd="0" presId="urn:microsoft.com/office/officeart/2005/8/layout/radial2"/>
    <dgm:cxn modelId="{780E79F6-1C51-4C06-BDAD-D44BDDE66364}" type="presParOf" srcId="{F7B17D3B-0AC0-4906-A09E-A9EC2997AFC1}" destId="{F6B49325-D801-4622-B572-B0FE149EE836}" srcOrd="6" destOrd="0" presId="urn:microsoft.com/office/officeart/2005/8/layout/radial2"/>
    <dgm:cxn modelId="{67747919-8DA2-4EA7-81EB-DBEC01C3E3EE}" type="presParOf" srcId="{F6B49325-D801-4622-B572-B0FE149EE836}" destId="{6F8556D7-28B4-4129-89BA-F7E3E3913F24}" srcOrd="0" destOrd="0" presId="urn:microsoft.com/office/officeart/2005/8/layout/radial2"/>
    <dgm:cxn modelId="{260622C0-F302-4DDB-8647-79C673A56741}" type="presParOf" srcId="{F6B49325-D801-4622-B572-B0FE149EE836}" destId="{A98ABD43-D998-43AE-8AEA-08DE9D92ECE1}" srcOrd="1" destOrd="0" presId="urn:microsoft.com/office/officeart/2005/8/layout/radial2"/>
    <dgm:cxn modelId="{A3B483D2-2B76-47AE-B4C9-4965D8258373}" type="presParOf" srcId="{F7B17D3B-0AC0-4906-A09E-A9EC2997AFC1}" destId="{FB5EB280-38B1-4D2F-813A-4EBFEF45BF60}" srcOrd="7" destOrd="0" presId="urn:microsoft.com/office/officeart/2005/8/layout/radial2"/>
    <dgm:cxn modelId="{ACA8822C-6868-431F-A641-6AE074E6BFED}" type="presParOf" srcId="{F7B17D3B-0AC0-4906-A09E-A9EC2997AFC1}" destId="{7A28F02A-A20F-4B26-807A-19831F1589F1}" srcOrd="8" destOrd="0" presId="urn:microsoft.com/office/officeart/2005/8/layout/radial2"/>
    <dgm:cxn modelId="{B63131C6-748A-456B-80CE-3E1DAFFB2532}" type="presParOf" srcId="{7A28F02A-A20F-4B26-807A-19831F1589F1}" destId="{49767D37-AD7C-4268-9E65-A167830E4459}" srcOrd="0" destOrd="0" presId="urn:microsoft.com/office/officeart/2005/8/layout/radial2"/>
    <dgm:cxn modelId="{2D163449-30E8-416B-92E3-F17992B7AAFD}" type="presParOf" srcId="{7A28F02A-A20F-4B26-807A-19831F1589F1}" destId="{4FED8401-62AC-4837-A056-489A833443A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C702B71-30F8-4CD1-999C-3F8BBB0ADA1D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The well-being of rural students is higher </a:t>
          </a:r>
          <a:r>
            <a:rPr lang="en-US" sz="1200" b="0" i="0" strike="noStrike" dirty="0" smtClean="0">
              <a:solidFill>
                <a:schemeClr val="accent6"/>
              </a:solidFill>
            </a:rPr>
            <a:t>t</a:t>
          </a:r>
          <a:r>
            <a:rPr lang="en-US" sz="1200" b="0" i="0" dirty="0" smtClean="0">
              <a:solidFill>
                <a:schemeClr val="accent6"/>
              </a:solidFill>
            </a:rPr>
            <a:t>han the well-being of urban studen</a:t>
          </a:r>
          <a:r>
            <a:rPr lang="en-US" sz="1200" b="0" i="0" strike="noStrike" dirty="0" smtClean="0">
              <a:solidFill>
                <a:schemeClr val="accent6"/>
              </a:solidFill>
            </a:rPr>
            <a:t>t</a:t>
          </a:r>
          <a:r>
            <a:rPr lang="en-US" sz="1200" b="0" i="0" dirty="0" smtClean="0">
              <a:solidFill>
                <a:schemeClr val="accent6"/>
              </a:solidFill>
            </a:rPr>
            <a:t>s, excepting somatization, which seems to be lower in urban areas.</a:t>
          </a:r>
          <a:r>
            <a:rPr lang="en-US" sz="1200" b="1" i="1" dirty="0" smtClean="0"/>
            <a:t>. </a:t>
          </a:r>
          <a:endParaRPr lang="en-US" sz="1200" dirty="0">
            <a:solidFill>
              <a:schemeClr val="accent6"/>
            </a:solidFill>
          </a:endParaRPr>
        </a:p>
      </dgm:t>
    </dgm:pt>
    <dgm:pt modelId="{14BC4B40-B451-4F97-BEF8-7BF5D532193B}" type="parTrans" cxnId="{655D52E5-FB12-49FE-A9CB-5E4A10343E7C}">
      <dgm:prSet/>
      <dgm:spPr/>
      <dgm:t>
        <a:bodyPr/>
        <a:lstStyle/>
        <a:p>
          <a:endParaRPr lang="en-US"/>
        </a:p>
      </dgm:t>
    </dgm:pt>
    <dgm:pt modelId="{A33B09F9-7233-4A69-8AE8-34470F517BAF}" type="sibTrans" cxnId="{655D52E5-FB12-49FE-A9CB-5E4A10343E7C}">
      <dgm:prSet/>
      <dgm:spPr/>
      <dgm:t>
        <a:bodyPr/>
        <a:lstStyle/>
        <a:p>
          <a:endParaRPr lang="en-US"/>
        </a:p>
      </dgm:t>
    </dgm:pt>
    <dgm:pt modelId="{EE9F8B0C-D273-48E5-B97D-C2C1BA7809C0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The students’ </a:t>
          </a:r>
        </a:p>
        <a:p>
          <a:r>
            <a:rPr lang="en-US" sz="1200" b="0" i="0" dirty="0" smtClean="0">
              <a:solidFill>
                <a:schemeClr val="accent6"/>
              </a:solidFill>
            </a:rPr>
            <a:t>well-being in school does not depend on the economic situation/income of the family</a:t>
          </a:r>
          <a:endParaRPr lang="en-US" sz="1200" dirty="0">
            <a:solidFill>
              <a:schemeClr val="accent6"/>
            </a:solidFill>
          </a:endParaRPr>
        </a:p>
      </dgm:t>
    </dgm:pt>
    <dgm:pt modelId="{2B2386C3-D952-42EC-B95F-3A9DD39FD950}" type="parTrans" cxnId="{379B2B4F-CBE5-4E0E-971F-6B48B3A6E1A6}">
      <dgm:prSet/>
      <dgm:spPr/>
      <dgm:t>
        <a:bodyPr/>
        <a:lstStyle/>
        <a:p>
          <a:endParaRPr lang="en-US"/>
        </a:p>
      </dgm:t>
    </dgm:pt>
    <dgm:pt modelId="{97B598E7-6D02-4BF5-A98F-9175BFFDC331}" type="sibTrans" cxnId="{379B2B4F-CBE5-4E0E-971F-6B48B3A6E1A6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3"/>
      <dgm:spPr/>
    </dgm:pt>
    <dgm:pt modelId="{29F4E2FB-2339-442D-A445-B2B80CB6A54F}" type="pres">
      <dgm:prSet presAssocID="{D445504B-85A2-4523-A3B1-6831ECB36A89}" presName="visible" presStyleLbl="node1" presStyleIdx="0" presStyleCnt="3" custScaleX="78930" custScaleY="75808" custLinFactNeighborX="22307" custLinFactNeighborY="-1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n-US"/>
        </a:p>
      </dgm:t>
    </dgm:pt>
    <dgm:pt modelId="{28C00E16-AD47-439F-A4F5-EF6FCD7279B6}" type="pres">
      <dgm:prSet presAssocID="{2B2386C3-D952-42EC-B95F-3A9DD39FD950}" presName="Name25" presStyleLbl="parChTrans1D1" presStyleIdx="0" presStyleCnt="2"/>
      <dgm:spPr/>
      <dgm:t>
        <a:bodyPr/>
        <a:lstStyle/>
        <a:p>
          <a:endParaRPr lang="en-US"/>
        </a:p>
      </dgm:t>
    </dgm:pt>
    <dgm:pt modelId="{BFFB9DD0-5BA1-4124-97A6-50CC82336BB8}" type="pres">
      <dgm:prSet presAssocID="{EE9F8B0C-D273-48E5-B97D-C2C1BA7809C0}" presName="node" presStyleCnt="0"/>
      <dgm:spPr/>
    </dgm:pt>
    <dgm:pt modelId="{8B715FE7-14DA-4045-8E22-E1FB6BF26FDF}" type="pres">
      <dgm:prSet presAssocID="{EE9F8B0C-D273-48E5-B97D-C2C1BA7809C0}" presName="parentNode" presStyleLbl="node1" presStyleIdx="1" presStyleCnt="3" custScaleX="100550" custScaleY="93860" custLinFactNeighborX="40730" custLinFactNeighborY="297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9CB9A-689E-4489-B84F-4B7FF35442CC}" type="pres">
      <dgm:prSet presAssocID="{EE9F8B0C-D273-48E5-B97D-C2C1BA7809C0}" presName="childNode" presStyleLbl="revTx" presStyleIdx="0" presStyleCnt="0">
        <dgm:presLayoutVars>
          <dgm:bulletEnabled val="1"/>
        </dgm:presLayoutVars>
      </dgm:prSet>
      <dgm:spPr/>
    </dgm:pt>
    <dgm:pt modelId="{B8667DDB-8545-4512-BB7C-0E92539B3E3C}" type="pres">
      <dgm:prSet presAssocID="{14BC4B40-B451-4F97-BEF8-7BF5D532193B}" presName="Name25" presStyleLbl="parChTrans1D1" presStyleIdx="1" presStyleCnt="2"/>
      <dgm:spPr/>
      <dgm:t>
        <a:bodyPr/>
        <a:lstStyle/>
        <a:p>
          <a:endParaRPr lang="en-US"/>
        </a:p>
      </dgm:t>
    </dgm:pt>
    <dgm:pt modelId="{8F17AF1B-0E50-498B-9CF5-39ABC7B18C5C}" type="pres">
      <dgm:prSet presAssocID="{DC702B71-30F8-4CD1-999C-3F8BBB0ADA1D}" presName="node" presStyleCnt="0"/>
      <dgm:spPr/>
    </dgm:pt>
    <dgm:pt modelId="{973E47BA-F641-4A73-9226-2A9DE64CA0B0}" type="pres">
      <dgm:prSet presAssocID="{DC702B71-30F8-4CD1-999C-3F8BBB0ADA1D}" presName="parentNode" presStyleLbl="node1" presStyleIdx="2" presStyleCnt="3" custScaleX="110216" custScaleY="98324" custLinFactNeighborX="81097" custLinFactNeighborY="-29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8D3C4-135C-46F8-8E0F-D3DFE7C313BC}" type="pres">
      <dgm:prSet presAssocID="{DC702B71-30F8-4CD1-999C-3F8BBB0ADA1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79B2B4F-CBE5-4E0E-971F-6B48B3A6E1A6}" srcId="{D445504B-85A2-4523-A3B1-6831ECB36A89}" destId="{EE9F8B0C-D273-48E5-B97D-C2C1BA7809C0}" srcOrd="0" destOrd="0" parTransId="{2B2386C3-D952-42EC-B95F-3A9DD39FD950}" sibTransId="{97B598E7-6D02-4BF5-A98F-9175BFFDC331}"/>
    <dgm:cxn modelId="{29572A46-D3AC-4407-A69B-E6DE787559EF}" type="presOf" srcId="{2B2386C3-D952-42EC-B95F-3A9DD39FD950}" destId="{28C00E16-AD47-439F-A4F5-EF6FCD7279B6}" srcOrd="0" destOrd="0" presId="urn:microsoft.com/office/officeart/2005/8/layout/radial2"/>
    <dgm:cxn modelId="{E882E804-A8C4-4025-BC6C-8EED529BBF56}" type="presOf" srcId="{EE9F8B0C-D273-48E5-B97D-C2C1BA7809C0}" destId="{8B715FE7-14DA-4045-8E22-E1FB6BF26FDF}" srcOrd="0" destOrd="0" presId="urn:microsoft.com/office/officeart/2005/8/layout/radial2"/>
    <dgm:cxn modelId="{655D52E5-FB12-49FE-A9CB-5E4A10343E7C}" srcId="{D445504B-85A2-4523-A3B1-6831ECB36A89}" destId="{DC702B71-30F8-4CD1-999C-3F8BBB0ADA1D}" srcOrd="1" destOrd="0" parTransId="{14BC4B40-B451-4F97-BEF8-7BF5D532193B}" sibTransId="{A33B09F9-7233-4A69-8AE8-34470F517BAF}"/>
    <dgm:cxn modelId="{BAA284B9-BD65-478C-A97B-46FD814BB3E0}" type="presOf" srcId="{DC702B71-30F8-4CD1-999C-3F8BBB0ADA1D}" destId="{973E47BA-F641-4A73-9226-2A9DE64CA0B0}" srcOrd="0" destOrd="0" presId="urn:microsoft.com/office/officeart/2005/8/layout/radial2"/>
    <dgm:cxn modelId="{F6C1FF97-5881-4155-AFE6-B1F6F2D6C647}" type="presOf" srcId="{D445504B-85A2-4523-A3B1-6831ECB36A89}" destId="{AACE8C4C-6790-4D96-AC8A-8263E26B0555}" srcOrd="0" destOrd="0" presId="urn:microsoft.com/office/officeart/2005/8/layout/radial2"/>
    <dgm:cxn modelId="{581689F0-F9B5-4E27-8158-FB9D52D27002}" type="presOf" srcId="{14BC4B40-B451-4F97-BEF8-7BF5D532193B}" destId="{B8667DDB-8545-4512-BB7C-0E92539B3E3C}" srcOrd="0" destOrd="0" presId="urn:microsoft.com/office/officeart/2005/8/layout/radial2"/>
    <dgm:cxn modelId="{E563FB6E-1A1C-4C5F-A055-A362B3B62E9C}" type="presParOf" srcId="{AACE8C4C-6790-4D96-AC8A-8263E26B0555}" destId="{F7B17D3B-0AC0-4906-A09E-A9EC2997AFC1}" srcOrd="0" destOrd="0" presId="urn:microsoft.com/office/officeart/2005/8/layout/radial2"/>
    <dgm:cxn modelId="{54DA2150-50D6-4535-9EED-5B483F1A76D2}" type="presParOf" srcId="{F7B17D3B-0AC0-4906-A09E-A9EC2997AFC1}" destId="{803002DF-85E2-4399-9B01-38ADECD88969}" srcOrd="0" destOrd="0" presId="urn:microsoft.com/office/officeart/2005/8/layout/radial2"/>
    <dgm:cxn modelId="{C15C4F93-B47C-4BEB-A2E2-661862C2E7B9}" type="presParOf" srcId="{803002DF-85E2-4399-9B01-38ADECD88969}" destId="{1E9A491B-C5FC-4755-92C7-0516BE5F495D}" srcOrd="0" destOrd="0" presId="urn:microsoft.com/office/officeart/2005/8/layout/radial2"/>
    <dgm:cxn modelId="{B8DD3855-1823-4C1B-94E9-A90BCC69A47F}" type="presParOf" srcId="{803002DF-85E2-4399-9B01-38ADECD88969}" destId="{29F4E2FB-2339-442D-A445-B2B80CB6A54F}" srcOrd="1" destOrd="0" presId="urn:microsoft.com/office/officeart/2005/8/layout/radial2"/>
    <dgm:cxn modelId="{460B1596-65CF-43D8-9749-484C36612A2D}" type="presParOf" srcId="{F7B17D3B-0AC0-4906-A09E-A9EC2997AFC1}" destId="{28C00E16-AD47-439F-A4F5-EF6FCD7279B6}" srcOrd="1" destOrd="0" presId="urn:microsoft.com/office/officeart/2005/8/layout/radial2"/>
    <dgm:cxn modelId="{BD188649-4304-451C-B09E-A3EC3EA646B7}" type="presParOf" srcId="{F7B17D3B-0AC0-4906-A09E-A9EC2997AFC1}" destId="{BFFB9DD0-5BA1-4124-97A6-50CC82336BB8}" srcOrd="2" destOrd="0" presId="urn:microsoft.com/office/officeart/2005/8/layout/radial2"/>
    <dgm:cxn modelId="{6A93D8BE-C05F-4805-BE7A-582187E76E53}" type="presParOf" srcId="{BFFB9DD0-5BA1-4124-97A6-50CC82336BB8}" destId="{8B715FE7-14DA-4045-8E22-E1FB6BF26FDF}" srcOrd="0" destOrd="0" presId="urn:microsoft.com/office/officeart/2005/8/layout/radial2"/>
    <dgm:cxn modelId="{31F49474-9C4E-4210-A9F4-763D3533CAD8}" type="presParOf" srcId="{BFFB9DD0-5BA1-4124-97A6-50CC82336BB8}" destId="{8A39CB9A-689E-4489-B84F-4B7FF35442CC}" srcOrd="1" destOrd="0" presId="urn:microsoft.com/office/officeart/2005/8/layout/radial2"/>
    <dgm:cxn modelId="{3BA41839-EC2F-40C0-B307-2CFDCF1DFC3A}" type="presParOf" srcId="{F7B17D3B-0AC0-4906-A09E-A9EC2997AFC1}" destId="{B8667DDB-8545-4512-BB7C-0E92539B3E3C}" srcOrd="3" destOrd="0" presId="urn:microsoft.com/office/officeart/2005/8/layout/radial2"/>
    <dgm:cxn modelId="{7D53D689-1664-41C7-9081-D508A80EAF52}" type="presParOf" srcId="{F7B17D3B-0AC0-4906-A09E-A9EC2997AFC1}" destId="{8F17AF1B-0E50-498B-9CF5-39ABC7B18C5C}" srcOrd="4" destOrd="0" presId="urn:microsoft.com/office/officeart/2005/8/layout/radial2"/>
    <dgm:cxn modelId="{BAD53571-9D3C-48D9-90CE-B207A5C6D11F}" type="presParOf" srcId="{8F17AF1B-0E50-498B-9CF5-39ABC7B18C5C}" destId="{973E47BA-F641-4A73-9226-2A9DE64CA0B0}" srcOrd="0" destOrd="0" presId="urn:microsoft.com/office/officeart/2005/8/layout/radial2"/>
    <dgm:cxn modelId="{B992AD4C-56BF-4AE5-9EAF-3E765788FE67}" type="presParOf" srcId="{8F17AF1B-0E50-498B-9CF5-39ABC7B18C5C}" destId="{67C8D3C4-135C-46F8-8E0F-D3DFE7C313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C51B22D-90FB-4FCA-83F9-CBA7F0231289}">
      <dgm:prSet custT="1"/>
      <dgm:spPr/>
      <dgm:t>
        <a:bodyPr/>
        <a:lstStyle/>
        <a:p>
          <a:pPr algn="ctr"/>
          <a:r>
            <a:rPr lang="pt-BR" sz="1400" dirty="0" smtClean="0">
              <a:solidFill>
                <a:srgbClr val="FF0000"/>
              </a:solidFill>
            </a:rPr>
            <a:t>There is a positive correlation between students’ well-being and their involvement in formal and informal activities inside and outside of the school. </a:t>
          </a:r>
          <a:endParaRPr lang="en-US" sz="1400" b="0" i="0" dirty="0">
            <a:solidFill>
              <a:schemeClr val="accent6"/>
            </a:solidFill>
          </a:endParaRPr>
        </a:p>
      </dgm:t>
    </dgm:pt>
    <dgm:pt modelId="{DC5B5FEB-01B4-4DA6-A138-7B0203EA6AF4}" type="parTrans" cxnId="{6852EEE5-AAF4-4F76-9514-4DFA4DE2F5B6}">
      <dgm:prSet/>
      <dgm:spPr/>
      <dgm:t>
        <a:bodyPr/>
        <a:lstStyle/>
        <a:p>
          <a:endParaRPr lang="en-US"/>
        </a:p>
      </dgm:t>
    </dgm:pt>
    <dgm:pt modelId="{B0FA8A9F-4570-45EB-8303-4785D31E30DA}" type="sibTrans" cxnId="{6852EEE5-AAF4-4F76-9514-4DFA4DE2F5B6}">
      <dgm:prSet/>
      <dgm:spPr/>
      <dgm:t>
        <a:bodyPr/>
        <a:lstStyle/>
        <a:p>
          <a:endParaRPr lang="en-US"/>
        </a:p>
      </dgm:t>
    </dgm:pt>
    <dgm:pt modelId="{C77DCEA9-691E-43B6-92F6-B660038387B5}">
      <dgm:prSet custT="1"/>
      <dgm:spPr/>
      <dgm:t>
        <a:bodyPr/>
        <a:lstStyle/>
        <a:p>
          <a:pPr algn="ctr"/>
          <a:r>
            <a:rPr lang="pt-BR" sz="1400" dirty="0" smtClean="0">
              <a:solidFill>
                <a:srgbClr val="FF0000"/>
              </a:solidFill>
            </a:rPr>
            <a:t>Students’ well-being influences their relationship with the family and colleagues as well as their prosocial and collaborative behaviour and attitudes</a:t>
          </a:r>
          <a:r>
            <a:rPr lang="pt-BR" sz="1400" dirty="0" smtClean="0">
              <a:solidFill>
                <a:schemeClr val="accent6"/>
              </a:solidFill>
            </a:rPr>
            <a:t>.</a:t>
          </a:r>
          <a:endParaRPr lang="en-US" sz="1400" b="0" i="0" dirty="0">
            <a:solidFill>
              <a:schemeClr val="accent6"/>
            </a:solidFill>
          </a:endParaRPr>
        </a:p>
      </dgm:t>
    </dgm:pt>
    <dgm:pt modelId="{CF86CAA8-1ADF-4CAF-8A04-FD559692A538}" type="parTrans" cxnId="{08951465-FDB7-4AA4-B6A5-34E05415E06B}">
      <dgm:prSet/>
      <dgm:spPr/>
      <dgm:t>
        <a:bodyPr/>
        <a:lstStyle/>
        <a:p>
          <a:endParaRPr lang="en-US"/>
        </a:p>
      </dgm:t>
    </dgm:pt>
    <dgm:pt modelId="{1BCA4715-F301-4BB0-A675-770413A27C9B}" type="sibTrans" cxnId="{08951465-FDB7-4AA4-B6A5-34E05415E06B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3"/>
      <dgm:spPr/>
    </dgm:pt>
    <dgm:pt modelId="{29F4E2FB-2339-442D-A445-B2B80CB6A54F}" type="pres">
      <dgm:prSet presAssocID="{D445504B-85A2-4523-A3B1-6831ECB36A89}" presName="visible" presStyleLbl="node1" presStyleIdx="0" presStyleCnt="3" custScaleX="84002" custScaleY="86590" custLinFactNeighborX="44994" custLinFactNeighborY="-21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676D07C6-6534-4F59-9A1E-A50DE3B2B138}" type="pres">
      <dgm:prSet presAssocID="{DC5B5FEB-01B4-4DA6-A138-7B0203EA6AF4}" presName="Name25" presStyleLbl="parChTrans1D1" presStyleIdx="0" presStyleCnt="2"/>
      <dgm:spPr/>
      <dgm:t>
        <a:bodyPr/>
        <a:lstStyle/>
        <a:p>
          <a:endParaRPr lang="en-US"/>
        </a:p>
      </dgm:t>
    </dgm:pt>
    <dgm:pt modelId="{4E0F1165-0FDF-45F8-9B7A-5AC9652AA675}" type="pres">
      <dgm:prSet presAssocID="{9C51B22D-90FB-4FCA-83F9-CBA7F0231289}" presName="node" presStyleCnt="0"/>
      <dgm:spPr/>
    </dgm:pt>
    <dgm:pt modelId="{4DBE8C47-A7C0-4CE2-8262-2BCAB430F707}" type="pres">
      <dgm:prSet presAssocID="{9C51B22D-90FB-4FCA-83F9-CBA7F0231289}" presName="parentNode" presStyleLbl="node1" presStyleIdx="1" presStyleCnt="3" custScaleX="143498" custScaleY="140256" custLinFactNeighborX="38469" custLinFactNeighborY="291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D0A43-E936-4147-9CBF-4E039EA3AF53}" type="pres">
      <dgm:prSet presAssocID="{9C51B22D-90FB-4FCA-83F9-CBA7F0231289}" presName="childNode" presStyleLbl="revTx" presStyleIdx="0" presStyleCnt="0">
        <dgm:presLayoutVars>
          <dgm:bulletEnabled val="1"/>
        </dgm:presLayoutVars>
      </dgm:prSet>
      <dgm:spPr/>
    </dgm:pt>
    <dgm:pt modelId="{3BC04BB9-F97D-4E16-92FA-AC667F25F91F}" type="pres">
      <dgm:prSet presAssocID="{CF86CAA8-1ADF-4CAF-8A04-FD559692A538}" presName="Name25" presStyleLbl="parChTrans1D1" presStyleIdx="1" presStyleCnt="2"/>
      <dgm:spPr/>
      <dgm:t>
        <a:bodyPr/>
        <a:lstStyle/>
        <a:p>
          <a:endParaRPr lang="en-US"/>
        </a:p>
      </dgm:t>
    </dgm:pt>
    <dgm:pt modelId="{C0D8436C-6955-4641-B54E-81A38F37CB81}" type="pres">
      <dgm:prSet presAssocID="{C77DCEA9-691E-43B6-92F6-B660038387B5}" presName="node" presStyleCnt="0"/>
      <dgm:spPr/>
    </dgm:pt>
    <dgm:pt modelId="{97F3EF22-366E-4C74-BE62-9C5CC59152D9}" type="pres">
      <dgm:prSet presAssocID="{C77DCEA9-691E-43B6-92F6-B660038387B5}" presName="parentNode" presStyleLbl="node1" presStyleIdx="2" presStyleCnt="3" custScaleX="142089" custScaleY="132996" custLinFactNeighborX="41227" custLinFactNeighborY="-267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8FA4B-67CA-4F64-8C29-850A4FBA104A}" type="pres">
      <dgm:prSet presAssocID="{C77DCEA9-691E-43B6-92F6-B660038387B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8951465-FDB7-4AA4-B6A5-34E05415E06B}" srcId="{D445504B-85A2-4523-A3B1-6831ECB36A89}" destId="{C77DCEA9-691E-43B6-92F6-B660038387B5}" srcOrd="1" destOrd="0" parTransId="{CF86CAA8-1ADF-4CAF-8A04-FD559692A538}" sibTransId="{1BCA4715-F301-4BB0-A675-770413A27C9B}"/>
    <dgm:cxn modelId="{9BDF03BC-014D-45CF-9ED3-514058F3B9B6}" type="presOf" srcId="{DC5B5FEB-01B4-4DA6-A138-7B0203EA6AF4}" destId="{676D07C6-6534-4F59-9A1E-A50DE3B2B138}" srcOrd="0" destOrd="0" presId="urn:microsoft.com/office/officeart/2005/8/layout/radial2"/>
    <dgm:cxn modelId="{9DB20B80-1485-47B8-AD53-643EE33CF58D}" type="presOf" srcId="{C77DCEA9-691E-43B6-92F6-B660038387B5}" destId="{97F3EF22-366E-4C74-BE62-9C5CC59152D9}" srcOrd="0" destOrd="0" presId="urn:microsoft.com/office/officeart/2005/8/layout/radial2"/>
    <dgm:cxn modelId="{6852EEE5-AAF4-4F76-9514-4DFA4DE2F5B6}" srcId="{D445504B-85A2-4523-A3B1-6831ECB36A89}" destId="{9C51B22D-90FB-4FCA-83F9-CBA7F0231289}" srcOrd="0" destOrd="0" parTransId="{DC5B5FEB-01B4-4DA6-A138-7B0203EA6AF4}" sibTransId="{B0FA8A9F-4570-45EB-8303-4785D31E30DA}"/>
    <dgm:cxn modelId="{D8D99C0F-82A0-4B8E-909D-09B94F7C5DF3}" type="presOf" srcId="{D445504B-85A2-4523-A3B1-6831ECB36A89}" destId="{AACE8C4C-6790-4D96-AC8A-8263E26B0555}" srcOrd="0" destOrd="0" presId="urn:microsoft.com/office/officeart/2005/8/layout/radial2"/>
    <dgm:cxn modelId="{3E7A686E-7503-478A-9BF5-0B0722594E0E}" type="presOf" srcId="{CF86CAA8-1ADF-4CAF-8A04-FD559692A538}" destId="{3BC04BB9-F97D-4E16-92FA-AC667F25F91F}" srcOrd="0" destOrd="0" presId="urn:microsoft.com/office/officeart/2005/8/layout/radial2"/>
    <dgm:cxn modelId="{EAD14EC5-7BBF-4B45-96BB-34080BFEE758}" type="presOf" srcId="{9C51B22D-90FB-4FCA-83F9-CBA7F0231289}" destId="{4DBE8C47-A7C0-4CE2-8262-2BCAB430F707}" srcOrd="0" destOrd="0" presId="urn:microsoft.com/office/officeart/2005/8/layout/radial2"/>
    <dgm:cxn modelId="{189D5CFB-CAFB-4F63-A4BC-02C701DB22EC}" type="presParOf" srcId="{AACE8C4C-6790-4D96-AC8A-8263E26B0555}" destId="{F7B17D3B-0AC0-4906-A09E-A9EC2997AFC1}" srcOrd="0" destOrd="0" presId="urn:microsoft.com/office/officeart/2005/8/layout/radial2"/>
    <dgm:cxn modelId="{334C0ADC-3EE7-450E-8A75-1B3FCE62CC64}" type="presParOf" srcId="{F7B17D3B-0AC0-4906-A09E-A9EC2997AFC1}" destId="{803002DF-85E2-4399-9B01-38ADECD88969}" srcOrd="0" destOrd="0" presId="urn:microsoft.com/office/officeart/2005/8/layout/radial2"/>
    <dgm:cxn modelId="{1636C1AC-4D93-4C76-A7F2-ED0E5044AAF5}" type="presParOf" srcId="{803002DF-85E2-4399-9B01-38ADECD88969}" destId="{1E9A491B-C5FC-4755-92C7-0516BE5F495D}" srcOrd="0" destOrd="0" presId="urn:microsoft.com/office/officeart/2005/8/layout/radial2"/>
    <dgm:cxn modelId="{2A53DA91-A095-49C0-90F3-59402CDDACE2}" type="presParOf" srcId="{803002DF-85E2-4399-9B01-38ADECD88969}" destId="{29F4E2FB-2339-442D-A445-B2B80CB6A54F}" srcOrd="1" destOrd="0" presId="urn:microsoft.com/office/officeart/2005/8/layout/radial2"/>
    <dgm:cxn modelId="{C8A59FBA-6476-42A0-B77A-3ED661B80367}" type="presParOf" srcId="{F7B17D3B-0AC0-4906-A09E-A9EC2997AFC1}" destId="{676D07C6-6534-4F59-9A1E-A50DE3B2B138}" srcOrd="1" destOrd="0" presId="urn:microsoft.com/office/officeart/2005/8/layout/radial2"/>
    <dgm:cxn modelId="{DB9064DD-770C-4E0C-A286-D0B1D4BF177E}" type="presParOf" srcId="{F7B17D3B-0AC0-4906-A09E-A9EC2997AFC1}" destId="{4E0F1165-0FDF-45F8-9B7A-5AC9652AA675}" srcOrd="2" destOrd="0" presId="urn:microsoft.com/office/officeart/2005/8/layout/radial2"/>
    <dgm:cxn modelId="{0563382B-E45A-44F3-BC68-4DCBEF90C070}" type="presParOf" srcId="{4E0F1165-0FDF-45F8-9B7A-5AC9652AA675}" destId="{4DBE8C47-A7C0-4CE2-8262-2BCAB430F707}" srcOrd="0" destOrd="0" presId="urn:microsoft.com/office/officeart/2005/8/layout/radial2"/>
    <dgm:cxn modelId="{CB1F9B73-9D01-4FC5-A255-764CCB7DA67A}" type="presParOf" srcId="{4E0F1165-0FDF-45F8-9B7A-5AC9652AA675}" destId="{C86D0A43-E936-4147-9CBF-4E039EA3AF53}" srcOrd="1" destOrd="0" presId="urn:microsoft.com/office/officeart/2005/8/layout/radial2"/>
    <dgm:cxn modelId="{25C1B6FD-56F4-485F-B323-2E69C99F57B3}" type="presParOf" srcId="{F7B17D3B-0AC0-4906-A09E-A9EC2997AFC1}" destId="{3BC04BB9-F97D-4E16-92FA-AC667F25F91F}" srcOrd="3" destOrd="0" presId="urn:microsoft.com/office/officeart/2005/8/layout/radial2"/>
    <dgm:cxn modelId="{8D7C25EB-1284-4152-8257-98A715929422}" type="presParOf" srcId="{F7B17D3B-0AC0-4906-A09E-A9EC2997AFC1}" destId="{C0D8436C-6955-4641-B54E-81A38F37CB81}" srcOrd="4" destOrd="0" presId="urn:microsoft.com/office/officeart/2005/8/layout/radial2"/>
    <dgm:cxn modelId="{D9C51C79-F408-4E30-9BC1-53F88D96F338}" type="presParOf" srcId="{C0D8436C-6955-4641-B54E-81A38F37CB81}" destId="{97F3EF22-366E-4C74-BE62-9C5CC59152D9}" srcOrd="0" destOrd="0" presId="urn:microsoft.com/office/officeart/2005/8/layout/radial2"/>
    <dgm:cxn modelId="{20686DF8-516E-4798-92FA-A34C3C7A05AB}" type="presParOf" srcId="{C0D8436C-6955-4641-B54E-81A38F37CB81}" destId="{F088FA4B-67CA-4F64-8C29-850A4FBA104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4238B4A-22E9-4D5F-AC43-4A7295CC00C7}">
      <dgm:prSet custT="1"/>
      <dgm:spPr/>
      <dgm:t>
        <a:bodyPr/>
        <a:lstStyle/>
        <a:p>
          <a:r>
            <a:rPr lang="pt-BR" sz="1400" dirty="0" smtClean="0">
              <a:solidFill>
                <a:srgbClr val="FF0000"/>
              </a:solidFill>
            </a:rPr>
            <a:t>Students that experience a high level of well-being display increased academic self-efficacy and tend to be more disciplined, have a better class attendance, and participate more actively in informal cultural, recreational and sports activities.  </a:t>
          </a:r>
        </a:p>
        <a:p>
          <a:r>
            <a:rPr lang="pt-BR" sz="1400" dirty="0" smtClean="0">
              <a:solidFill>
                <a:schemeClr val="accent6"/>
              </a:solidFill>
            </a:rPr>
            <a:t>.</a:t>
          </a:r>
          <a:endParaRPr lang="en-US" sz="1400" b="0" i="0" dirty="0">
            <a:solidFill>
              <a:schemeClr val="accent6"/>
            </a:solidFill>
          </a:endParaRPr>
        </a:p>
      </dgm:t>
    </dgm:pt>
    <dgm:pt modelId="{5DD28D14-E6E2-4019-A9BC-92C303D1087A}" type="parTrans" cxnId="{C5C4A5F8-916D-48A7-8068-F81A02181D05}">
      <dgm:prSet/>
      <dgm:spPr/>
      <dgm:t>
        <a:bodyPr/>
        <a:lstStyle/>
        <a:p>
          <a:endParaRPr lang="en-US"/>
        </a:p>
      </dgm:t>
    </dgm:pt>
    <dgm:pt modelId="{607314AB-CE08-4BA9-9D48-AA2FE1EB9B2C}" type="sibTrans" cxnId="{C5C4A5F8-916D-48A7-8068-F81A02181D05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84002" custScaleY="78327" custLinFactNeighborX="61081" custLinFactNeighborY="51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5D8FAD8B-1404-4DFC-80F1-1C3A6E69547C}" type="pres">
      <dgm:prSet presAssocID="{5DD28D14-E6E2-4019-A9BC-92C303D1087A}" presName="Name25" presStyleLbl="parChTrans1D1" presStyleIdx="0" presStyleCnt="1"/>
      <dgm:spPr/>
      <dgm:t>
        <a:bodyPr/>
        <a:lstStyle/>
        <a:p>
          <a:endParaRPr lang="en-US"/>
        </a:p>
      </dgm:t>
    </dgm:pt>
    <dgm:pt modelId="{6841B761-37BD-4E8C-A741-112AC7DB0958}" type="pres">
      <dgm:prSet presAssocID="{54238B4A-22E9-4D5F-AC43-4A7295CC00C7}" presName="node" presStyleCnt="0"/>
      <dgm:spPr/>
    </dgm:pt>
    <dgm:pt modelId="{6C3AFFC1-34EB-45E0-B947-CFC682F86A37}" type="pres">
      <dgm:prSet presAssocID="{54238B4A-22E9-4D5F-AC43-4A7295CC00C7}" presName="parentNode" presStyleLbl="node1" presStyleIdx="1" presStyleCnt="2" custScaleX="223826" custScaleY="214306" custLinFactX="16057" custLinFactNeighborX="100000" custLinFactNeighborY="-55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B1E6-57AE-49FA-A1A8-30E30F32CF02}" type="pres">
      <dgm:prSet presAssocID="{54238B4A-22E9-4D5F-AC43-4A7295CC00C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04B3FB1-0314-45CA-B87E-979D965E86DC}" type="presOf" srcId="{5DD28D14-E6E2-4019-A9BC-92C303D1087A}" destId="{5D8FAD8B-1404-4DFC-80F1-1C3A6E69547C}" srcOrd="0" destOrd="0" presId="urn:microsoft.com/office/officeart/2005/8/layout/radial2"/>
    <dgm:cxn modelId="{B49A4D33-DBFB-410F-9787-D0A33BCFFA96}" type="presOf" srcId="{D445504B-85A2-4523-A3B1-6831ECB36A89}" destId="{AACE8C4C-6790-4D96-AC8A-8263E26B0555}" srcOrd="0" destOrd="0" presId="urn:microsoft.com/office/officeart/2005/8/layout/radial2"/>
    <dgm:cxn modelId="{C5C4A5F8-916D-48A7-8068-F81A02181D05}" srcId="{D445504B-85A2-4523-A3B1-6831ECB36A89}" destId="{54238B4A-22E9-4D5F-AC43-4A7295CC00C7}" srcOrd="0" destOrd="0" parTransId="{5DD28D14-E6E2-4019-A9BC-92C303D1087A}" sibTransId="{607314AB-CE08-4BA9-9D48-AA2FE1EB9B2C}"/>
    <dgm:cxn modelId="{95BE9EE7-A4DB-4468-A57C-90FA3C7D0D1A}" type="presOf" srcId="{54238B4A-22E9-4D5F-AC43-4A7295CC00C7}" destId="{6C3AFFC1-34EB-45E0-B947-CFC682F86A37}" srcOrd="0" destOrd="0" presId="urn:microsoft.com/office/officeart/2005/8/layout/radial2"/>
    <dgm:cxn modelId="{76952F1C-B75A-42E3-954F-40146EA4223F}" type="presParOf" srcId="{AACE8C4C-6790-4D96-AC8A-8263E26B0555}" destId="{F7B17D3B-0AC0-4906-A09E-A9EC2997AFC1}" srcOrd="0" destOrd="0" presId="urn:microsoft.com/office/officeart/2005/8/layout/radial2"/>
    <dgm:cxn modelId="{6227BC66-F821-4B87-B395-8F378C1491EB}" type="presParOf" srcId="{F7B17D3B-0AC0-4906-A09E-A9EC2997AFC1}" destId="{803002DF-85E2-4399-9B01-38ADECD88969}" srcOrd="0" destOrd="0" presId="urn:microsoft.com/office/officeart/2005/8/layout/radial2"/>
    <dgm:cxn modelId="{B6CC3F4A-4E4D-4A8C-8FEB-C1DFCC2BA97A}" type="presParOf" srcId="{803002DF-85E2-4399-9B01-38ADECD88969}" destId="{1E9A491B-C5FC-4755-92C7-0516BE5F495D}" srcOrd="0" destOrd="0" presId="urn:microsoft.com/office/officeart/2005/8/layout/radial2"/>
    <dgm:cxn modelId="{F3E1C6E2-8C8A-41A7-A23E-9F8DE18A7B4D}" type="presParOf" srcId="{803002DF-85E2-4399-9B01-38ADECD88969}" destId="{29F4E2FB-2339-442D-A445-B2B80CB6A54F}" srcOrd="1" destOrd="0" presId="urn:microsoft.com/office/officeart/2005/8/layout/radial2"/>
    <dgm:cxn modelId="{3ED508AF-F8BB-4052-9FDB-FEEB93EE1FAF}" type="presParOf" srcId="{F7B17D3B-0AC0-4906-A09E-A9EC2997AFC1}" destId="{5D8FAD8B-1404-4DFC-80F1-1C3A6E69547C}" srcOrd="1" destOrd="0" presId="urn:microsoft.com/office/officeart/2005/8/layout/radial2"/>
    <dgm:cxn modelId="{9A7EBD5C-8CA6-4F9D-8F29-59DB20D352FF}" type="presParOf" srcId="{F7B17D3B-0AC0-4906-A09E-A9EC2997AFC1}" destId="{6841B761-37BD-4E8C-A741-112AC7DB0958}" srcOrd="2" destOrd="0" presId="urn:microsoft.com/office/officeart/2005/8/layout/radial2"/>
    <dgm:cxn modelId="{0C2F222B-73F4-4705-BD12-09FACB003FC0}" type="presParOf" srcId="{6841B761-37BD-4E8C-A741-112AC7DB0958}" destId="{6C3AFFC1-34EB-45E0-B947-CFC682F86A37}" srcOrd="0" destOrd="0" presId="urn:microsoft.com/office/officeart/2005/8/layout/radial2"/>
    <dgm:cxn modelId="{2304204E-B712-425D-9FD8-53C1243EFF5F}" type="presParOf" srcId="{6841B761-37BD-4E8C-A741-112AC7DB0958}" destId="{8C34B1E6-57AE-49FA-A1A8-30E30F32CF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4BE6BD6-8576-4355-94A4-F602405A9DF2}">
      <dgm:prSet custT="1"/>
      <dgm:spPr/>
      <dgm:t>
        <a:bodyPr/>
        <a:lstStyle/>
        <a:p>
          <a:r>
            <a:rPr lang="pt-BR" sz="1400" b="0" dirty="0" smtClean="0">
              <a:solidFill>
                <a:srgbClr val="FF0000"/>
              </a:solidFill>
            </a:rPr>
            <a:t>It is recommended that priority should be given to student well-being over academic performance as the former encompasses/comprises both the formal and the informal objectives of education and can facilitate the development of an ecological behaviour and personality (of the student). </a:t>
          </a:r>
        </a:p>
      </dgm:t>
    </dgm:pt>
    <dgm:pt modelId="{82705A82-85A7-43C6-92F0-A5B083EBB61C}" type="parTrans" cxnId="{B1DEDD4C-3AAC-4C8C-A544-B13D3E8F5D4D}">
      <dgm:prSet/>
      <dgm:spPr/>
      <dgm:t>
        <a:bodyPr/>
        <a:lstStyle/>
        <a:p>
          <a:endParaRPr lang="en-US"/>
        </a:p>
      </dgm:t>
    </dgm:pt>
    <dgm:pt modelId="{4B1A71EE-FD4B-4094-A1B9-4BADF153683A}" type="sibTrans" cxnId="{B1DEDD4C-3AAC-4C8C-A544-B13D3E8F5D4D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67210" custScaleY="66044" custLinFactNeighborX="48683" custLinFactNeighborY="54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FB1C1F84-25DF-4902-A15F-61147ED1B530}" type="pres">
      <dgm:prSet presAssocID="{82705A82-85A7-43C6-92F0-A5B083EBB61C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CB846B0-3EC5-40C3-986F-122365CE1A7D}" type="pres">
      <dgm:prSet presAssocID="{B4BE6BD6-8576-4355-94A4-F602405A9DF2}" presName="node" presStyleCnt="0"/>
      <dgm:spPr/>
    </dgm:pt>
    <dgm:pt modelId="{F1267468-110A-443A-963E-A867E78C3AE8}" type="pres">
      <dgm:prSet presAssocID="{B4BE6BD6-8576-4355-94A4-F602405A9DF2}" presName="parentNode" presStyleLbl="node1" presStyleIdx="1" presStyleCnt="2" custScaleX="216442" custScaleY="219715" custLinFactNeighborX="83549" custLinFactNeighborY="-84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534FE-EA07-4DAA-9908-B2788ED4ED35}" type="pres">
      <dgm:prSet presAssocID="{B4BE6BD6-8576-4355-94A4-F602405A9DF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D1C8A67-1661-4D6D-90D3-195E8295FA4F}" type="presOf" srcId="{B4BE6BD6-8576-4355-94A4-F602405A9DF2}" destId="{F1267468-110A-443A-963E-A867E78C3AE8}" srcOrd="0" destOrd="0" presId="urn:microsoft.com/office/officeart/2005/8/layout/radial2"/>
    <dgm:cxn modelId="{D2CB899A-D32D-46EF-BDAD-27056C2F3210}" type="presOf" srcId="{D445504B-85A2-4523-A3B1-6831ECB36A89}" destId="{AACE8C4C-6790-4D96-AC8A-8263E26B0555}" srcOrd="0" destOrd="0" presId="urn:microsoft.com/office/officeart/2005/8/layout/radial2"/>
    <dgm:cxn modelId="{92C58BEB-9D93-43D8-9215-0708BC94C138}" type="presOf" srcId="{82705A82-85A7-43C6-92F0-A5B083EBB61C}" destId="{FB1C1F84-25DF-4902-A15F-61147ED1B530}" srcOrd="0" destOrd="0" presId="urn:microsoft.com/office/officeart/2005/8/layout/radial2"/>
    <dgm:cxn modelId="{B1DEDD4C-3AAC-4C8C-A544-B13D3E8F5D4D}" srcId="{D445504B-85A2-4523-A3B1-6831ECB36A89}" destId="{B4BE6BD6-8576-4355-94A4-F602405A9DF2}" srcOrd="0" destOrd="0" parTransId="{82705A82-85A7-43C6-92F0-A5B083EBB61C}" sibTransId="{4B1A71EE-FD4B-4094-A1B9-4BADF153683A}"/>
    <dgm:cxn modelId="{6B891989-0474-4953-9C4D-896D54E7BBCD}" type="presParOf" srcId="{AACE8C4C-6790-4D96-AC8A-8263E26B0555}" destId="{F7B17D3B-0AC0-4906-A09E-A9EC2997AFC1}" srcOrd="0" destOrd="0" presId="urn:microsoft.com/office/officeart/2005/8/layout/radial2"/>
    <dgm:cxn modelId="{421C378C-9788-4043-9F73-112BE4FBD8D7}" type="presParOf" srcId="{F7B17D3B-0AC0-4906-A09E-A9EC2997AFC1}" destId="{803002DF-85E2-4399-9B01-38ADECD88969}" srcOrd="0" destOrd="0" presId="urn:microsoft.com/office/officeart/2005/8/layout/radial2"/>
    <dgm:cxn modelId="{7D46B839-95B0-4178-8400-6F486E240512}" type="presParOf" srcId="{803002DF-85E2-4399-9B01-38ADECD88969}" destId="{1E9A491B-C5FC-4755-92C7-0516BE5F495D}" srcOrd="0" destOrd="0" presId="urn:microsoft.com/office/officeart/2005/8/layout/radial2"/>
    <dgm:cxn modelId="{A94875C1-6123-4170-B76A-82F71C9D543B}" type="presParOf" srcId="{803002DF-85E2-4399-9B01-38ADECD88969}" destId="{29F4E2FB-2339-442D-A445-B2B80CB6A54F}" srcOrd="1" destOrd="0" presId="urn:microsoft.com/office/officeart/2005/8/layout/radial2"/>
    <dgm:cxn modelId="{DA83DF05-319E-42E1-BD05-EC44C84F070C}" type="presParOf" srcId="{F7B17D3B-0AC0-4906-A09E-A9EC2997AFC1}" destId="{FB1C1F84-25DF-4902-A15F-61147ED1B530}" srcOrd="1" destOrd="0" presId="urn:microsoft.com/office/officeart/2005/8/layout/radial2"/>
    <dgm:cxn modelId="{C5EC9C20-9104-4A97-8344-72887ADDBDF9}" type="presParOf" srcId="{F7B17D3B-0AC0-4906-A09E-A9EC2997AFC1}" destId="{5CB846B0-3EC5-40C3-986F-122365CE1A7D}" srcOrd="2" destOrd="0" presId="urn:microsoft.com/office/officeart/2005/8/layout/radial2"/>
    <dgm:cxn modelId="{42A470EF-C324-4CE7-93A2-B0AC638414F3}" type="presParOf" srcId="{5CB846B0-3EC5-40C3-986F-122365CE1A7D}" destId="{F1267468-110A-443A-963E-A867E78C3AE8}" srcOrd="0" destOrd="0" presId="urn:microsoft.com/office/officeart/2005/8/layout/radial2"/>
    <dgm:cxn modelId="{FC57A4DD-5258-4115-9723-C777CDD6704D}" type="presParOf" srcId="{5CB846B0-3EC5-40C3-986F-122365CE1A7D}" destId="{7B5534FE-EA07-4DAA-9908-B2788ED4ED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4BE6BD6-8576-4355-94A4-F602405A9DF2}">
      <dgm:prSet custT="1"/>
      <dgm:spPr/>
      <dgm:t>
        <a:bodyPr/>
        <a:lstStyle/>
        <a:p>
          <a:r>
            <a:rPr lang="pt-BR" sz="1400" dirty="0" smtClean="0">
              <a:solidFill>
                <a:srgbClr val="FF0000"/>
              </a:solidFill>
            </a:rPr>
            <a:t>In the long term, students’ well-being in school is an indicator of </a:t>
          </a:r>
          <a:r>
            <a:rPr lang="pt-BR" sz="1400" b="0" dirty="0" smtClean="0">
              <a:solidFill>
                <a:srgbClr val="FF0000"/>
              </a:solidFill>
            </a:rPr>
            <a:t>thei</a:t>
          </a:r>
          <a:r>
            <a:rPr lang="pt-BR" sz="1400" dirty="0" smtClean="0">
              <a:solidFill>
                <a:srgbClr val="FF0000"/>
              </a:solidFill>
            </a:rPr>
            <a:t>r success in </a:t>
          </a:r>
          <a:r>
            <a:rPr lang="pt-BR" sz="1400" b="1" dirty="0" smtClean="0">
              <a:solidFill>
                <a:srgbClr val="FF0000"/>
              </a:solidFill>
            </a:rPr>
            <a:t>life</a:t>
          </a:r>
          <a:r>
            <a:rPr lang="pt-BR" sz="1400" dirty="0" smtClean="0">
              <a:solidFill>
                <a:srgbClr val="FF0000"/>
              </a:solidFill>
            </a:rPr>
            <a:t>, </a:t>
          </a:r>
          <a:r>
            <a:rPr lang="pt-BR" sz="1400" b="1" dirty="0" smtClean="0">
              <a:solidFill>
                <a:srgbClr val="FF0000"/>
              </a:solidFill>
            </a:rPr>
            <a:t>family</a:t>
          </a:r>
          <a:r>
            <a:rPr lang="pt-BR" sz="1400" dirty="0" smtClean="0">
              <a:solidFill>
                <a:srgbClr val="FF0000"/>
              </a:solidFill>
            </a:rPr>
            <a:t> </a:t>
          </a:r>
          <a:r>
            <a:rPr lang="pt-BR" sz="1400" b="0" dirty="0" smtClean="0">
              <a:solidFill>
                <a:srgbClr val="FF0000"/>
              </a:solidFill>
            </a:rPr>
            <a:t>and</a:t>
          </a:r>
          <a:r>
            <a:rPr lang="pt-BR" sz="1400" dirty="0" smtClean="0">
              <a:solidFill>
                <a:srgbClr val="FF0000"/>
              </a:solidFill>
            </a:rPr>
            <a:t> </a:t>
          </a:r>
          <a:r>
            <a:rPr lang="pt-BR" sz="1400" b="1" dirty="0" smtClean="0">
              <a:solidFill>
                <a:srgbClr val="FF0000"/>
              </a:solidFill>
            </a:rPr>
            <a:t>society</a:t>
          </a:r>
          <a:r>
            <a:rPr lang="pt-BR" sz="1400" dirty="0" smtClean="0">
              <a:solidFill>
                <a:srgbClr val="FF0000"/>
              </a:solidFill>
            </a:rPr>
            <a:t>.  </a:t>
          </a:r>
          <a:endParaRPr lang="pt-BR" sz="1400" b="0" dirty="0" smtClean="0">
            <a:solidFill>
              <a:srgbClr val="FF0000"/>
            </a:solidFill>
          </a:endParaRPr>
        </a:p>
      </dgm:t>
    </dgm:pt>
    <dgm:pt modelId="{82705A82-85A7-43C6-92F0-A5B083EBB61C}" type="parTrans" cxnId="{B1DEDD4C-3AAC-4C8C-A544-B13D3E8F5D4D}">
      <dgm:prSet/>
      <dgm:spPr/>
      <dgm:t>
        <a:bodyPr/>
        <a:lstStyle/>
        <a:p>
          <a:endParaRPr lang="en-US"/>
        </a:p>
      </dgm:t>
    </dgm:pt>
    <dgm:pt modelId="{4B1A71EE-FD4B-4094-A1B9-4BADF153683A}" type="sibTrans" cxnId="{B1DEDD4C-3AAC-4C8C-A544-B13D3E8F5D4D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67210" custScaleY="66044" custLinFactNeighborX="48683" custLinFactNeighborY="54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FB1C1F84-25DF-4902-A15F-61147ED1B530}" type="pres">
      <dgm:prSet presAssocID="{82705A82-85A7-43C6-92F0-A5B083EBB61C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CB846B0-3EC5-40C3-986F-122365CE1A7D}" type="pres">
      <dgm:prSet presAssocID="{B4BE6BD6-8576-4355-94A4-F602405A9DF2}" presName="node" presStyleCnt="0"/>
      <dgm:spPr/>
    </dgm:pt>
    <dgm:pt modelId="{F1267468-110A-443A-963E-A867E78C3AE8}" type="pres">
      <dgm:prSet presAssocID="{B4BE6BD6-8576-4355-94A4-F602405A9DF2}" presName="parentNode" presStyleLbl="node1" presStyleIdx="1" presStyleCnt="2" custAng="0" custScaleX="214139" custScaleY="219714" custLinFactNeighborX="92881" custLinFactNeighborY="53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534FE-EA07-4DAA-9908-B2788ED4ED35}" type="pres">
      <dgm:prSet presAssocID="{B4BE6BD6-8576-4355-94A4-F602405A9DF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E57D50-4F16-45BC-ABFA-97315DBCE633}" type="presOf" srcId="{82705A82-85A7-43C6-92F0-A5B083EBB61C}" destId="{FB1C1F84-25DF-4902-A15F-61147ED1B530}" srcOrd="0" destOrd="0" presId="urn:microsoft.com/office/officeart/2005/8/layout/radial2"/>
    <dgm:cxn modelId="{C7070F3B-63FE-4940-87F7-250EBD4EBB0B}" type="presOf" srcId="{D445504B-85A2-4523-A3B1-6831ECB36A89}" destId="{AACE8C4C-6790-4D96-AC8A-8263E26B0555}" srcOrd="0" destOrd="0" presId="urn:microsoft.com/office/officeart/2005/8/layout/radial2"/>
    <dgm:cxn modelId="{B1DEDD4C-3AAC-4C8C-A544-B13D3E8F5D4D}" srcId="{D445504B-85A2-4523-A3B1-6831ECB36A89}" destId="{B4BE6BD6-8576-4355-94A4-F602405A9DF2}" srcOrd="0" destOrd="0" parTransId="{82705A82-85A7-43C6-92F0-A5B083EBB61C}" sibTransId="{4B1A71EE-FD4B-4094-A1B9-4BADF153683A}"/>
    <dgm:cxn modelId="{5543B35D-44E6-4B56-B97A-05E8E478EE70}" type="presOf" srcId="{B4BE6BD6-8576-4355-94A4-F602405A9DF2}" destId="{F1267468-110A-443A-963E-A867E78C3AE8}" srcOrd="0" destOrd="0" presId="urn:microsoft.com/office/officeart/2005/8/layout/radial2"/>
    <dgm:cxn modelId="{044C2F11-684D-4783-8975-928CD100E9E8}" type="presParOf" srcId="{AACE8C4C-6790-4D96-AC8A-8263E26B0555}" destId="{F7B17D3B-0AC0-4906-A09E-A9EC2997AFC1}" srcOrd="0" destOrd="0" presId="urn:microsoft.com/office/officeart/2005/8/layout/radial2"/>
    <dgm:cxn modelId="{272F915D-CC6A-4AE2-AFCA-B5AAF73C88AF}" type="presParOf" srcId="{F7B17D3B-0AC0-4906-A09E-A9EC2997AFC1}" destId="{803002DF-85E2-4399-9B01-38ADECD88969}" srcOrd="0" destOrd="0" presId="urn:microsoft.com/office/officeart/2005/8/layout/radial2"/>
    <dgm:cxn modelId="{A96B9B59-BC1F-47BD-A438-463EDC77802C}" type="presParOf" srcId="{803002DF-85E2-4399-9B01-38ADECD88969}" destId="{1E9A491B-C5FC-4755-92C7-0516BE5F495D}" srcOrd="0" destOrd="0" presId="urn:microsoft.com/office/officeart/2005/8/layout/radial2"/>
    <dgm:cxn modelId="{3D388D46-8ED6-4A88-902A-8FE35D4B9C81}" type="presParOf" srcId="{803002DF-85E2-4399-9B01-38ADECD88969}" destId="{29F4E2FB-2339-442D-A445-B2B80CB6A54F}" srcOrd="1" destOrd="0" presId="urn:microsoft.com/office/officeart/2005/8/layout/radial2"/>
    <dgm:cxn modelId="{AE157274-7C1D-4DF0-8C40-886AE69EF7B9}" type="presParOf" srcId="{F7B17D3B-0AC0-4906-A09E-A9EC2997AFC1}" destId="{FB1C1F84-25DF-4902-A15F-61147ED1B530}" srcOrd="1" destOrd="0" presId="urn:microsoft.com/office/officeart/2005/8/layout/radial2"/>
    <dgm:cxn modelId="{389C75DB-D698-434A-A81C-808ED7ADA05C}" type="presParOf" srcId="{F7B17D3B-0AC0-4906-A09E-A9EC2997AFC1}" destId="{5CB846B0-3EC5-40C3-986F-122365CE1A7D}" srcOrd="2" destOrd="0" presId="urn:microsoft.com/office/officeart/2005/8/layout/radial2"/>
    <dgm:cxn modelId="{FA009D76-F94D-4316-8186-2CE000A3716B}" type="presParOf" srcId="{5CB846B0-3EC5-40C3-986F-122365CE1A7D}" destId="{F1267468-110A-443A-963E-A867E78C3AE8}" srcOrd="0" destOrd="0" presId="urn:microsoft.com/office/officeart/2005/8/layout/radial2"/>
    <dgm:cxn modelId="{7A321771-3C9A-4B2D-A81A-31CD3C61A473}" type="presParOf" srcId="{5CB846B0-3EC5-40C3-986F-122365CE1A7D}" destId="{7B5534FE-EA07-4DAA-9908-B2788ED4ED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4BE6BD6-8576-4355-94A4-F602405A9DF2}">
      <dgm:prSet custT="1"/>
      <dgm:spPr/>
      <dgm:t>
        <a:bodyPr/>
        <a:lstStyle/>
        <a:p>
          <a:r>
            <a:rPr lang="pt-BR" sz="1400" dirty="0" smtClean="0">
              <a:solidFill>
                <a:srgbClr val="FF0000"/>
              </a:solidFill>
            </a:rPr>
            <a:t>Education of any type (secular, religious, public or private) should no longer ignore the indicator of student well-being, </a:t>
          </a:r>
          <a:r>
            <a:rPr lang="pt-BR" sz="1400" b="1" dirty="0" smtClean="0">
              <a:solidFill>
                <a:srgbClr val="FF0000"/>
              </a:solidFill>
            </a:rPr>
            <a:t>which is at the basis of successful school performance</a:t>
          </a:r>
          <a:r>
            <a:rPr lang="pt-BR" sz="1400" dirty="0" smtClean="0">
              <a:solidFill>
                <a:srgbClr val="FF0000"/>
              </a:solidFill>
            </a:rPr>
            <a:t>.</a:t>
          </a:r>
          <a:endParaRPr lang="pt-BR" sz="1400" b="0" dirty="0" smtClean="0">
            <a:solidFill>
              <a:srgbClr val="FF0000"/>
            </a:solidFill>
          </a:endParaRPr>
        </a:p>
      </dgm:t>
    </dgm:pt>
    <dgm:pt modelId="{82705A82-85A7-43C6-92F0-A5B083EBB61C}" type="parTrans" cxnId="{B1DEDD4C-3AAC-4C8C-A544-B13D3E8F5D4D}">
      <dgm:prSet/>
      <dgm:spPr/>
      <dgm:t>
        <a:bodyPr/>
        <a:lstStyle/>
        <a:p>
          <a:endParaRPr lang="en-US"/>
        </a:p>
      </dgm:t>
    </dgm:pt>
    <dgm:pt modelId="{4B1A71EE-FD4B-4094-A1B9-4BADF153683A}" type="sibTrans" cxnId="{B1DEDD4C-3AAC-4C8C-A544-B13D3E8F5D4D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67210" custScaleY="66044" custLinFactNeighborX="48683" custLinFactNeighborY="54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FB1C1F84-25DF-4902-A15F-61147ED1B530}" type="pres">
      <dgm:prSet presAssocID="{82705A82-85A7-43C6-92F0-A5B083EBB61C}" presName="Name25" presStyleLbl="parChTrans1D1" presStyleIdx="0" presStyleCnt="1"/>
      <dgm:spPr/>
      <dgm:t>
        <a:bodyPr/>
        <a:lstStyle/>
        <a:p>
          <a:endParaRPr lang="en-US"/>
        </a:p>
      </dgm:t>
    </dgm:pt>
    <dgm:pt modelId="{5CB846B0-3EC5-40C3-986F-122365CE1A7D}" type="pres">
      <dgm:prSet presAssocID="{B4BE6BD6-8576-4355-94A4-F602405A9DF2}" presName="node" presStyleCnt="0"/>
      <dgm:spPr/>
    </dgm:pt>
    <dgm:pt modelId="{F1267468-110A-443A-963E-A867E78C3AE8}" type="pres">
      <dgm:prSet presAssocID="{B4BE6BD6-8576-4355-94A4-F602405A9DF2}" presName="parentNode" presStyleLbl="node1" presStyleIdx="1" presStyleCnt="2" custScaleX="216442" custScaleY="219715" custLinFactNeighborX="80102" custLinFactNeighborY="-15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534FE-EA07-4DAA-9908-B2788ED4ED35}" type="pres">
      <dgm:prSet presAssocID="{B4BE6BD6-8576-4355-94A4-F602405A9DF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6920D90-5EBB-40E2-92CA-8D0292E8B807}" type="presOf" srcId="{B4BE6BD6-8576-4355-94A4-F602405A9DF2}" destId="{F1267468-110A-443A-963E-A867E78C3AE8}" srcOrd="0" destOrd="0" presId="urn:microsoft.com/office/officeart/2005/8/layout/radial2"/>
    <dgm:cxn modelId="{42A47901-D400-4D96-9C67-51053A1C73AC}" type="presOf" srcId="{82705A82-85A7-43C6-92F0-A5B083EBB61C}" destId="{FB1C1F84-25DF-4902-A15F-61147ED1B530}" srcOrd="0" destOrd="0" presId="urn:microsoft.com/office/officeart/2005/8/layout/radial2"/>
    <dgm:cxn modelId="{B1DEDD4C-3AAC-4C8C-A544-B13D3E8F5D4D}" srcId="{D445504B-85A2-4523-A3B1-6831ECB36A89}" destId="{B4BE6BD6-8576-4355-94A4-F602405A9DF2}" srcOrd="0" destOrd="0" parTransId="{82705A82-85A7-43C6-92F0-A5B083EBB61C}" sibTransId="{4B1A71EE-FD4B-4094-A1B9-4BADF153683A}"/>
    <dgm:cxn modelId="{BD4FBA00-BD94-48BB-9114-779346E15B55}" type="presOf" srcId="{D445504B-85A2-4523-A3B1-6831ECB36A89}" destId="{AACE8C4C-6790-4D96-AC8A-8263E26B0555}" srcOrd="0" destOrd="0" presId="urn:microsoft.com/office/officeart/2005/8/layout/radial2"/>
    <dgm:cxn modelId="{D28D630D-2098-41FE-9790-3C6940A7E401}" type="presParOf" srcId="{AACE8C4C-6790-4D96-AC8A-8263E26B0555}" destId="{F7B17D3B-0AC0-4906-A09E-A9EC2997AFC1}" srcOrd="0" destOrd="0" presId="urn:microsoft.com/office/officeart/2005/8/layout/radial2"/>
    <dgm:cxn modelId="{571BCE51-4E44-452F-989E-EAF462C5A5B2}" type="presParOf" srcId="{F7B17D3B-0AC0-4906-A09E-A9EC2997AFC1}" destId="{803002DF-85E2-4399-9B01-38ADECD88969}" srcOrd="0" destOrd="0" presId="urn:microsoft.com/office/officeart/2005/8/layout/radial2"/>
    <dgm:cxn modelId="{A942CF59-F64B-4BB0-B237-EA1CA9838FEC}" type="presParOf" srcId="{803002DF-85E2-4399-9B01-38ADECD88969}" destId="{1E9A491B-C5FC-4755-92C7-0516BE5F495D}" srcOrd="0" destOrd="0" presId="urn:microsoft.com/office/officeart/2005/8/layout/radial2"/>
    <dgm:cxn modelId="{6222A48C-DC21-408F-9A0C-646630E2C56A}" type="presParOf" srcId="{803002DF-85E2-4399-9B01-38ADECD88969}" destId="{29F4E2FB-2339-442D-A445-B2B80CB6A54F}" srcOrd="1" destOrd="0" presId="urn:microsoft.com/office/officeart/2005/8/layout/radial2"/>
    <dgm:cxn modelId="{2CD36591-651A-483F-9F5E-0A6F1B6334DE}" type="presParOf" srcId="{F7B17D3B-0AC0-4906-A09E-A9EC2997AFC1}" destId="{FB1C1F84-25DF-4902-A15F-61147ED1B530}" srcOrd="1" destOrd="0" presId="urn:microsoft.com/office/officeart/2005/8/layout/radial2"/>
    <dgm:cxn modelId="{44703929-BEB6-4440-90B1-483BFF7D3133}" type="presParOf" srcId="{F7B17D3B-0AC0-4906-A09E-A9EC2997AFC1}" destId="{5CB846B0-3EC5-40C3-986F-122365CE1A7D}" srcOrd="2" destOrd="0" presId="urn:microsoft.com/office/officeart/2005/8/layout/radial2"/>
    <dgm:cxn modelId="{2ABFCE47-C45B-4E23-BB67-81873E3ED382}" type="presParOf" srcId="{5CB846B0-3EC5-40C3-986F-122365CE1A7D}" destId="{F1267468-110A-443A-963E-A867E78C3AE8}" srcOrd="0" destOrd="0" presId="urn:microsoft.com/office/officeart/2005/8/layout/radial2"/>
    <dgm:cxn modelId="{66E259B5-699B-4195-865A-590EB5F7CF23}" type="presParOf" srcId="{5CB846B0-3EC5-40C3-986F-122365CE1A7D}" destId="{7B5534FE-EA07-4DAA-9908-B2788ED4ED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115C529-D99D-48FA-83C3-B2F59E9BC50D}">
      <dgm:prSet custT="1"/>
      <dgm:spPr/>
      <dgm:t>
        <a:bodyPr/>
        <a:lstStyle/>
        <a:p>
          <a:pPr rtl="0"/>
          <a:r>
            <a:rPr lang="ro-RO" sz="1000" i="1" dirty="0" smtClean="0">
              <a:solidFill>
                <a:srgbClr val="FF0000"/>
              </a:solidFill>
            </a:rPr>
            <a:t>OECD</a:t>
          </a:r>
          <a:r>
            <a:rPr lang="en-US" sz="1000" i="1" dirty="0" smtClean="0">
              <a:solidFill>
                <a:srgbClr val="FF0000"/>
              </a:solidFill>
            </a:rPr>
            <a:t> Index </a:t>
          </a:r>
          <a:r>
            <a:rPr lang="en-US" sz="1000" i="1" dirty="0" smtClean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2009)</a:t>
          </a:r>
          <a:endParaRPr lang="ro-RO" sz="1100" dirty="0">
            <a:solidFill>
              <a:schemeClr val="accent6">
                <a:lumMod val="75000"/>
              </a:schemeClr>
            </a:solidFill>
          </a:endParaRPr>
        </a:p>
      </dgm:t>
    </dgm:pt>
    <dgm:pt modelId="{99520D35-420A-4021-8030-EF0AEE0FECAE}" type="parTrans" cxnId="{C1ED7F2D-AE90-4B75-BCFF-5BDF757B468E}">
      <dgm:prSet/>
      <dgm:spPr/>
      <dgm:t>
        <a:bodyPr/>
        <a:lstStyle/>
        <a:p>
          <a:endParaRPr lang="ro-RO"/>
        </a:p>
      </dgm:t>
    </dgm:pt>
    <dgm:pt modelId="{3F1556EA-72E3-4D77-A56B-D4D4D250ABAE}" type="sibTrans" cxnId="{C1ED7F2D-AE90-4B75-BCFF-5BDF757B468E}">
      <dgm:prSet/>
      <dgm:spPr/>
      <dgm:t>
        <a:bodyPr/>
        <a:lstStyle/>
        <a:p>
          <a:endParaRPr lang="ro-RO"/>
        </a:p>
      </dgm:t>
    </dgm:pt>
    <dgm:pt modelId="{12082BD8-3055-42C7-B136-5BE7F3209E10}">
      <dgm:prSet custT="1"/>
      <dgm:spPr/>
      <dgm:t>
        <a:bodyPr/>
        <a:lstStyle/>
        <a:p>
          <a:r>
            <a:rPr lang="ro-RO" sz="1000" i="1" dirty="0" smtClean="0">
              <a:solidFill>
                <a:srgbClr val="FF0000"/>
              </a:solidFill>
            </a:rPr>
            <a:t>USA </a:t>
          </a:r>
          <a:r>
            <a:rPr lang="en-US" sz="1000" i="1" dirty="0" smtClean="0">
              <a:solidFill>
                <a:srgbClr val="FF0000"/>
              </a:solidFill>
            </a:rPr>
            <a:t>Index 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(2005) 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39246C9F-7ABF-4071-BA4F-73A90125B813}" type="parTrans" cxnId="{B2AD3BA6-D4B1-4A8B-91AE-AA8F043C80C9}">
      <dgm:prSet/>
      <dgm:spPr/>
      <dgm:t>
        <a:bodyPr/>
        <a:lstStyle/>
        <a:p>
          <a:endParaRPr lang="ro-RO"/>
        </a:p>
      </dgm:t>
    </dgm:pt>
    <dgm:pt modelId="{B97F67B5-292E-40B0-A12D-A2A195EBEF81}" type="sibTrans" cxnId="{B2AD3BA6-D4B1-4A8B-91AE-AA8F043C80C9}">
      <dgm:prSet/>
      <dgm:spPr/>
      <dgm:t>
        <a:bodyPr/>
        <a:lstStyle/>
        <a:p>
          <a:endParaRPr lang="ro-RO"/>
        </a:p>
      </dgm:t>
    </dgm:pt>
    <dgm:pt modelId="{5EDA63C1-9535-4284-BF1B-ADA35A7C0331}">
      <dgm:prSet custT="1"/>
      <dgm:spPr/>
      <dgm:t>
        <a:bodyPr/>
        <a:lstStyle/>
        <a:p>
          <a:r>
            <a:rPr lang="en-US" sz="1000" i="1" dirty="0" smtClean="0">
              <a:solidFill>
                <a:srgbClr val="FF0000"/>
              </a:solidFill>
            </a:rPr>
            <a:t>European </a:t>
          </a:r>
          <a:r>
            <a:rPr lang="ro-RO" sz="1000" i="1" dirty="0" smtClean="0">
              <a:solidFill>
                <a:srgbClr val="FF0000"/>
              </a:solidFill>
            </a:rPr>
            <a:t>Index </a:t>
          </a:r>
          <a:r>
            <a:rPr lang="en-US" sz="1000" i="1" dirty="0" smtClean="0">
              <a:solidFill>
                <a:srgbClr val="FF0000"/>
              </a:solidFill>
            </a:rPr>
            <a:t> </a:t>
          </a:r>
          <a:r>
            <a:rPr lang="ro-RO" sz="1000" dirty="0" err="1" smtClean="0">
              <a:solidFill>
                <a:srgbClr val="FF0000"/>
              </a:solidFill>
            </a:rPr>
            <a:t>Bradshaw</a:t>
          </a:r>
          <a:r>
            <a:rPr lang="ro-RO" sz="1000" dirty="0" smtClean="0">
              <a:solidFill>
                <a:srgbClr val="FF0000"/>
              </a:solidFill>
            </a:rPr>
            <a:t>, </a:t>
          </a:r>
          <a:r>
            <a:rPr lang="ro-RO" sz="1000" dirty="0" err="1" smtClean="0">
              <a:solidFill>
                <a:srgbClr val="FF0000"/>
              </a:solidFill>
            </a:rPr>
            <a:t>Hoscher</a:t>
          </a:r>
          <a:r>
            <a:rPr lang="ro-RO" sz="1000" dirty="0" smtClean="0">
              <a:solidFill>
                <a:srgbClr val="FF0000"/>
              </a:solidFill>
            </a:rPr>
            <a:t> &amp; Richardson </a:t>
          </a:r>
          <a:endParaRPr lang="en-US" sz="1000" dirty="0" smtClean="0">
            <a:solidFill>
              <a:srgbClr val="FF0000"/>
            </a:solidFill>
          </a:endParaRPr>
        </a:p>
        <a:p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(2009, 2011) 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31880354-2306-4DA5-A34D-95E22933E256}" type="parTrans" cxnId="{ED6F76EC-F19E-4B65-AE0E-E9E2069BE403}">
      <dgm:prSet/>
      <dgm:spPr/>
      <dgm:t>
        <a:bodyPr/>
        <a:lstStyle/>
        <a:p>
          <a:endParaRPr lang="ro-RO"/>
        </a:p>
      </dgm:t>
    </dgm:pt>
    <dgm:pt modelId="{FC9C962D-3A52-467F-AE65-E128BC23A1A4}" type="sibTrans" cxnId="{ED6F76EC-F19E-4B65-AE0E-E9E2069BE403}">
      <dgm:prSet/>
      <dgm:spPr/>
      <dgm:t>
        <a:bodyPr/>
        <a:lstStyle/>
        <a:p>
          <a:endParaRPr lang="ro-RO"/>
        </a:p>
      </dgm:t>
    </dgm:pt>
    <dgm:pt modelId="{163C6A30-8B46-4A64-92EC-0D2762094505}">
      <dgm:prSet custT="1"/>
      <dgm:spPr/>
      <dgm:t>
        <a:bodyPr/>
        <a:lstStyle/>
        <a:p>
          <a:r>
            <a:rPr lang="ro-RO" sz="1000" i="1" dirty="0" smtClean="0">
              <a:solidFill>
                <a:srgbClr val="FF0000"/>
              </a:solidFill>
            </a:rPr>
            <a:t>UNICEF</a:t>
          </a:r>
          <a:r>
            <a:rPr lang="ro-RO" sz="1000" dirty="0" smtClean="0">
              <a:solidFill>
                <a:srgbClr val="FF0000"/>
              </a:solidFill>
            </a:rPr>
            <a:t> </a:t>
          </a:r>
          <a:r>
            <a:rPr lang="en-US" sz="1000" dirty="0" smtClean="0">
              <a:solidFill>
                <a:srgbClr val="FF0000"/>
              </a:solidFill>
            </a:rPr>
            <a:t>Index </a:t>
          </a:r>
          <a:r>
            <a:rPr lang="ro-RO" sz="1000" dirty="0" smtClean="0">
              <a:solidFill>
                <a:schemeClr val="accent6">
                  <a:lumMod val="75000"/>
                </a:schemeClr>
              </a:solidFill>
            </a:rPr>
            <a:t>(2007)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1193DDE5-304C-458C-B7A5-B45A00BCEE0D}" type="parTrans" cxnId="{F9688C33-C7C4-40E5-81A8-D97B65D1658E}">
      <dgm:prSet/>
      <dgm:spPr/>
      <dgm:t>
        <a:bodyPr/>
        <a:lstStyle/>
        <a:p>
          <a:endParaRPr lang="ro-RO"/>
        </a:p>
      </dgm:t>
    </dgm:pt>
    <dgm:pt modelId="{73F8E7D2-A56D-43EA-B407-D155DA82093D}" type="sibTrans" cxnId="{F9688C33-C7C4-40E5-81A8-D97B65D1658E}">
      <dgm:prSet/>
      <dgm:spPr/>
      <dgm:t>
        <a:bodyPr/>
        <a:lstStyle/>
        <a:p>
          <a:endParaRPr lang="ro-RO"/>
        </a:p>
      </dgm:t>
    </dgm:pt>
    <dgm:pt modelId="{9A79488F-7D00-4614-A514-4CD4197932C8}">
      <dgm:prSet custT="1"/>
      <dgm:spPr/>
      <dgm:t>
        <a:bodyPr/>
        <a:lstStyle/>
        <a:p>
          <a:r>
            <a:rPr lang="ro-RO" sz="1000" i="1" dirty="0" err="1" smtClean="0">
              <a:solidFill>
                <a:srgbClr val="FF0000"/>
              </a:solidFill>
            </a:rPr>
            <a:t>Renshaw</a:t>
          </a:r>
          <a:r>
            <a:rPr lang="ro-RO" sz="1000" i="1" dirty="0" smtClean="0">
              <a:solidFill>
                <a:srgbClr val="FF0000"/>
              </a:solidFill>
            </a:rPr>
            <a:t> et al</a:t>
          </a:r>
          <a:r>
            <a:rPr lang="ro-RO" sz="1000" dirty="0" smtClean="0">
              <a:solidFill>
                <a:srgbClr val="FF0000"/>
              </a:solidFill>
            </a:rPr>
            <a:t>.</a:t>
          </a:r>
          <a:r>
            <a:rPr lang="en-US" sz="10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(</a:t>
          </a:r>
          <a:r>
            <a:rPr lang="en-US" sz="1000" dirty="0" smtClean="0">
              <a:solidFill>
                <a:schemeClr val="accent6">
                  <a:lumMod val="75000"/>
                </a:schemeClr>
              </a:solidFill>
            </a:rPr>
            <a:t>2014, 2015</a:t>
          </a:r>
          <a:endParaRPr lang="ro-RO" sz="1000" dirty="0">
            <a:solidFill>
              <a:schemeClr val="accent6">
                <a:lumMod val="75000"/>
              </a:schemeClr>
            </a:solidFill>
          </a:endParaRPr>
        </a:p>
      </dgm:t>
    </dgm:pt>
    <dgm:pt modelId="{7441B8B4-B9A8-4745-84A6-703652B59A2D}" type="parTrans" cxnId="{FD5FE055-C752-4E22-B73B-C83B2E171769}">
      <dgm:prSet/>
      <dgm:spPr/>
      <dgm:t>
        <a:bodyPr/>
        <a:lstStyle/>
        <a:p>
          <a:endParaRPr lang="ro-RO"/>
        </a:p>
      </dgm:t>
    </dgm:pt>
    <dgm:pt modelId="{48B62C2E-9352-45D8-8856-C59EA45EDECC}" type="sibTrans" cxnId="{FD5FE055-C752-4E22-B73B-C83B2E171769}">
      <dgm:prSet/>
      <dgm:spPr/>
      <dgm:t>
        <a:bodyPr/>
        <a:lstStyle/>
        <a:p>
          <a:endParaRPr lang="ro-RO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6"/>
      <dgm:spPr/>
    </dgm:pt>
    <dgm:pt modelId="{29F4E2FB-2339-442D-A445-B2B80CB6A54F}" type="pres">
      <dgm:prSet presAssocID="{D445504B-85A2-4523-A3B1-6831ECB36A89}" presName="visible" presStyleLbl="node1" presStyleIdx="0" presStyleCnt="6" custScaleX="159841" custScaleY="165569" custLinFactNeighborX="-21886" custLinFactNeighborY="96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829B384-249F-45E0-BF09-831C217E015B}" type="pres">
      <dgm:prSet presAssocID="{1193DDE5-304C-458C-B7A5-B45A00BCEE0D}" presName="Name25" presStyleLbl="parChTrans1D1" presStyleIdx="0" presStyleCnt="5"/>
      <dgm:spPr/>
      <dgm:t>
        <a:bodyPr/>
        <a:lstStyle/>
        <a:p>
          <a:endParaRPr lang="en-US"/>
        </a:p>
      </dgm:t>
    </dgm:pt>
    <dgm:pt modelId="{92A36AFA-0DB2-4E9A-B48B-E3673CDDFFF9}" type="pres">
      <dgm:prSet presAssocID="{163C6A30-8B46-4A64-92EC-0D2762094505}" presName="node" presStyleCnt="0"/>
      <dgm:spPr/>
    </dgm:pt>
    <dgm:pt modelId="{035F82A5-7D12-4988-8D95-DB965473F327}" type="pres">
      <dgm:prSet presAssocID="{163C6A30-8B46-4A64-92EC-0D2762094505}" presName="parentNode" presStyleLbl="node1" presStyleIdx="1" presStyleCnt="6" custAng="0" custScaleX="164876" custScaleY="70921" custLinFactX="11618" custLinFactNeighborX="100000" custLinFactNeighborY="20219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24D3185-61D4-47DC-9AC0-53121BEBEA24}" type="pres">
      <dgm:prSet presAssocID="{163C6A30-8B46-4A64-92EC-0D2762094505}" presName="childNode" presStyleLbl="revTx" presStyleIdx="0" presStyleCnt="0">
        <dgm:presLayoutVars>
          <dgm:bulletEnabled val="1"/>
        </dgm:presLayoutVars>
      </dgm:prSet>
      <dgm:spPr/>
    </dgm:pt>
    <dgm:pt modelId="{BE5206A5-5727-4F4A-94D2-6A44AC97DB1D}" type="pres">
      <dgm:prSet presAssocID="{99520D35-420A-4021-8030-EF0AEE0FECAE}" presName="Name25" presStyleLbl="parChTrans1D1" presStyleIdx="1" presStyleCnt="5"/>
      <dgm:spPr/>
      <dgm:t>
        <a:bodyPr/>
        <a:lstStyle/>
        <a:p>
          <a:endParaRPr lang="en-US"/>
        </a:p>
      </dgm:t>
    </dgm:pt>
    <dgm:pt modelId="{69A41F73-0EF8-4C27-A569-3756CC566D4E}" type="pres">
      <dgm:prSet presAssocID="{1115C529-D99D-48FA-83C3-B2F59E9BC50D}" presName="node" presStyleCnt="0"/>
      <dgm:spPr/>
    </dgm:pt>
    <dgm:pt modelId="{C4800966-3759-4A46-9C09-93ACBA17A99F}" type="pres">
      <dgm:prSet presAssocID="{1115C529-D99D-48FA-83C3-B2F59E9BC50D}" presName="parentNode" presStyleLbl="node1" presStyleIdx="2" presStyleCnt="6" custAng="0" custScaleX="246791" custScaleY="87404" custLinFactX="80114" custLinFactNeighborX="100000" custLinFactNeighborY="27943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A4D6F3B-7FB9-4805-91BC-8192F96C31A3}" type="pres">
      <dgm:prSet presAssocID="{1115C529-D99D-48FA-83C3-B2F59E9BC50D}" presName="childNode" presStyleLbl="revTx" presStyleIdx="0" presStyleCnt="0">
        <dgm:presLayoutVars>
          <dgm:bulletEnabled val="1"/>
        </dgm:presLayoutVars>
      </dgm:prSet>
      <dgm:spPr/>
    </dgm:pt>
    <dgm:pt modelId="{E2BB1D12-4913-4D83-8E57-88E19EF5B2CB}" type="pres">
      <dgm:prSet presAssocID="{39246C9F-7ABF-4071-BA4F-73A90125B813}" presName="Name25" presStyleLbl="parChTrans1D1" presStyleIdx="2" presStyleCnt="5"/>
      <dgm:spPr/>
      <dgm:t>
        <a:bodyPr/>
        <a:lstStyle/>
        <a:p>
          <a:endParaRPr lang="en-US"/>
        </a:p>
      </dgm:t>
    </dgm:pt>
    <dgm:pt modelId="{F6B49325-D801-4622-B572-B0FE149EE836}" type="pres">
      <dgm:prSet presAssocID="{12082BD8-3055-42C7-B136-5BE7F3209E10}" presName="node" presStyleCnt="0"/>
      <dgm:spPr/>
    </dgm:pt>
    <dgm:pt modelId="{6F8556D7-28B4-4129-89BA-F7E3E3913F24}" type="pres">
      <dgm:prSet presAssocID="{12082BD8-3055-42C7-B136-5BE7F3209E10}" presName="parentNode" presStyleLbl="node1" presStyleIdx="3" presStyleCnt="6" custScaleX="141137" custScaleY="70502" custLinFactX="21234" custLinFactNeighborX="100000" custLinFactNeighborY="-25914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98ABD43-D998-43AE-8AEA-08DE9D92ECE1}" type="pres">
      <dgm:prSet presAssocID="{12082BD8-3055-42C7-B136-5BE7F3209E10}" presName="childNode" presStyleLbl="revTx" presStyleIdx="0" presStyleCnt="0">
        <dgm:presLayoutVars>
          <dgm:bulletEnabled val="1"/>
        </dgm:presLayoutVars>
      </dgm:prSet>
      <dgm:spPr/>
    </dgm:pt>
    <dgm:pt modelId="{FB5EB280-38B1-4D2F-813A-4EBFEF45BF60}" type="pres">
      <dgm:prSet presAssocID="{31880354-2306-4DA5-A34D-95E22933E256}" presName="Name25" presStyleLbl="parChTrans1D1" presStyleIdx="3" presStyleCnt="5"/>
      <dgm:spPr/>
      <dgm:t>
        <a:bodyPr/>
        <a:lstStyle/>
        <a:p>
          <a:endParaRPr lang="en-US"/>
        </a:p>
      </dgm:t>
    </dgm:pt>
    <dgm:pt modelId="{7A28F02A-A20F-4B26-807A-19831F1589F1}" type="pres">
      <dgm:prSet presAssocID="{5EDA63C1-9535-4284-BF1B-ADA35A7C0331}" presName="node" presStyleCnt="0"/>
      <dgm:spPr/>
    </dgm:pt>
    <dgm:pt modelId="{49767D37-AD7C-4268-9E65-A167830E4459}" type="pres">
      <dgm:prSet presAssocID="{5EDA63C1-9535-4284-BF1B-ADA35A7C0331}" presName="parentNode" presStyleLbl="node1" presStyleIdx="4" presStyleCnt="6" custScaleX="242651" custScaleY="128610" custLinFactX="22949" custLinFactNeighborX="100000" custLinFactNeighborY="-30319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FED8401-62AC-4837-A056-489A833443AE}" type="pres">
      <dgm:prSet presAssocID="{5EDA63C1-9535-4284-BF1B-ADA35A7C0331}" presName="childNode" presStyleLbl="revTx" presStyleIdx="0" presStyleCnt="0">
        <dgm:presLayoutVars>
          <dgm:bulletEnabled val="1"/>
        </dgm:presLayoutVars>
      </dgm:prSet>
      <dgm:spPr/>
    </dgm:pt>
    <dgm:pt modelId="{78B3421D-B41D-41C5-8612-6C76354077CE}" type="pres">
      <dgm:prSet presAssocID="{7441B8B4-B9A8-4745-84A6-703652B59A2D}" presName="Name25" presStyleLbl="parChTrans1D1" presStyleIdx="4" presStyleCnt="5"/>
      <dgm:spPr/>
      <dgm:t>
        <a:bodyPr/>
        <a:lstStyle/>
        <a:p>
          <a:endParaRPr lang="en-US"/>
        </a:p>
      </dgm:t>
    </dgm:pt>
    <dgm:pt modelId="{89B2FFA7-AC3D-4B82-B147-5E3A011045C7}" type="pres">
      <dgm:prSet presAssocID="{9A79488F-7D00-4614-A514-4CD4197932C8}" presName="node" presStyleCnt="0"/>
      <dgm:spPr/>
    </dgm:pt>
    <dgm:pt modelId="{B52CA63F-7D31-4DD3-BABD-FD4F9BA6F74A}" type="pres">
      <dgm:prSet presAssocID="{9A79488F-7D00-4614-A514-4CD4197932C8}" presName="parentNode" presStyleLbl="node1" presStyleIdx="5" presStyleCnt="6" custScaleX="189387" custScaleY="68332" custLinFactNeighborX="54406" custLinFactNeighborY="-26828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95D0674-8F7D-4055-8FCF-9CFA12476C2B}" type="pres">
      <dgm:prSet presAssocID="{9A79488F-7D00-4614-A514-4CD4197932C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635FE00-DD70-469B-9CE6-3FA62D8588A9}" type="presOf" srcId="{1115C529-D99D-48FA-83C3-B2F59E9BC50D}" destId="{C4800966-3759-4A46-9C09-93ACBA17A99F}" srcOrd="0" destOrd="0" presId="urn:microsoft.com/office/officeart/2005/8/layout/radial2"/>
    <dgm:cxn modelId="{670C05A8-B1AE-4E40-8EFF-2B7F67B7C50A}" type="presOf" srcId="{9A79488F-7D00-4614-A514-4CD4197932C8}" destId="{B52CA63F-7D31-4DD3-BABD-FD4F9BA6F74A}" srcOrd="0" destOrd="0" presId="urn:microsoft.com/office/officeart/2005/8/layout/radial2"/>
    <dgm:cxn modelId="{ED6F76EC-F19E-4B65-AE0E-E9E2069BE403}" srcId="{D445504B-85A2-4523-A3B1-6831ECB36A89}" destId="{5EDA63C1-9535-4284-BF1B-ADA35A7C0331}" srcOrd="3" destOrd="0" parTransId="{31880354-2306-4DA5-A34D-95E22933E256}" sibTransId="{FC9C962D-3A52-467F-AE65-E128BC23A1A4}"/>
    <dgm:cxn modelId="{FF0FE493-C092-4543-8936-7A832BD495CE}" type="presOf" srcId="{1193DDE5-304C-458C-B7A5-B45A00BCEE0D}" destId="{D829B384-249F-45E0-BF09-831C217E015B}" srcOrd="0" destOrd="0" presId="urn:microsoft.com/office/officeart/2005/8/layout/radial2"/>
    <dgm:cxn modelId="{C1ED7F2D-AE90-4B75-BCFF-5BDF757B468E}" srcId="{D445504B-85A2-4523-A3B1-6831ECB36A89}" destId="{1115C529-D99D-48FA-83C3-B2F59E9BC50D}" srcOrd="1" destOrd="0" parTransId="{99520D35-420A-4021-8030-EF0AEE0FECAE}" sibTransId="{3F1556EA-72E3-4D77-A56B-D4D4D250ABAE}"/>
    <dgm:cxn modelId="{69BC6564-99D9-4E6D-BF62-D47B174A4264}" type="presOf" srcId="{99520D35-420A-4021-8030-EF0AEE0FECAE}" destId="{BE5206A5-5727-4F4A-94D2-6A44AC97DB1D}" srcOrd="0" destOrd="0" presId="urn:microsoft.com/office/officeart/2005/8/layout/radial2"/>
    <dgm:cxn modelId="{F9688C33-C7C4-40E5-81A8-D97B65D1658E}" srcId="{D445504B-85A2-4523-A3B1-6831ECB36A89}" destId="{163C6A30-8B46-4A64-92EC-0D2762094505}" srcOrd="0" destOrd="0" parTransId="{1193DDE5-304C-458C-B7A5-B45A00BCEE0D}" sibTransId="{73F8E7D2-A56D-43EA-B407-D155DA82093D}"/>
    <dgm:cxn modelId="{91FB3C4A-524B-4AB1-B131-62C5F940942B}" type="presOf" srcId="{5EDA63C1-9535-4284-BF1B-ADA35A7C0331}" destId="{49767D37-AD7C-4268-9E65-A167830E4459}" srcOrd="0" destOrd="0" presId="urn:microsoft.com/office/officeart/2005/8/layout/radial2"/>
    <dgm:cxn modelId="{F2CC6EB2-66FC-4E8A-9D06-DDFAAF30FE49}" type="presOf" srcId="{31880354-2306-4DA5-A34D-95E22933E256}" destId="{FB5EB280-38B1-4D2F-813A-4EBFEF45BF60}" srcOrd="0" destOrd="0" presId="urn:microsoft.com/office/officeart/2005/8/layout/radial2"/>
    <dgm:cxn modelId="{7403D21F-243B-4CF6-A441-B5AF39CC11E9}" type="presOf" srcId="{D445504B-85A2-4523-A3B1-6831ECB36A89}" destId="{AACE8C4C-6790-4D96-AC8A-8263E26B0555}" srcOrd="0" destOrd="0" presId="urn:microsoft.com/office/officeart/2005/8/layout/radial2"/>
    <dgm:cxn modelId="{FD5FE055-C752-4E22-B73B-C83B2E171769}" srcId="{D445504B-85A2-4523-A3B1-6831ECB36A89}" destId="{9A79488F-7D00-4614-A514-4CD4197932C8}" srcOrd="4" destOrd="0" parTransId="{7441B8B4-B9A8-4745-84A6-703652B59A2D}" sibTransId="{48B62C2E-9352-45D8-8856-C59EA45EDECC}"/>
    <dgm:cxn modelId="{6D0DF5BE-D06A-4967-9835-B81419FD0DBA}" type="presOf" srcId="{12082BD8-3055-42C7-B136-5BE7F3209E10}" destId="{6F8556D7-28B4-4129-89BA-F7E3E3913F24}" srcOrd="0" destOrd="0" presId="urn:microsoft.com/office/officeart/2005/8/layout/radial2"/>
    <dgm:cxn modelId="{EAE6817D-F6B3-46F1-906A-DE98F413E5D9}" type="presOf" srcId="{7441B8B4-B9A8-4745-84A6-703652B59A2D}" destId="{78B3421D-B41D-41C5-8612-6C76354077CE}" srcOrd="0" destOrd="0" presId="urn:microsoft.com/office/officeart/2005/8/layout/radial2"/>
    <dgm:cxn modelId="{3D6B9200-87BA-418F-889E-CA72BB7609D0}" type="presOf" srcId="{163C6A30-8B46-4A64-92EC-0D2762094505}" destId="{035F82A5-7D12-4988-8D95-DB965473F327}" srcOrd="0" destOrd="0" presId="urn:microsoft.com/office/officeart/2005/8/layout/radial2"/>
    <dgm:cxn modelId="{B2AD3BA6-D4B1-4A8B-91AE-AA8F043C80C9}" srcId="{D445504B-85A2-4523-A3B1-6831ECB36A89}" destId="{12082BD8-3055-42C7-B136-5BE7F3209E10}" srcOrd="2" destOrd="0" parTransId="{39246C9F-7ABF-4071-BA4F-73A90125B813}" sibTransId="{B97F67B5-292E-40B0-A12D-A2A195EBEF81}"/>
    <dgm:cxn modelId="{02BA4CA3-63B6-4D2E-B5C3-C1DD66DCF1F0}" type="presOf" srcId="{39246C9F-7ABF-4071-BA4F-73A90125B813}" destId="{E2BB1D12-4913-4D83-8E57-88E19EF5B2CB}" srcOrd="0" destOrd="0" presId="urn:microsoft.com/office/officeart/2005/8/layout/radial2"/>
    <dgm:cxn modelId="{A9CD4AE2-06AE-4470-8A36-F4758D084FA8}" type="presParOf" srcId="{AACE8C4C-6790-4D96-AC8A-8263E26B0555}" destId="{F7B17D3B-0AC0-4906-A09E-A9EC2997AFC1}" srcOrd="0" destOrd="0" presId="urn:microsoft.com/office/officeart/2005/8/layout/radial2"/>
    <dgm:cxn modelId="{1D18B35A-9BFF-4991-9871-1FC386655F64}" type="presParOf" srcId="{F7B17D3B-0AC0-4906-A09E-A9EC2997AFC1}" destId="{803002DF-85E2-4399-9B01-38ADECD88969}" srcOrd="0" destOrd="0" presId="urn:microsoft.com/office/officeart/2005/8/layout/radial2"/>
    <dgm:cxn modelId="{98732C25-928B-47E1-A671-A15B42559F84}" type="presParOf" srcId="{803002DF-85E2-4399-9B01-38ADECD88969}" destId="{1E9A491B-C5FC-4755-92C7-0516BE5F495D}" srcOrd="0" destOrd="0" presId="urn:microsoft.com/office/officeart/2005/8/layout/radial2"/>
    <dgm:cxn modelId="{11C2B730-B542-4503-B0C7-8FE31D29BA2A}" type="presParOf" srcId="{803002DF-85E2-4399-9B01-38ADECD88969}" destId="{29F4E2FB-2339-442D-A445-B2B80CB6A54F}" srcOrd="1" destOrd="0" presId="urn:microsoft.com/office/officeart/2005/8/layout/radial2"/>
    <dgm:cxn modelId="{AED4C6DE-7C99-4750-9AAA-DC8BEFB72175}" type="presParOf" srcId="{F7B17D3B-0AC0-4906-A09E-A9EC2997AFC1}" destId="{D829B384-249F-45E0-BF09-831C217E015B}" srcOrd="1" destOrd="0" presId="urn:microsoft.com/office/officeart/2005/8/layout/radial2"/>
    <dgm:cxn modelId="{02E4B656-0C76-4F2E-A617-60F70895DFF4}" type="presParOf" srcId="{F7B17D3B-0AC0-4906-A09E-A9EC2997AFC1}" destId="{92A36AFA-0DB2-4E9A-B48B-E3673CDDFFF9}" srcOrd="2" destOrd="0" presId="urn:microsoft.com/office/officeart/2005/8/layout/radial2"/>
    <dgm:cxn modelId="{C0F4538F-9603-4911-9245-BE7A032D0332}" type="presParOf" srcId="{92A36AFA-0DB2-4E9A-B48B-E3673CDDFFF9}" destId="{035F82A5-7D12-4988-8D95-DB965473F327}" srcOrd="0" destOrd="0" presId="urn:microsoft.com/office/officeart/2005/8/layout/radial2"/>
    <dgm:cxn modelId="{36B1F5F7-A391-4892-B357-A1FD670F0091}" type="presParOf" srcId="{92A36AFA-0DB2-4E9A-B48B-E3673CDDFFF9}" destId="{A24D3185-61D4-47DC-9AC0-53121BEBEA24}" srcOrd="1" destOrd="0" presId="urn:microsoft.com/office/officeart/2005/8/layout/radial2"/>
    <dgm:cxn modelId="{1AA050DD-6015-4E89-AA16-5EE20CF9453F}" type="presParOf" srcId="{F7B17D3B-0AC0-4906-A09E-A9EC2997AFC1}" destId="{BE5206A5-5727-4F4A-94D2-6A44AC97DB1D}" srcOrd="3" destOrd="0" presId="urn:microsoft.com/office/officeart/2005/8/layout/radial2"/>
    <dgm:cxn modelId="{2A13D3EC-EBAF-4489-B197-1763D996F266}" type="presParOf" srcId="{F7B17D3B-0AC0-4906-A09E-A9EC2997AFC1}" destId="{69A41F73-0EF8-4C27-A569-3756CC566D4E}" srcOrd="4" destOrd="0" presId="urn:microsoft.com/office/officeart/2005/8/layout/radial2"/>
    <dgm:cxn modelId="{7B0187DB-EE5C-40E4-B81E-13BEF00F1964}" type="presParOf" srcId="{69A41F73-0EF8-4C27-A569-3756CC566D4E}" destId="{C4800966-3759-4A46-9C09-93ACBA17A99F}" srcOrd="0" destOrd="0" presId="urn:microsoft.com/office/officeart/2005/8/layout/radial2"/>
    <dgm:cxn modelId="{A1197F1B-46E5-4C05-8DCA-5DFC4890E3E6}" type="presParOf" srcId="{69A41F73-0EF8-4C27-A569-3756CC566D4E}" destId="{CA4D6F3B-7FB9-4805-91BC-8192F96C31A3}" srcOrd="1" destOrd="0" presId="urn:microsoft.com/office/officeart/2005/8/layout/radial2"/>
    <dgm:cxn modelId="{603310AB-EEB0-43F0-ACE1-5C228ADD7B2A}" type="presParOf" srcId="{F7B17D3B-0AC0-4906-A09E-A9EC2997AFC1}" destId="{E2BB1D12-4913-4D83-8E57-88E19EF5B2CB}" srcOrd="5" destOrd="0" presId="urn:microsoft.com/office/officeart/2005/8/layout/radial2"/>
    <dgm:cxn modelId="{79513C6F-E851-4AD4-AF08-9436739B9028}" type="presParOf" srcId="{F7B17D3B-0AC0-4906-A09E-A9EC2997AFC1}" destId="{F6B49325-D801-4622-B572-B0FE149EE836}" srcOrd="6" destOrd="0" presId="urn:microsoft.com/office/officeart/2005/8/layout/radial2"/>
    <dgm:cxn modelId="{3E9C744B-180E-4435-BE9B-A670A8697FA5}" type="presParOf" srcId="{F6B49325-D801-4622-B572-B0FE149EE836}" destId="{6F8556D7-28B4-4129-89BA-F7E3E3913F24}" srcOrd="0" destOrd="0" presId="urn:microsoft.com/office/officeart/2005/8/layout/radial2"/>
    <dgm:cxn modelId="{501D61D2-CDA4-43B5-B819-62C325C2808D}" type="presParOf" srcId="{F6B49325-D801-4622-B572-B0FE149EE836}" destId="{A98ABD43-D998-43AE-8AEA-08DE9D92ECE1}" srcOrd="1" destOrd="0" presId="urn:microsoft.com/office/officeart/2005/8/layout/radial2"/>
    <dgm:cxn modelId="{3CE78FCB-2241-4D3D-AFD9-7AF4065E8967}" type="presParOf" srcId="{F7B17D3B-0AC0-4906-A09E-A9EC2997AFC1}" destId="{FB5EB280-38B1-4D2F-813A-4EBFEF45BF60}" srcOrd="7" destOrd="0" presId="urn:microsoft.com/office/officeart/2005/8/layout/radial2"/>
    <dgm:cxn modelId="{D660E474-36F2-4F75-8EB1-FE2A4DBC4A7B}" type="presParOf" srcId="{F7B17D3B-0AC0-4906-A09E-A9EC2997AFC1}" destId="{7A28F02A-A20F-4B26-807A-19831F1589F1}" srcOrd="8" destOrd="0" presId="urn:microsoft.com/office/officeart/2005/8/layout/radial2"/>
    <dgm:cxn modelId="{879BA518-7727-424E-AC74-C9E5E366027C}" type="presParOf" srcId="{7A28F02A-A20F-4B26-807A-19831F1589F1}" destId="{49767D37-AD7C-4268-9E65-A167830E4459}" srcOrd="0" destOrd="0" presId="urn:microsoft.com/office/officeart/2005/8/layout/radial2"/>
    <dgm:cxn modelId="{580691D5-4208-4113-9FF3-DCADF3C6B945}" type="presParOf" srcId="{7A28F02A-A20F-4B26-807A-19831F1589F1}" destId="{4FED8401-62AC-4837-A056-489A833443AE}" srcOrd="1" destOrd="0" presId="urn:microsoft.com/office/officeart/2005/8/layout/radial2"/>
    <dgm:cxn modelId="{FAD1477B-8C5F-4C09-91E5-8317720E4390}" type="presParOf" srcId="{F7B17D3B-0AC0-4906-A09E-A9EC2997AFC1}" destId="{78B3421D-B41D-41C5-8612-6C76354077CE}" srcOrd="9" destOrd="0" presId="urn:microsoft.com/office/officeart/2005/8/layout/radial2"/>
    <dgm:cxn modelId="{58F689BA-08A4-4C1F-A96C-246400DB1AF6}" type="presParOf" srcId="{F7B17D3B-0AC0-4906-A09E-A9EC2997AFC1}" destId="{89B2FFA7-AC3D-4B82-B147-5E3A011045C7}" srcOrd="10" destOrd="0" presId="urn:microsoft.com/office/officeart/2005/8/layout/radial2"/>
    <dgm:cxn modelId="{34AE93F5-4F69-4E09-ABB4-7F69C991D467}" type="presParOf" srcId="{89B2FFA7-AC3D-4B82-B147-5E3A011045C7}" destId="{B52CA63F-7D31-4DD3-BABD-FD4F9BA6F74A}" srcOrd="0" destOrd="0" presId="urn:microsoft.com/office/officeart/2005/8/layout/radial2"/>
    <dgm:cxn modelId="{6E5EA5DC-1573-495F-8EC6-3F43AFE70EFF}" type="presParOf" srcId="{89B2FFA7-AC3D-4B82-B147-5E3A011045C7}" destId="{F95D0674-8F7D-4055-8FCF-9CFA12476C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0CD1A58F-11C0-4F52-9F9C-7F190465C17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altLang="en-US" sz="1200" b="1" dirty="0" smtClean="0">
              <a:solidFill>
                <a:srgbClr val="002060"/>
              </a:solidFill>
            </a:rPr>
            <a:t>To establish how teachers, parents and students define and use the concept of student well-being</a:t>
          </a:r>
          <a:endParaRPr lang="en-US" sz="1200" b="1" dirty="0">
            <a:solidFill>
              <a:srgbClr val="002060"/>
            </a:solidFill>
          </a:endParaRPr>
        </a:p>
      </dgm:t>
    </dgm:pt>
    <dgm:pt modelId="{66A1CCAF-A1EC-4B8C-BFBE-D6944DF61AFF}" type="parTrans" cxnId="{81071505-7816-4D79-BF6B-9780E7AE6E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C62494-5FC3-44FC-BCCE-A85405ABB17A}" type="sibTrans" cxnId="{81071505-7816-4D79-BF6B-9780E7AE6E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4CC426-E6F3-4177-B7B0-A0CFE82CB97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altLang="en-US" sz="1200" b="1" dirty="0" smtClean="0">
              <a:solidFill>
                <a:srgbClr val="002060"/>
              </a:solidFill>
            </a:rPr>
            <a:t>To  determine</a:t>
          </a:r>
          <a:r>
            <a:rPr lang="en-US" altLang="en-US" sz="1200" b="1" baseline="0" dirty="0" smtClean="0">
              <a:solidFill>
                <a:srgbClr val="002060"/>
              </a:solidFill>
            </a:rPr>
            <a:t> how teachers, parents and students identify the manifestation of well-being in students</a:t>
          </a:r>
          <a:endParaRPr lang="en-US" sz="1200" b="1" dirty="0">
            <a:solidFill>
              <a:srgbClr val="002060"/>
            </a:solidFill>
          </a:endParaRPr>
        </a:p>
      </dgm:t>
    </dgm:pt>
    <dgm:pt modelId="{5AD6774C-BDC6-4928-A8DD-E1C03AD0F2EB}" type="parTrans" cxnId="{93B9DE7E-7F32-4919-9472-80B765CC5B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F9AEF8-B12C-473F-8596-8578E1BD332D}" type="sibTrans" cxnId="{93B9DE7E-7F32-4919-9472-80B765CC5B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92E55F-CEB9-4288-A695-6262AB1DC8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en-US" sz="1200" b="1" baseline="0" dirty="0" smtClean="0">
              <a:solidFill>
                <a:srgbClr val="002060"/>
              </a:solidFill>
            </a:rPr>
            <a:t>To identify the potential predictors of student well-being</a:t>
          </a:r>
          <a:endParaRPr lang="en-US" sz="1200" b="1" dirty="0">
            <a:solidFill>
              <a:srgbClr val="002060"/>
            </a:solidFill>
          </a:endParaRPr>
        </a:p>
      </dgm:t>
    </dgm:pt>
    <dgm:pt modelId="{09A517AA-F994-4FB8-A116-1B8452E48467}" type="sibTrans" cxnId="{A6D00284-9020-4804-B31D-B1F8ECBE2D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EDEABE-E399-46F9-BFE5-4EF128CE7B4E}" type="parTrans" cxnId="{A6D00284-9020-4804-B31D-B1F8ECBE2D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29D9DD-65E9-48CA-BD68-1952FD17A3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altLang="en-US" sz="1200" b="1" baseline="0" dirty="0" smtClean="0">
              <a:solidFill>
                <a:srgbClr val="002060"/>
              </a:solidFill>
            </a:rPr>
            <a:t>To identify the positive and negative </a:t>
          </a:r>
          <a:r>
            <a:rPr lang="en-US" sz="1200" b="1" dirty="0" smtClean="0">
              <a:solidFill>
                <a:srgbClr val="002060"/>
              </a:solidFill>
              <a:effectLst/>
            </a:rPr>
            <a:t>consequences</a:t>
          </a:r>
          <a:r>
            <a:rPr lang="en-US" altLang="en-US" sz="1200" b="1" baseline="0" dirty="0" smtClean="0">
              <a:solidFill>
                <a:srgbClr val="002060"/>
              </a:solidFill>
            </a:rPr>
            <a:t> of student well-being</a:t>
          </a:r>
          <a:endParaRPr lang="en-US" sz="1200" b="1" dirty="0">
            <a:solidFill>
              <a:srgbClr val="002060"/>
            </a:solidFill>
          </a:endParaRPr>
        </a:p>
      </dgm:t>
    </dgm:pt>
    <dgm:pt modelId="{BC739A16-5CAC-4CC3-A6A5-F2CE17C315C3}" type="sibTrans" cxnId="{804AF5B0-1F0C-470C-B5E8-41663BD89A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B60001-0E22-44D0-AA9B-E81851839458}" type="parTrans" cxnId="{804AF5B0-1F0C-470C-B5E8-41663BD89A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5"/>
      <dgm:spPr/>
    </dgm:pt>
    <dgm:pt modelId="{29F4E2FB-2339-442D-A445-B2B80CB6A54F}" type="pres">
      <dgm:prSet presAssocID="{D445504B-85A2-4523-A3B1-6831ECB36A89}" presName="visible" presStyleLbl="node1" presStyleIdx="0" presStyleCnt="5" custScaleX="104635" custScaleY="105049" custLinFactNeighborX="-553" custLinFactNeighborY="3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74584B-2449-4FDC-B7AD-E3059BA49477}" type="pres">
      <dgm:prSet presAssocID="{66A1CCAF-A1EC-4B8C-BFBE-D6944DF61AFF}" presName="Name25" presStyleLbl="parChTrans1D1" presStyleIdx="0" presStyleCnt="4"/>
      <dgm:spPr/>
      <dgm:t>
        <a:bodyPr/>
        <a:lstStyle/>
        <a:p>
          <a:endParaRPr lang="en-US"/>
        </a:p>
      </dgm:t>
    </dgm:pt>
    <dgm:pt modelId="{35BCBB4C-B694-433A-828D-8B3EC993FF71}" type="pres">
      <dgm:prSet presAssocID="{0CD1A58F-11C0-4F52-9F9C-7F190465C173}" presName="node" presStyleCnt="0"/>
      <dgm:spPr/>
    </dgm:pt>
    <dgm:pt modelId="{091EFF4C-336B-4DDB-97FB-6B5FB0933162}" type="pres">
      <dgm:prSet presAssocID="{0CD1A58F-11C0-4F52-9F9C-7F190465C173}" presName="parentNode" presStyleLbl="node1" presStyleIdx="1" presStyleCnt="5" custScaleX="318890" custScaleY="97640" custLinFactX="100000" custLinFactNeighborX="165737" custLinFactNeighborY="273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B1E70-B37F-43C1-AF11-BB95CD562D74}" type="pres">
      <dgm:prSet presAssocID="{0CD1A58F-11C0-4F52-9F9C-7F190465C173}" presName="childNode" presStyleLbl="revTx" presStyleIdx="0" presStyleCnt="0">
        <dgm:presLayoutVars>
          <dgm:bulletEnabled val="1"/>
        </dgm:presLayoutVars>
      </dgm:prSet>
      <dgm:spPr/>
    </dgm:pt>
    <dgm:pt modelId="{4055507B-6966-4FD4-B959-D7CA19C61007}" type="pres">
      <dgm:prSet presAssocID="{5AD6774C-BDC6-4928-A8DD-E1C03AD0F2EB}" presName="Name25" presStyleLbl="parChTrans1D1" presStyleIdx="1" presStyleCnt="4"/>
      <dgm:spPr/>
      <dgm:t>
        <a:bodyPr/>
        <a:lstStyle/>
        <a:p>
          <a:endParaRPr lang="en-US"/>
        </a:p>
      </dgm:t>
    </dgm:pt>
    <dgm:pt modelId="{F800C6A9-2E0A-4A5F-8223-BB7278028BDB}" type="pres">
      <dgm:prSet presAssocID="{9A4CC426-E6F3-4177-B7B0-A0CFE82CB97F}" presName="node" presStyleCnt="0"/>
      <dgm:spPr/>
    </dgm:pt>
    <dgm:pt modelId="{0A7C0175-4A65-4A8B-BC12-FC5A1064A85E}" type="pres">
      <dgm:prSet presAssocID="{9A4CC426-E6F3-4177-B7B0-A0CFE82CB97F}" presName="parentNode" presStyleLbl="node1" presStyleIdx="2" presStyleCnt="5" custAng="0" custScaleX="307955" custScaleY="83405" custLinFactX="100000" custLinFactNeighborX="169179" custLinFactNeighborY="31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3BD5-C55B-4D01-AE75-8CBFA4CFC8B2}" type="pres">
      <dgm:prSet presAssocID="{9A4CC426-E6F3-4177-B7B0-A0CFE82CB97F}" presName="childNode" presStyleLbl="revTx" presStyleIdx="0" presStyleCnt="0">
        <dgm:presLayoutVars>
          <dgm:bulletEnabled val="1"/>
        </dgm:presLayoutVars>
      </dgm:prSet>
      <dgm:spPr/>
    </dgm:pt>
    <dgm:pt modelId="{DFF401C9-EC04-48A8-ABDF-CBC0B1A326EF}" type="pres">
      <dgm:prSet presAssocID="{83EDEABE-E399-46F9-BFE5-4EF128CE7B4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436321B5-5E97-4C71-8269-C6ED17D7FF01}" type="pres">
      <dgm:prSet presAssocID="{3F92E55F-CEB9-4288-A695-6262AB1DC84F}" presName="node" presStyleCnt="0"/>
      <dgm:spPr/>
    </dgm:pt>
    <dgm:pt modelId="{2DD4FCB8-C37A-4F3C-9DC2-6E738CF4AE71}" type="pres">
      <dgm:prSet presAssocID="{3F92E55F-CEB9-4288-A695-6262AB1DC84F}" presName="parentNode" presStyleLbl="node1" presStyleIdx="3" presStyleCnt="5" custScaleX="290395" custScaleY="59852" custLinFactX="100000" custLinFactNeighborX="173177" custLinFactNeighborY="103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36A81-8225-462D-AC05-80DDAE7F93A1}" type="pres">
      <dgm:prSet presAssocID="{3F92E55F-CEB9-4288-A695-6262AB1DC84F}" presName="childNode" presStyleLbl="revTx" presStyleIdx="0" presStyleCnt="0">
        <dgm:presLayoutVars>
          <dgm:bulletEnabled val="1"/>
        </dgm:presLayoutVars>
      </dgm:prSet>
      <dgm:spPr/>
    </dgm:pt>
    <dgm:pt modelId="{A30AF1EF-8C3E-4462-8D17-C5F93641BD75}" type="pres">
      <dgm:prSet presAssocID="{F6B60001-0E22-44D0-AA9B-E81851839458}" presName="Name25" presStyleLbl="parChTrans1D1" presStyleIdx="3" presStyleCnt="4"/>
      <dgm:spPr/>
      <dgm:t>
        <a:bodyPr/>
        <a:lstStyle/>
        <a:p>
          <a:endParaRPr lang="en-US"/>
        </a:p>
      </dgm:t>
    </dgm:pt>
    <dgm:pt modelId="{756A675C-0160-4390-A6CF-C2E7C7E26A36}" type="pres">
      <dgm:prSet presAssocID="{DC29D9DD-65E9-48CA-BD68-1952FD17A3AB}" presName="node" presStyleCnt="0"/>
      <dgm:spPr/>
    </dgm:pt>
    <dgm:pt modelId="{52D987C9-DA74-4CBE-BD60-FBB1084951D0}" type="pres">
      <dgm:prSet presAssocID="{DC29D9DD-65E9-48CA-BD68-1952FD17A3AB}" presName="parentNode" presStyleLbl="node1" presStyleIdx="4" presStyleCnt="5" custScaleX="374226" custScaleY="81604" custLinFactX="38059" custLinFactNeighborX="100000" custLinFactNeighborY="-177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FBF24-58E1-4F35-8F13-E55B76A112B5}" type="pres">
      <dgm:prSet presAssocID="{DC29D9DD-65E9-48CA-BD68-1952FD17A3A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CB57DDE-7FAD-43D4-9954-410523A130FE}" type="presOf" srcId="{9A4CC426-E6F3-4177-B7B0-A0CFE82CB97F}" destId="{0A7C0175-4A65-4A8B-BC12-FC5A1064A85E}" srcOrd="0" destOrd="0" presId="urn:microsoft.com/office/officeart/2005/8/layout/radial2"/>
    <dgm:cxn modelId="{BDE036A9-15D7-470E-87AE-EA18DEA3F42B}" type="presOf" srcId="{0CD1A58F-11C0-4F52-9F9C-7F190465C173}" destId="{091EFF4C-336B-4DDB-97FB-6B5FB0933162}" srcOrd="0" destOrd="0" presId="urn:microsoft.com/office/officeart/2005/8/layout/radial2"/>
    <dgm:cxn modelId="{FB151FB9-0D4A-430F-8EC2-5B01533F8B85}" type="presOf" srcId="{66A1CCAF-A1EC-4B8C-BFBE-D6944DF61AFF}" destId="{DB74584B-2449-4FDC-B7AD-E3059BA49477}" srcOrd="0" destOrd="0" presId="urn:microsoft.com/office/officeart/2005/8/layout/radial2"/>
    <dgm:cxn modelId="{A6D00284-9020-4804-B31D-B1F8ECBE2D87}" srcId="{D445504B-85A2-4523-A3B1-6831ECB36A89}" destId="{3F92E55F-CEB9-4288-A695-6262AB1DC84F}" srcOrd="2" destOrd="0" parTransId="{83EDEABE-E399-46F9-BFE5-4EF128CE7B4E}" sibTransId="{09A517AA-F994-4FB8-A116-1B8452E48467}"/>
    <dgm:cxn modelId="{93B9DE7E-7F32-4919-9472-80B765CC5B58}" srcId="{D445504B-85A2-4523-A3B1-6831ECB36A89}" destId="{9A4CC426-E6F3-4177-B7B0-A0CFE82CB97F}" srcOrd="1" destOrd="0" parTransId="{5AD6774C-BDC6-4928-A8DD-E1C03AD0F2EB}" sibTransId="{24F9AEF8-B12C-473F-8596-8578E1BD332D}"/>
    <dgm:cxn modelId="{8E845E81-F7F7-4F33-8473-E322D5D2B397}" type="presOf" srcId="{F6B60001-0E22-44D0-AA9B-E81851839458}" destId="{A30AF1EF-8C3E-4462-8D17-C5F93641BD75}" srcOrd="0" destOrd="0" presId="urn:microsoft.com/office/officeart/2005/8/layout/radial2"/>
    <dgm:cxn modelId="{5370B5D7-B0C3-48BE-B06F-45CD3A1E57C4}" type="presOf" srcId="{83EDEABE-E399-46F9-BFE5-4EF128CE7B4E}" destId="{DFF401C9-EC04-48A8-ABDF-CBC0B1A326EF}" srcOrd="0" destOrd="0" presId="urn:microsoft.com/office/officeart/2005/8/layout/radial2"/>
    <dgm:cxn modelId="{E86BC3A5-F0C0-4CDB-8CC4-68477F35DD9F}" type="presOf" srcId="{3F92E55F-CEB9-4288-A695-6262AB1DC84F}" destId="{2DD4FCB8-C37A-4F3C-9DC2-6E738CF4AE71}" srcOrd="0" destOrd="0" presId="urn:microsoft.com/office/officeart/2005/8/layout/radial2"/>
    <dgm:cxn modelId="{376F26BB-B3C5-49F1-A7BA-FFABD3C8D0EA}" type="presOf" srcId="{5AD6774C-BDC6-4928-A8DD-E1C03AD0F2EB}" destId="{4055507B-6966-4FD4-B959-D7CA19C61007}" srcOrd="0" destOrd="0" presId="urn:microsoft.com/office/officeart/2005/8/layout/radial2"/>
    <dgm:cxn modelId="{AAA20469-AD25-484F-BDE1-8D6C5C724CFB}" type="presOf" srcId="{DC29D9DD-65E9-48CA-BD68-1952FD17A3AB}" destId="{52D987C9-DA74-4CBE-BD60-FBB1084951D0}" srcOrd="0" destOrd="0" presId="urn:microsoft.com/office/officeart/2005/8/layout/radial2"/>
    <dgm:cxn modelId="{804AF5B0-1F0C-470C-B5E8-41663BD89AF4}" srcId="{D445504B-85A2-4523-A3B1-6831ECB36A89}" destId="{DC29D9DD-65E9-48CA-BD68-1952FD17A3AB}" srcOrd="3" destOrd="0" parTransId="{F6B60001-0E22-44D0-AA9B-E81851839458}" sibTransId="{BC739A16-5CAC-4CC3-A6A5-F2CE17C315C3}"/>
    <dgm:cxn modelId="{81071505-7816-4D79-BF6B-9780E7AE6ED0}" srcId="{D445504B-85A2-4523-A3B1-6831ECB36A89}" destId="{0CD1A58F-11C0-4F52-9F9C-7F190465C173}" srcOrd="0" destOrd="0" parTransId="{66A1CCAF-A1EC-4B8C-BFBE-D6944DF61AFF}" sibTransId="{8BC62494-5FC3-44FC-BCCE-A85405ABB17A}"/>
    <dgm:cxn modelId="{F03DA265-70F3-48A3-8E3B-51DDFB637DD6}" type="presOf" srcId="{D445504B-85A2-4523-A3B1-6831ECB36A89}" destId="{AACE8C4C-6790-4D96-AC8A-8263E26B0555}" srcOrd="0" destOrd="0" presId="urn:microsoft.com/office/officeart/2005/8/layout/radial2"/>
    <dgm:cxn modelId="{5D09DA32-9BC5-479D-9BF9-101E3BFEAD2A}" type="presParOf" srcId="{AACE8C4C-6790-4D96-AC8A-8263E26B0555}" destId="{F7B17D3B-0AC0-4906-A09E-A9EC2997AFC1}" srcOrd="0" destOrd="0" presId="urn:microsoft.com/office/officeart/2005/8/layout/radial2"/>
    <dgm:cxn modelId="{D6931B3F-3F04-48A4-AE3E-55D06F951FF4}" type="presParOf" srcId="{F7B17D3B-0AC0-4906-A09E-A9EC2997AFC1}" destId="{803002DF-85E2-4399-9B01-38ADECD88969}" srcOrd="0" destOrd="0" presId="urn:microsoft.com/office/officeart/2005/8/layout/radial2"/>
    <dgm:cxn modelId="{B6AEE77F-981F-4200-B61A-EEC57B6FFC54}" type="presParOf" srcId="{803002DF-85E2-4399-9B01-38ADECD88969}" destId="{1E9A491B-C5FC-4755-92C7-0516BE5F495D}" srcOrd="0" destOrd="0" presId="urn:microsoft.com/office/officeart/2005/8/layout/radial2"/>
    <dgm:cxn modelId="{60CDDCAD-A579-4C2E-9BB0-E11D35C83588}" type="presParOf" srcId="{803002DF-85E2-4399-9B01-38ADECD88969}" destId="{29F4E2FB-2339-442D-A445-B2B80CB6A54F}" srcOrd="1" destOrd="0" presId="urn:microsoft.com/office/officeart/2005/8/layout/radial2"/>
    <dgm:cxn modelId="{02436E61-722F-45D7-8419-77EFB7813FCE}" type="presParOf" srcId="{F7B17D3B-0AC0-4906-A09E-A9EC2997AFC1}" destId="{DB74584B-2449-4FDC-B7AD-E3059BA49477}" srcOrd="1" destOrd="0" presId="urn:microsoft.com/office/officeart/2005/8/layout/radial2"/>
    <dgm:cxn modelId="{6630FCA6-087A-4294-9DCF-0A23AACA50DD}" type="presParOf" srcId="{F7B17D3B-0AC0-4906-A09E-A9EC2997AFC1}" destId="{35BCBB4C-B694-433A-828D-8B3EC993FF71}" srcOrd="2" destOrd="0" presId="urn:microsoft.com/office/officeart/2005/8/layout/radial2"/>
    <dgm:cxn modelId="{C6FE7D95-07FA-4922-A1CB-DD90467305B2}" type="presParOf" srcId="{35BCBB4C-B694-433A-828D-8B3EC993FF71}" destId="{091EFF4C-336B-4DDB-97FB-6B5FB0933162}" srcOrd="0" destOrd="0" presId="urn:microsoft.com/office/officeart/2005/8/layout/radial2"/>
    <dgm:cxn modelId="{DF10467F-25C1-4355-BF70-A6C7872400FB}" type="presParOf" srcId="{35BCBB4C-B694-433A-828D-8B3EC993FF71}" destId="{355B1E70-B37F-43C1-AF11-BB95CD562D74}" srcOrd="1" destOrd="0" presId="urn:microsoft.com/office/officeart/2005/8/layout/radial2"/>
    <dgm:cxn modelId="{C48D90D2-B535-4ABC-A6A6-49A6F6E8FCE6}" type="presParOf" srcId="{F7B17D3B-0AC0-4906-A09E-A9EC2997AFC1}" destId="{4055507B-6966-4FD4-B959-D7CA19C61007}" srcOrd="3" destOrd="0" presId="urn:microsoft.com/office/officeart/2005/8/layout/radial2"/>
    <dgm:cxn modelId="{46AF3DA8-3F64-4D41-9316-1669C286EEA2}" type="presParOf" srcId="{F7B17D3B-0AC0-4906-A09E-A9EC2997AFC1}" destId="{F800C6A9-2E0A-4A5F-8223-BB7278028BDB}" srcOrd="4" destOrd="0" presId="urn:microsoft.com/office/officeart/2005/8/layout/radial2"/>
    <dgm:cxn modelId="{65596217-6411-45F9-AA46-45A766823F15}" type="presParOf" srcId="{F800C6A9-2E0A-4A5F-8223-BB7278028BDB}" destId="{0A7C0175-4A65-4A8B-BC12-FC5A1064A85E}" srcOrd="0" destOrd="0" presId="urn:microsoft.com/office/officeart/2005/8/layout/radial2"/>
    <dgm:cxn modelId="{7680F699-5997-473F-9603-6C3ED2452A44}" type="presParOf" srcId="{F800C6A9-2E0A-4A5F-8223-BB7278028BDB}" destId="{B2393BD5-C55B-4D01-AE75-8CBFA4CFC8B2}" srcOrd="1" destOrd="0" presId="urn:microsoft.com/office/officeart/2005/8/layout/radial2"/>
    <dgm:cxn modelId="{E5394A8E-63F8-44EC-A906-80D68C2801E9}" type="presParOf" srcId="{F7B17D3B-0AC0-4906-A09E-A9EC2997AFC1}" destId="{DFF401C9-EC04-48A8-ABDF-CBC0B1A326EF}" srcOrd="5" destOrd="0" presId="urn:microsoft.com/office/officeart/2005/8/layout/radial2"/>
    <dgm:cxn modelId="{828D62BE-2634-477D-AFBB-C53D650B3670}" type="presParOf" srcId="{F7B17D3B-0AC0-4906-A09E-A9EC2997AFC1}" destId="{436321B5-5E97-4C71-8269-C6ED17D7FF01}" srcOrd="6" destOrd="0" presId="urn:microsoft.com/office/officeart/2005/8/layout/radial2"/>
    <dgm:cxn modelId="{7C8F9D12-B4EB-4937-9AB1-CA969BAEE3C6}" type="presParOf" srcId="{436321B5-5E97-4C71-8269-C6ED17D7FF01}" destId="{2DD4FCB8-C37A-4F3C-9DC2-6E738CF4AE71}" srcOrd="0" destOrd="0" presId="urn:microsoft.com/office/officeart/2005/8/layout/radial2"/>
    <dgm:cxn modelId="{89CDF402-EEC1-4688-92AC-8E24E55A1C25}" type="presParOf" srcId="{436321B5-5E97-4C71-8269-C6ED17D7FF01}" destId="{63736A81-8225-462D-AC05-80DDAE7F93A1}" srcOrd="1" destOrd="0" presId="urn:microsoft.com/office/officeart/2005/8/layout/radial2"/>
    <dgm:cxn modelId="{28500A98-4B41-4B7B-81AF-47365D03306D}" type="presParOf" srcId="{F7B17D3B-0AC0-4906-A09E-A9EC2997AFC1}" destId="{A30AF1EF-8C3E-4462-8D17-C5F93641BD75}" srcOrd="7" destOrd="0" presId="urn:microsoft.com/office/officeart/2005/8/layout/radial2"/>
    <dgm:cxn modelId="{BE8E3E72-2C32-4CF2-AAB8-0902AD53D759}" type="presParOf" srcId="{F7B17D3B-0AC0-4906-A09E-A9EC2997AFC1}" destId="{756A675C-0160-4390-A6CF-C2E7C7E26A36}" srcOrd="8" destOrd="0" presId="urn:microsoft.com/office/officeart/2005/8/layout/radial2"/>
    <dgm:cxn modelId="{8A5BF303-3167-46BE-8CCE-E87ED09087E4}" type="presParOf" srcId="{756A675C-0160-4390-A6CF-C2E7C7E26A36}" destId="{52D987C9-DA74-4CBE-BD60-FBB1084951D0}" srcOrd="0" destOrd="0" presId="urn:microsoft.com/office/officeart/2005/8/layout/radial2"/>
    <dgm:cxn modelId="{2F336993-E238-4A2E-9EF1-C32B62988D96}" type="presParOf" srcId="{756A675C-0160-4390-A6CF-C2E7C7E26A36}" destId="{696FBF24-58E1-4F35-8F13-E55B76A112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0CD1A58F-11C0-4F52-9F9C-7F190465C173}">
      <dgm:prSet custT="1"/>
      <dgm:spPr/>
      <dgm:t>
        <a:bodyPr/>
        <a:lstStyle/>
        <a:p>
          <a:pPr algn="ctr"/>
          <a:r>
            <a:rPr lang="ro-RO" sz="1200" b="0" dirty="0" smtClean="0">
              <a:solidFill>
                <a:schemeClr val="accent6"/>
              </a:solidFill>
            </a:rPr>
            <a:t>9 focus </a:t>
          </a:r>
          <a:r>
            <a:rPr lang="ro-RO" sz="1200" b="0" dirty="0" err="1" smtClean="0">
              <a:solidFill>
                <a:schemeClr val="accent6"/>
              </a:solidFill>
            </a:rPr>
            <a:t>groups</a:t>
          </a:r>
          <a:endParaRPr lang="en-US" sz="1200" b="0" strike="sngStrike" dirty="0">
            <a:solidFill>
              <a:schemeClr val="accent6"/>
            </a:solidFill>
          </a:endParaRPr>
        </a:p>
      </dgm:t>
    </dgm:pt>
    <dgm:pt modelId="{66A1CCAF-A1EC-4B8C-BFBE-D6944DF61AFF}" type="parTrans" cxnId="{81071505-7816-4D79-BF6B-9780E7AE6ED0}">
      <dgm:prSet/>
      <dgm:spPr/>
      <dgm:t>
        <a:bodyPr/>
        <a:lstStyle/>
        <a:p>
          <a:endParaRPr lang="en-US"/>
        </a:p>
      </dgm:t>
    </dgm:pt>
    <dgm:pt modelId="{8BC62494-5FC3-44FC-BCCE-A85405ABB17A}" type="sibTrans" cxnId="{81071505-7816-4D79-BF6B-9780E7AE6ED0}">
      <dgm:prSet/>
      <dgm:spPr/>
      <dgm:t>
        <a:bodyPr/>
        <a:lstStyle/>
        <a:p>
          <a:endParaRPr lang="en-US"/>
        </a:p>
      </dgm:t>
    </dgm:pt>
    <dgm:pt modelId="{9A4CC426-E6F3-4177-B7B0-A0CFE82CB97F}">
      <dgm:prSet custT="1"/>
      <dgm:spPr/>
      <dgm:t>
        <a:bodyPr/>
        <a:lstStyle/>
        <a:p>
          <a:pPr algn="l"/>
          <a:r>
            <a:rPr lang="ro-RO" sz="1200" dirty="0" smtClean="0">
              <a:solidFill>
                <a:schemeClr val="accent6"/>
              </a:solidFill>
            </a:rPr>
            <a:t>3 </a:t>
          </a:r>
          <a:r>
            <a:rPr lang="en-US" sz="1200" dirty="0" smtClean="0">
              <a:solidFill>
                <a:schemeClr val="accent6"/>
              </a:solidFill>
            </a:rPr>
            <a:t>teachers focus groups </a:t>
          </a:r>
          <a:endParaRPr lang="en-US" sz="1200" strike="sngStrike" dirty="0">
            <a:solidFill>
              <a:schemeClr val="accent6"/>
            </a:solidFill>
          </a:endParaRPr>
        </a:p>
      </dgm:t>
    </dgm:pt>
    <dgm:pt modelId="{5AD6774C-BDC6-4928-A8DD-E1C03AD0F2EB}" type="parTrans" cxnId="{93B9DE7E-7F32-4919-9472-80B765CC5B58}">
      <dgm:prSet/>
      <dgm:spPr/>
      <dgm:t>
        <a:bodyPr/>
        <a:lstStyle/>
        <a:p>
          <a:endParaRPr lang="en-US"/>
        </a:p>
      </dgm:t>
    </dgm:pt>
    <dgm:pt modelId="{24F9AEF8-B12C-473F-8596-8578E1BD332D}" type="sibTrans" cxnId="{93B9DE7E-7F32-4919-9472-80B765CC5B58}">
      <dgm:prSet/>
      <dgm:spPr/>
      <dgm:t>
        <a:bodyPr/>
        <a:lstStyle/>
        <a:p>
          <a:endParaRPr lang="en-US"/>
        </a:p>
      </dgm:t>
    </dgm:pt>
    <dgm:pt modelId="{3F92E55F-CEB9-4288-A695-6262AB1DC84F}">
      <dgm:prSet custT="1"/>
      <dgm:spPr/>
      <dgm:t>
        <a:bodyPr/>
        <a:lstStyle/>
        <a:p>
          <a:r>
            <a:rPr lang="ro-RO" sz="1200" b="0" dirty="0" smtClean="0">
              <a:solidFill>
                <a:schemeClr val="accent6"/>
              </a:solidFill>
            </a:rPr>
            <a:t>3 </a:t>
          </a:r>
          <a:r>
            <a:rPr lang="en-US" sz="1200" b="0" strike="noStrike" dirty="0" smtClean="0">
              <a:solidFill>
                <a:schemeClr val="accent6"/>
              </a:solidFill>
            </a:rPr>
            <a:t>parents </a:t>
          </a:r>
          <a:r>
            <a:rPr lang="en-US" sz="1200" b="0" dirty="0" smtClean="0">
              <a:solidFill>
                <a:schemeClr val="accent6"/>
              </a:solidFill>
            </a:rPr>
            <a:t>focus groups </a:t>
          </a:r>
          <a:endParaRPr lang="en-US" sz="1200" b="0" strike="sngStrike" dirty="0">
            <a:solidFill>
              <a:schemeClr val="accent6"/>
            </a:solidFill>
          </a:endParaRPr>
        </a:p>
      </dgm:t>
    </dgm:pt>
    <dgm:pt modelId="{09A517AA-F994-4FB8-A116-1B8452E48467}" type="sibTrans" cxnId="{A6D00284-9020-4804-B31D-B1F8ECBE2D87}">
      <dgm:prSet/>
      <dgm:spPr/>
      <dgm:t>
        <a:bodyPr/>
        <a:lstStyle/>
        <a:p>
          <a:endParaRPr lang="en-US"/>
        </a:p>
      </dgm:t>
    </dgm:pt>
    <dgm:pt modelId="{83EDEABE-E399-46F9-BFE5-4EF128CE7B4E}" type="parTrans" cxnId="{A6D00284-9020-4804-B31D-B1F8ECBE2D87}">
      <dgm:prSet/>
      <dgm:spPr/>
      <dgm:t>
        <a:bodyPr/>
        <a:lstStyle/>
        <a:p>
          <a:endParaRPr lang="en-US"/>
        </a:p>
      </dgm:t>
    </dgm:pt>
    <dgm:pt modelId="{DC29D9DD-65E9-48CA-BD68-1952FD17A3AB}">
      <dgm:prSet custT="1"/>
      <dgm:spPr/>
      <dgm:t>
        <a:bodyPr/>
        <a:lstStyle/>
        <a:p>
          <a:r>
            <a:rPr lang="ro-RO" sz="1200" dirty="0" smtClean="0">
              <a:solidFill>
                <a:schemeClr val="accent6"/>
              </a:solidFill>
            </a:rPr>
            <a:t>3</a:t>
          </a:r>
          <a:r>
            <a:rPr lang="en-US" sz="1200" dirty="0" smtClean="0">
              <a:solidFill>
                <a:schemeClr val="accent6"/>
              </a:solidFill>
            </a:rPr>
            <a:t> </a:t>
          </a:r>
          <a:r>
            <a:rPr lang="ro-RO" sz="1200" dirty="0" smtClean="0">
              <a:solidFill>
                <a:schemeClr val="accent6"/>
              </a:solidFill>
            </a:rPr>
            <a:t>student</a:t>
          </a:r>
          <a:r>
            <a:rPr lang="en-US" sz="1200" dirty="0" smtClean="0">
              <a:solidFill>
                <a:schemeClr val="accent6"/>
              </a:solidFill>
            </a:rPr>
            <a:t>s focus groups</a:t>
          </a:r>
          <a:endParaRPr lang="en-US" sz="1200" dirty="0">
            <a:solidFill>
              <a:schemeClr val="accent6"/>
            </a:solidFill>
          </a:endParaRPr>
        </a:p>
      </dgm:t>
    </dgm:pt>
    <dgm:pt modelId="{BC739A16-5CAC-4CC3-A6A5-F2CE17C315C3}" type="sibTrans" cxnId="{804AF5B0-1F0C-470C-B5E8-41663BD89AF4}">
      <dgm:prSet/>
      <dgm:spPr/>
      <dgm:t>
        <a:bodyPr/>
        <a:lstStyle/>
        <a:p>
          <a:endParaRPr lang="en-US"/>
        </a:p>
      </dgm:t>
    </dgm:pt>
    <dgm:pt modelId="{F6B60001-0E22-44D0-AA9B-E81851839458}" type="parTrans" cxnId="{804AF5B0-1F0C-470C-B5E8-41663BD89AF4}">
      <dgm:prSet/>
      <dgm:spPr/>
      <dgm:t>
        <a:bodyPr/>
        <a:lstStyle/>
        <a:p>
          <a:endParaRPr lang="en-US"/>
        </a:p>
      </dgm:t>
    </dgm:pt>
    <dgm:pt modelId="{E8E7C523-106C-419A-A84A-9F7349D89482}">
      <dgm:prSet custT="1"/>
      <dgm:spPr/>
      <dgm:t>
        <a:bodyPr/>
        <a:lstStyle/>
        <a:p>
          <a:r>
            <a:rPr lang="ro-RO" sz="1200" b="1" dirty="0" smtClean="0">
              <a:solidFill>
                <a:schemeClr val="accent6"/>
              </a:solidFill>
            </a:rPr>
            <a:t>23 teacher</a:t>
          </a:r>
          <a:r>
            <a:rPr lang="en-US" sz="1200" b="1" dirty="0" smtClean="0">
              <a:solidFill>
                <a:schemeClr val="accent6"/>
              </a:solidFill>
            </a:rPr>
            <a:t>s</a:t>
          </a:r>
        </a:p>
        <a:p>
          <a:r>
            <a:rPr lang="ro-RO" sz="1200" b="1" dirty="0" smtClean="0">
              <a:solidFill>
                <a:schemeClr val="accent6"/>
              </a:solidFill>
            </a:rPr>
            <a:t>28 parents</a:t>
          </a:r>
          <a:endParaRPr lang="en-US" sz="1200" b="1" dirty="0" smtClean="0">
            <a:solidFill>
              <a:schemeClr val="accent6"/>
            </a:solidFill>
          </a:endParaRPr>
        </a:p>
        <a:p>
          <a:r>
            <a:rPr lang="ro-RO" sz="1200" b="1" dirty="0" smtClean="0">
              <a:solidFill>
                <a:schemeClr val="accent6"/>
              </a:solidFill>
            </a:rPr>
            <a:t>24 students </a:t>
          </a:r>
          <a:endParaRPr lang="en-US" sz="1200" b="1" dirty="0" smtClean="0">
            <a:solidFill>
              <a:schemeClr val="accent6"/>
            </a:solidFill>
          </a:endParaRPr>
        </a:p>
        <a:p>
          <a:r>
            <a:rPr lang="ro-RO" sz="1200" b="1" dirty="0" smtClean="0">
              <a:solidFill>
                <a:schemeClr val="accent6"/>
              </a:solidFill>
            </a:rPr>
            <a:t>from </a:t>
          </a:r>
          <a:r>
            <a:rPr lang="en-US" sz="1200" b="1" dirty="0" smtClean="0">
              <a:solidFill>
                <a:schemeClr val="accent6"/>
              </a:solidFill>
            </a:rPr>
            <a:t>9</a:t>
          </a:r>
          <a:r>
            <a:rPr lang="ro-RO" sz="1200" b="1" dirty="0" smtClean="0">
              <a:solidFill>
                <a:schemeClr val="accent6"/>
              </a:solidFill>
            </a:rPr>
            <a:t> </a:t>
          </a:r>
          <a:r>
            <a:rPr lang="ro-RO" sz="1200" b="1" dirty="0" err="1" smtClean="0">
              <a:solidFill>
                <a:schemeClr val="accent6"/>
              </a:solidFill>
            </a:rPr>
            <a:t>counties</a:t>
          </a:r>
          <a:endParaRPr lang="en-US" sz="1200" b="1" strike="sngStrike" dirty="0">
            <a:solidFill>
              <a:schemeClr val="accent6"/>
            </a:solidFill>
          </a:endParaRPr>
        </a:p>
      </dgm:t>
    </dgm:pt>
    <dgm:pt modelId="{4939FF85-DB05-490C-AB15-ED50EDE5F944}" type="parTrans" cxnId="{65BFBB70-B0B7-47BA-A9C2-413ED6685561}">
      <dgm:prSet/>
      <dgm:spPr/>
      <dgm:t>
        <a:bodyPr/>
        <a:lstStyle/>
        <a:p>
          <a:endParaRPr lang="en-US"/>
        </a:p>
      </dgm:t>
    </dgm:pt>
    <dgm:pt modelId="{35883D51-F0DD-49B1-806E-34B30B376BAE}" type="sibTrans" cxnId="{65BFBB70-B0B7-47BA-A9C2-413ED6685561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6"/>
      <dgm:spPr/>
    </dgm:pt>
    <dgm:pt modelId="{29F4E2FB-2339-442D-A445-B2B80CB6A54F}" type="pres">
      <dgm:prSet presAssocID="{D445504B-85A2-4523-A3B1-6831ECB36A89}" presName="visible" presStyleLbl="node1" presStyleIdx="0" presStyleCnt="6" custScaleX="149875" custScaleY="130194" custLinFactNeighborX="-13474" custLinFactNeighborY="-40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74584B-2449-4FDC-B7AD-E3059BA49477}" type="pres">
      <dgm:prSet presAssocID="{66A1CCAF-A1EC-4B8C-BFBE-D6944DF61AFF}" presName="Name25" presStyleLbl="parChTrans1D1" presStyleIdx="0" presStyleCnt="5"/>
      <dgm:spPr/>
      <dgm:t>
        <a:bodyPr/>
        <a:lstStyle/>
        <a:p>
          <a:endParaRPr lang="en-US"/>
        </a:p>
      </dgm:t>
    </dgm:pt>
    <dgm:pt modelId="{35BCBB4C-B694-433A-828D-8B3EC993FF71}" type="pres">
      <dgm:prSet presAssocID="{0CD1A58F-11C0-4F52-9F9C-7F190465C173}" presName="node" presStyleCnt="0"/>
      <dgm:spPr/>
    </dgm:pt>
    <dgm:pt modelId="{091EFF4C-336B-4DDB-97FB-6B5FB0933162}" type="pres">
      <dgm:prSet presAssocID="{0CD1A58F-11C0-4F52-9F9C-7F190465C173}" presName="parentNode" presStyleLbl="node1" presStyleIdx="1" presStyleCnt="6" custScaleX="344909" custScaleY="46654" custLinFactX="152604" custLinFactY="2595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B1E70-B37F-43C1-AF11-BB95CD562D74}" type="pres">
      <dgm:prSet presAssocID="{0CD1A58F-11C0-4F52-9F9C-7F190465C173}" presName="childNode" presStyleLbl="revTx" presStyleIdx="0" presStyleCnt="0">
        <dgm:presLayoutVars>
          <dgm:bulletEnabled val="1"/>
        </dgm:presLayoutVars>
      </dgm:prSet>
      <dgm:spPr/>
    </dgm:pt>
    <dgm:pt modelId="{4055507B-6966-4FD4-B959-D7CA19C61007}" type="pres">
      <dgm:prSet presAssocID="{5AD6774C-BDC6-4928-A8DD-E1C03AD0F2EB}" presName="Name25" presStyleLbl="parChTrans1D1" presStyleIdx="1" presStyleCnt="5"/>
      <dgm:spPr/>
      <dgm:t>
        <a:bodyPr/>
        <a:lstStyle/>
        <a:p>
          <a:endParaRPr lang="en-US"/>
        </a:p>
      </dgm:t>
    </dgm:pt>
    <dgm:pt modelId="{F800C6A9-2E0A-4A5F-8223-BB7278028BDB}" type="pres">
      <dgm:prSet presAssocID="{9A4CC426-E6F3-4177-B7B0-A0CFE82CB97F}" presName="node" presStyleCnt="0"/>
      <dgm:spPr/>
    </dgm:pt>
    <dgm:pt modelId="{0A7C0175-4A65-4A8B-BC12-FC5A1064A85E}" type="pres">
      <dgm:prSet presAssocID="{9A4CC426-E6F3-4177-B7B0-A0CFE82CB97F}" presName="parentNode" presStyleLbl="node1" presStyleIdx="2" presStyleCnt="6" custAng="0" custScaleX="307955" custScaleY="51664" custLinFactX="100000" custLinFactY="14552" custLinFactNeighborX="18537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3BD5-C55B-4D01-AE75-8CBFA4CFC8B2}" type="pres">
      <dgm:prSet presAssocID="{9A4CC426-E6F3-4177-B7B0-A0CFE82CB97F}" presName="childNode" presStyleLbl="revTx" presStyleIdx="0" presStyleCnt="0">
        <dgm:presLayoutVars>
          <dgm:bulletEnabled val="1"/>
        </dgm:presLayoutVars>
      </dgm:prSet>
      <dgm:spPr/>
    </dgm:pt>
    <dgm:pt modelId="{DFF401C9-EC04-48A8-ABDF-CBC0B1A326EF}" type="pres">
      <dgm:prSet presAssocID="{83EDEABE-E399-46F9-BFE5-4EF128CE7B4E}" presName="Name25" presStyleLbl="parChTrans1D1" presStyleIdx="2" presStyleCnt="5"/>
      <dgm:spPr/>
      <dgm:t>
        <a:bodyPr/>
        <a:lstStyle/>
        <a:p>
          <a:endParaRPr lang="en-US"/>
        </a:p>
      </dgm:t>
    </dgm:pt>
    <dgm:pt modelId="{436321B5-5E97-4C71-8269-C6ED17D7FF01}" type="pres">
      <dgm:prSet presAssocID="{3F92E55F-CEB9-4288-A695-6262AB1DC84F}" presName="node" presStyleCnt="0"/>
      <dgm:spPr/>
    </dgm:pt>
    <dgm:pt modelId="{2DD4FCB8-C37A-4F3C-9DC2-6E738CF4AE71}" type="pres">
      <dgm:prSet presAssocID="{3F92E55F-CEB9-4288-A695-6262AB1DC84F}" presName="parentNode" presStyleLbl="node1" presStyleIdx="3" presStyleCnt="6" custScaleX="276079" custScaleY="48972" custLinFactX="100000" custLinFactNeighborX="150210" custLinFactNeighborY="49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36A81-8225-462D-AC05-80DDAE7F93A1}" type="pres">
      <dgm:prSet presAssocID="{3F92E55F-CEB9-4288-A695-6262AB1DC84F}" presName="childNode" presStyleLbl="revTx" presStyleIdx="0" presStyleCnt="0">
        <dgm:presLayoutVars>
          <dgm:bulletEnabled val="1"/>
        </dgm:presLayoutVars>
      </dgm:prSet>
      <dgm:spPr/>
    </dgm:pt>
    <dgm:pt modelId="{A30AF1EF-8C3E-4462-8D17-C5F93641BD75}" type="pres">
      <dgm:prSet presAssocID="{F6B60001-0E22-44D0-AA9B-E81851839458}" presName="Name25" presStyleLbl="parChTrans1D1" presStyleIdx="3" presStyleCnt="5"/>
      <dgm:spPr/>
      <dgm:t>
        <a:bodyPr/>
        <a:lstStyle/>
        <a:p>
          <a:endParaRPr lang="en-US"/>
        </a:p>
      </dgm:t>
    </dgm:pt>
    <dgm:pt modelId="{756A675C-0160-4390-A6CF-C2E7C7E26A36}" type="pres">
      <dgm:prSet presAssocID="{DC29D9DD-65E9-48CA-BD68-1952FD17A3AB}" presName="node" presStyleCnt="0"/>
      <dgm:spPr/>
    </dgm:pt>
    <dgm:pt modelId="{52D987C9-DA74-4CBE-BD60-FBB1084951D0}" type="pres">
      <dgm:prSet presAssocID="{DC29D9DD-65E9-48CA-BD68-1952FD17A3AB}" presName="parentNode" presStyleLbl="node1" presStyleIdx="4" presStyleCnt="6" custScaleX="267425" custScaleY="52137" custLinFactX="100000" custLinFactNeighborX="144964" custLinFactNeighborY="32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FBF24-58E1-4F35-8F13-E55B76A112B5}" type="pres">
      <dgm:prSet presAssocID="{DC29D9DD-65E9-48CA-BD68-1952FD17A3AB}" presName="childNode" presStyleLbl="revTx" presStyleIdx="0" presStyleCnt="0">
        <dgm:presLayoutVars>
          <dgm:bulletEnabled val="1"/>
        </dgm:presLayoutVars>
      </dgm:prSet>
      <dgm:spPr/>
    </dgm:pt>
    <dgm:pt modelId="{052ADDFB-A4CA-4E42-8CEB-B7DA8C28E0A3}" type="pres">
      <dgm:prSet presAssocID="{4939FF85-DB05-490C-AB15-ED50EDE5F944}" presName="Name25" presStyleLbl="parChTrans1D1" presStyleIdx="4" presStyleCnt="5"/>
      <dgm:spPr/>
      <dgm:t>
        <a:bodyPr/>
        <a:lstStyle/>
        <a:p>
          <a:endParaRPr lang="en-US"/>
        </a:p>
      </dgm:t>
    </dgm:pt>
    <dgm:pt modelId="{CBE6C228-A423-4CDE-8A40-94A8CD755E5D}" type="pres">
      <dgm:prSet presAssocID="{E8E7C523-106C-419A-A84A-9F7349D89482}" presName="node" presStyleCnt="0"/>
      <dgm:spPr/>
    </dgm:pt>
    <dgm:pt modelId="{F04ECE97-E6FB-466B-8115-E788C08DDF29}" type="pres">
      <dgm:prSet presAssocID="{E8E7C523-106C-419A-A84A-9F7349D89482}" presName="parentNode" presStyleLbl="node1" presStyleIdx="5" presStyleCnt="6" custScaleX="195436" custScaleY="142852" custLinFactNeighborX="50703" custLinFactNeighborY="-550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3976B-762D-47D7-A547-696A26C0B4BA}" type="pres">
      <dgm:prSet presAssocID="{E8E7C523-106C-419A-A84A-9F7349D8948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5BFBB70-B0B7-47BA-A9C2-413ED6685561}" srcId="{D445504B-85A2-4523-A3B1-6831ECB36A89}" destId="{E8E7C523-106C-419A-A84A-9F7349D89482}" srcOrd="4" destOrd="0" parTransId="{4939FF85-DB05-490C-AB15-ED50EDE5F944}" sibTransId="{35883D51-F0DD-49B1-806E-34B30B376BAE}"/>
    <dgm:cxn modelId="{BC3F5468-7E9C-44F1-8C5F-48FB2278FDCC}" type="presOf" srcId="{3F92E55F-CEB9-4288-A695-6262AB1DC84F}" destId="{2DD4FCB8-C37A-4F3C-9DC2-6E738CF4AE71}" srcOrd="0" destOrd="0" presId="urn:microsoft.com/office/officeart/2005/8/layout/radial2"/>
    <dgm:cxn modelId="{2A9C1E1D-7383-4CDB-B1AE-EFC6A5F073EC}" type="presOf" srcId="{83EDEABE-E399-46F9-BFE5-4EF128CE7B4E}" destId="{DFF401C9-EC04-48A8-ABDF-CBC0B1A326EF}" srcOrd="0" destOrd="0" presId="urn:microsoft.com/office/officeart/2005/8/layout/radial2"/>
    <dgm:cxn modelId="{804AF5B0-1F0C-470C-B5E8-41663BD89AF4}" srcId="{D445504B-85A2-4523-A3B1-6831ECB36A89}" destId="{DC29D9DD-65E9-48CA-BD68-1952FD17A3AB}" srcOrd="3" destOrd="0" parTransId="{F6B60001-0E22-44D0-AA9B-E81851839458}" sibTransId="{BC739A16-5CAC-4CC3-A6A5-F2CE17C315C3}"/>
    <dgm:cxn modelId="{25D85B1F-0DB8-4B4B-8464-4BB6927C1120}" type="presOf" srcId="{66A1CCAF-A1EC-4B8C-BFBE-D6944DF61AFF}" destId="{DB74584B-2449-4FDC-B7AD-E3059BA49477}" srcOrd="0" destOrd="0" presId="urn:microsoft.com/office/officeart/2005/8/layout/radial2"/>
    <dgm:cxn modelId="{37376743-9425-4FCF-B69C-E1296A297351}" type="presOf" srcId="{F6B60001-0E22-44D0-AA9B-E81851839458}" destId="{A30AF1EF-8C3E-4462-8D17-C5F93641BD75}" srcOrd="0" destOrd="0" presId="urn:microsoft.com/office/officeart/2005/8/layout/radial2"/>
    <dgm:cxn modelId="{93B9DE7E-7F32-4919-9472-80B765CC5B58}" srcId="{D445504B-85A2-4523-A3B1-6831ECB36A89}" destId="{9A4CC426-E6F3-4177-B7B0-A0CFE82CB97F}" srcOrd="1" destOrd="0" parTransId="{5AD6774C-BDC6-4928-A8DD-E1C03AD0F2EB}" sibTransId="{24F9AEF8-B12C-473F-8596-8578E1BD332D}"/>
    <dgm:cxn modelId="{EEEA793A-A950-4A74-B9B6-65A078CADF93}" type="presOf" srcId="{0CD1A58F-11C0-4F52-9F9C-7F190465C173}" destId="{091EFF4C-336B-4DDB-97FB-6B5FB0933162}" srcOrd="0" destOrd="0" presId="urn:microsoft.com/office/officeart/2005/8/layout/radial2"/>
    <dgm:cxn modelId="{650F5548-1960-417F-BDD1-F937F6CDDEA8}" type="presOf" srcId="{9A4CC426-E6F3-4177-B7B0-A0CFE82CB97F}" destId="{0A7C0175-4A65-4A8B-BC12-FC5A1064A85E}" srcOrd="0" destOrd="0" presId="urn:microsoft.com/office/officeart/2005/8/layout/radial2"/>
    <dgm:cxn modelId="{F2A5F5FC-40B8-4884-8092-0596246D7222}" type="presOf" srcId="{5AD6774C-BDC6-4928-A8DD-E1C03AD0F2EB}" destId="{4055507B-6966-4FD4-B959-D7CA19C61007}" srcOrd="0" destOrd="0" presId="urn:microsoft.com/office/officeart/2005/8/layout/radial2"/>
    <dgm:cxn modelId="{3B31088F-641F-472B-A42C-907DC9A5FD70}" type="presOf" srcId="{DC29D9DD-65E9-48CA-BD68-1952FD17A3AB}" destId="{52D987C9-DA74-4CBE-BD60-FBB1084951D0}" srcOrd="0" destOrd="0" presId="urn:microsoft.com/office/officeart/2005/8/layout/radial2"/>
    <dgm:cxn modelId="{A6D00284-9020-4804-B31D-B1F8ECBE2D87}" srcId="{D445504B-85A2-4523-A3B1-6831ECB36A89}" destId="{3F92E55F-CEB9-4288-A695-6262AB1DC84F}" srcOrd="2" destOrd="0" parTransId="{83EDEABE-E399-46F9-BFE5-4EF128CE7B4E}" sibTransId="{09A517AA-F994-4FB8-A116-1B8452E48467}"/>
    <dgm:cxn modelId="{8EB47D6F-F37C-4707-9B51-EC4EE95C8D68}" type="presOf" srcId="{E8E7C523-106C-419A-A84A-9F7349D89482}" destId="{F04ECE97-E6FB-466B-8115-E788C08DDF29}" srcOrd="0" destOrd="0" presId="urn:microsoft.com/office/officeart/2005/8/layout/radial2"/>
    <dgm:cxn modelId="{D83C6ECA-D8AB-410D-B1AE-35A9E8034D50}" type="presOf" srcId="{D445504B-85A2-4523-A3B1-6831ECB36A89}" destId="{AACE8C4C-6790-4D96-AC8A-8263E26B0555}" srcOrd="0" destOrd="0" presId="urn:microsoft.com/office/officeart/2005/8/layout/radial2"/>
    <dgm:cxn modelId="{7F8BD6BE-AA1F-47BE-90F5-255F6348D7DE}" type="presOf" srcId="{4939FF85-DB05-490C-AB15-ED50EDE5F944}" destId="{052ADDFB-A4CA-4E42-8CEB-B7DA8C28E0A3}" srcOrd="0" destOrd="0" presId="urn:microsoft.com/office/officeart/2005/8/layout/radial2"/>
    <dgm:cxn modelId="{81071505-7816-4D79-BF6B-9780E7AE6ED0}" srcId="{D445504B-85A2-4523-A3B1-6831ECB36A89}" destId="{0CD1A58F-11C0-4F52-9F9C-7F190465C173}" srcOrd="0" destOrd="0" parTransId="{66A1CCAF-A1EC-4B8C-BFBE-D6944DF61AFF}" sibTransId="{8BC62494-5FC3-44FC-BCCE-A85405ABB17A}"/>
    <dgm:cxn modelId="{AD430FA8-501F-41CD-9F92-F60A5E0C770C}" type="presParOf" srcId="{AACE8C4C-6790-4D96-AC8A-8263E26B0555}" destId="{F7B17D3B-0AC0-4906-A09E-A9EC2997AFC1}" srcOrd="0" destOrd="0" presId="urn:microsoft.com/office/officeart/2005/8/layout/radial2"/>
    <dgm:cxn modelId="{964D28D9-DFD0-4253-BD3E-CCCE084C8274}" type="presParOf" srcId="{F7B17D3B-0AC0-4906-A09E-A9EC2997AFC1}" destId="{803002DF-85E2-4399-9B01-38ADECD88969}" srcOrd="0" destOrd="0" presId="urn:microsoft.com/office/officeart/2005/8/layout/radial2"/>
    <dgm:cxn modelId="{FF6C12FA-D095-4DCA-A05D-527926BA60D4}" type="presParOf" srcId="{803002DF-85E2-4399-9B01-38ADECD88969}" destId="{1E9A491B-C5FC-4755-92C7-0516BE5F495D}" srcOrd="0" destOrd="0" presId="urn:microsoft.com/office/officeart/2005/8/layout/radial2"/>
    <dgm:cxn modelId="{6A31468A-5B17-44AD-95D9-C8F8B87C7F94}" type="presParOf" srcId="{803002DF-85E2-4399-9B01-38ADECD88969}" destId="{29F4E2FB-2339-442D-A445-B2B80CB6A54F}" srcOrd="1" destOrd="0" presId="urn:microsoft.com/office/officeart/2005/8/layout/radial2"/>
    <dgm:cxn modelId="{8DB26046-BFA7-4F95-A7B8-D920DED9F062}" type="presParOf" srcId="{F7B17D3B-0AC0-4906-A09E-A9EC2997AFC1}" destId="{DB74584B-2449-4FDC-B7AD-E3059BA49477}" srcOrd="1" destOrd="0" presId="urn:microsoft.com/office/officeart/2005/8/layout/radial2"/>
    <dgm:cxn modelId="{5D54B2B3-54D0-4491-AD82-094B36BECD8B}" type="presParOf" srcId="{F7B17D3B-0AC0-4906-A09E-A9EC2997AFC1}" destId="{35BCBB4C-B694-433A-828D-8B3EC993FF71}" srcOrd="2" destOrd="0" presId="urn:microsoft.com/office/officeart/2005/8/layout/radial2"/>
    <dgm:cxn modelId="{D5E5ADF8-000D-4E11-BA72-B1E68E43FDA0}" type="presParOf" srcId="{35BCBB4C-B694-433A-828D-8B3EC993FF71}" destId="{091EFF4C-336B-4DDB-97FB-6B5FB0933162}" srcOrd="0" destOrd="0" presId="urn:microsoft.com/office/officeart/2005/8/layout/radial2"/>
    <dgm:cxn modelId="{A2A91138-8A20-43A3-B886-09EAAE33EB22}" type="presParOf" srcId="{35BCBB4C-B694-433A-828D-8B3EC993FF71}" destId="{355B1E70-B37F-43C1-AF11-BB95CD562D74}" srcOrd="1" destOrd="0" presId="urn:microsoft.com/office/officeart/2005/8/layout/radial2"/>
    <dgm:cxn modelId="{BE110CBD-9D2C-4C2F-B3FF-39D1CC2561F0}" type="presParOf" srcId="{F7B17D3B-0AC0-4906-A09E-A9EC2997AFC1}" destId="{4055507B-6966-4FD4-B959-D7CA19C61007}" srcOrd="3" destOrd="0" presId="urn:microsoft.com/office/officeart/2005/8/layout/radial2"/>
    <dgm:cxn modelId="{24C4CC72-B4BE-4CDB-8DBC-55B2B37180A9}" type="presParOf" srcId="{F7B17D3B-0AC0-4906-A09E-A9EC2997AFC1}" destId="{F800C6A9-2E0A-4A5F-8223-BB7278028BDB}" srcOrd="4" destOrd="0" presId="urn:microsoft.com/office/officeart/2005/8/layout/radial2"/>
    <dgm:cxn modelId="{E7DFDDB7-AD26-4558-B461-AAA1A34C7775}" type="presParOf" srcId="{F800C6A9-2E0A-4A5F-8223-BB7278028BDB}" destId="{0A7C0175-4A65-4A8B-BC12-FC5A1064A85E}" srcOrd="0" destOrd="0" presId="urn:microsoft.com/office/officeart/2005/8/layout/radial2"/>
    <dgm:cxn modelId="{01CFA2B1-F6FE-4CC8-9AC4-BBC034E000FB}" type="presParOf" srcId="{F800C6A9-2E0A-4A5F-8223-BB7278028BDB}" destId="{B2393BD5-C55B-4D01-AE75-8CBFA4CFC8B2}" srcOrd="1" destOrd="0" presId="urn:microsoft.com/office/officeart/2005/8/layout/radial2"/>
    <dgm:cxn modelId="{2BB58C43-1EF6-4E40-B598-67F7916F3014}" type="presParOf" srcId="{F7B17D3B-0AC0-4906-A09E-A9EC2997AFC1}" destId="{DFF401C9-EC04-48A8-ABDF-CBC0B1A326EF}" srcOrd="5" destOrd="0" presId="urn:microsoft.com/office/officeart/2005/8/layout/radial2"/>
    <dgm:cxn modelId="{04704882-727B-456A-B7B9-75C471AA1AA2}" type="presParOf" srcId="{F7B17D3B-0AC0-4906-A09E-A9EC2997AFC1}" destId="{436321B5-5E97-4C71-8269-C6ED17D7FF01}" srcOrd="6" destOrd="0" presId="urn:microsoft.com/office/officeart/2005/8/layout/radial2"/>
    <dgm:cxn modelId="{87ACE66A-9036-4D88-81C2-B10316CEB62F}" type="presParOf" srcId="{436321B5-5E97-4C71-8269-C6ED17D7FF01}" destId="{2DD4FCB8-C37A-4F3C-9DC2-6E738CF4AE71}" srcOrd="0" destOrd="0" presId="urn:microsoft.com/office/officeart/2005/8/layout/radial2"/>
    <dgm:cxn modelId="{CE154F3A-E087-4F44-8728-F148D1985F94}" type="presParOf" srcId="{436321B5-5E97-4C71-8269-C6ED17D7FF01}" destId="{63736A81-8225-462D-AC05-80DDAE7F93A1}" srcOrd="1" destOrd="0" presId="urn:microsoft.com/office/officeart/2005/8/layout/radial2"/>
    <dgm:cxn modelId="{68B35289-42DA-47B9-AAB1-64F548A64C7E}" type="presParOf" srcId="{F7B17D3B-0AC0-4906-A09E-A9EC2997AFC1}" destId="{A30AF1EF-8C3E-4462-8D17-C5F93641BD75}" srcOrd="7" destOrd="0" presId="urn:microsoft.com/office/officeart/2005/8/layout/radial2"/>
    <dgm:cxn modelId="{AA023264-64CD-4286-901D-4813547FF96C}" type="presParOf" srcId="{F7B17D3B-0AC0-4906-A09E-A9EC2997AFC1}" destId="{756A675C-0160-4390-A6CF-C2E7C7E26A36}" srcOrd="8" destOrd="0" presId="urn:microsoft.com/office/officeart/2005/8/layout/radial2"/>
    <dgm:cxn modelId="{2DBDF013-A4EA-48ED-A528-E8B812A220D3}" type="presParOf" srcId="{756A675C-0160-4390-A6CF-C2E7C7E26A36}" destId="{52D987C9-DA74-4CBE-BD60-FBB1084951D0}" srcOrd="0" destOrd="0" presId="urn:microsoft.com/office/officeart/2005/8/layout/radial2"/>
    <dgm:cxn modelId="{6974C855-0B65-45AC-A7FE-3669E4A17F05}" type="presParOf" srcId="{756A675C-0160-4390-A6CF-C2E7C7E26A36}" destId="{696FBF24-58E1-4F35-8F13-E55B76A112B5}" srcOrd="1" destOrd="0" presId="urn:microsoft.com/office/officeart/2005/8/layout/radial2"/>
    <dgm:cxn modelId="{463AF891-2D5E-47F3-AE77-4BDCFA123380}" type="presParOf" srcId="{F7B17D3B-0AC0-4906-A09E-A9EC2997AFC1}" destId="{052ADDFB-A4CA-4E42-8CEB-B7DA8C28E0A3}" srcOrd="9" destOrd="0" presId="urn:microsoft.com/office/officeart/2005/8/layout/radial2"/>
    <dgm:cxn modelId="{22050CA7-83B2-4B9C-8877-1CD16D3D7AEE}" type="presParOf" srcId="{F7B17D3B-0AC0-4906-A09E-A9EC2997AFC1}" destId="{CBE6C228-A423-4CDE-8A40-94A8CD755E5D}" srcOrd="10" destOrd="0" presId="urn:microsoft.com/office/officeart/2005/8/layout/radial2"/>
    <dgm:cxn modelId="{8D5895E5-D523-4B0A-856F-490265123934}" type="presParOf" srcId="{CBE6C228-A423-4CDE-8A40-94A8CD755E5D}" destId="{F04ECE97-E6FB-466B-8115-E788C08DDF29}" srcOrd="0" destOrd="0" presId="urn:microsoft.com/office/officeart/2005/8/layout/radial2"/>
    <dgm:cxn modelId="{17591AF3-46E1-4D8E-ADDD-CF3F465A7200}" type="presParOf" srcId="{CBE6C228-A423-4CDE-8A40-94A8CD755E5D}" destId="{5013976B-762D-47D7-A547-696A26C0B4B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FE9479C-282E-4A28-9CA6-469C9F45B798}">
      <dgm:prSet custT="1"/>
      <dgm:spPr/>
      <dgm:t>
        <a:bodyPr/>
        <a:lstStyle/>
        <a:p>
          <a:pPr algn="l"/>
          <a:r>
            <a:rPr lang="en-US" sz="1200" b="0" i="0" dirty="0" smtClean="0">
              <a:solidFill>
                <a:srgbClr val="DF7807"/>
              </a:solidFill>
            </a:rPr>
            <a:t>INDIVIDUAL QUESTIONNAIRE</a:t>
          </a:r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, including:</a:t>
          </a:r>
        </a:p>
        <a:p>
          <a:pPr algn="l"/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1. Socio-demographic &amp; family data, school performance and discipline indicators;                                                         </a:t>
          </a:r>
        </a:p>
        <a:p>
          <a:pPr algn="l"/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2. </a:t>
          </a:r>
          <a:r>
            <a:rPr lang="en-US" sz="1200" b="1" i="0" dirty="0" smtClean="0">
              <a:solidFill>
                <a:srgbClr val="DF7807"/>
              </a:solidFill>
            </a:rPr>
            <a:t>Student well-being scale</a:t>
          </a:r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;                                 </a:t>
          </a:r>
        </a:p>
        <a:p>
          <a:pPr algn="l"/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3. </a:t>
          </a:r>
          <a:r>
            <a:rPr lang="en-US" sz="1200" b="0" i="0" dirty="0" smtClean="0">
              <a:solidFill>
                <a:srgbClr val="DF7807"/>
              </a:solidFill>
            </a:rPr>
            <a:t>Scales used to support validation</a:t>
          </a:r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: Involvement in non-formal/extracurricular activities, self-esteem, social support received, academic self-efficiency and general well-being indicators.</a:t>
          </a:r>
          <a:endParaRPr lang="fr-FR" altLang="en-US" sz="1200" b="0" i="0" dirty="0" smtClean="0">
            <a:solidFill>
              <a:schemeClr val="accent6">
                <a:lumMod val="75000"/>
              </a:schemeClr>
            </a:solidFill>
          </a:endParaRPr>
        </a:p>
      </dgm:t>
    </dgm:pt>
    <dgm:pt modelId="{95289C46-9932-4B50-B11D-DBD4BD3F2F90}" type="parTrans" cxnId="{47987B92-48CC-47EE-A22E-29DF5ABD8E10}">
      <dgm:prSet/>
      <dgm:spPr/>
      <dgm:t>
        <a:bodyPr/>
        <a:lstStyle/>
        <a:p>
          <a:endParaRPr lang="en-US"/>
        </a:p>
      </dgm:t>
    </dgm:pt>
    <dgm:pt modelId="{B5BFFAF3-773D-4325-B0B8-C8EF716F3437}" type="sibTrans" cxnId="{47987B92-48CC-47EE-A22E-29DF5ABD8E10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78948" custScaleY="78013" custLinFactNeighborX="35343" custLinFactNeighborY="-68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2388A0-BFBC-4765-B952-76DF61247DDB}" type="pres">
      <dgm:prSet presAssocID="{95289C46-9932-4B50-B11D-DBD4BD3F2F90}" presName="Name25" presStyleLbl="parChTrans1D1" presStyleIdx="0" presStyleCnt="1"/>
      <dgm:spPr/>
      <dgm:t>
        <a:bodyPr/>
        <a:lstStyle/>
        <a:p>
          <a:endParaRPr lang="en-US"/>
        </a:p>
      </dgm:t>
    </dgm:pt>
    <dgm:pt modelId="{401545E5-7DF5-484A-A549-9BD308B13312}" type="pres">
      <dgm:prSet presAssocID="{8FE9479C-282E-4A28-9CA6-469C9F45B798}" presName="node" presStyleCnt="0"/>
      <dgm:spPr/>
    </dgm:pt>
    <dgm:pt modelId="{2A63A819-175C-4BCE-B90B-3B982448E142}" type="pres">
      <dgm:prSet presAssocID="{8FE9479C-282E-4A28-9CA6-469C9F45B798}" presName="parentNode" presStyleLbl="node1" presStyleIdx="1" presStyleCnt="2" custScaleX="201616" custScaleY="196513" custLinFactX="12195" custLinFactNeighborX="100000" custLinFactNeighborY="-10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7794D-B1BF-4EC7-B26D-AD59188357E7}" type="pres">
      <dgm:prSet presAssocID="{8FE9479C-282E-4A28-9CA6-469C9F45B79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610D3D9-273F-4919-AFC3-AAF18C76AAAE}" type="presOf" srcId="{D445504B-85A2-4523-A3B1-6831ECB36A89}" destId="{AACE8C4C-6790-4D96-AC8A-8263E26B0555}" srcOrd="0" destOrd="0" presId="urn:microsoft.com/office/officeart/2005/8/layout/radial2"/>
    <dgm:cxn modelId="{013D7D9E-C0CE-442C-90D4-8F7D381A407C}" type="presOf" srcId="{8FE9479C-282E-4A28-9CA6-469C9F45B798}" destId="{2A63A819-175C-4BCE-B90B-3B982448E142}" srcOrd="0" destOrd="0" presId="urn:microsoft.com/office/officeart/2005/8/layout/radial2"/>
    <dgm:cxn modelId="{DC004E27-F6D8-4DB6-BEF0-6CE901A771A2}" type="presOf" srcId="{95289C46-9932-4B50-B11D-DBD4BD3F2F90}" destId="{4E2388A0-BFBC-4765-B952-76DF61247DDB}" srcOrd="0" destOrd="0" presId="urn:microsoft.com/office/officeart/2005/8/layout/radial2"/>
    <dgm:cxn modelId="{47987B92-48CC-47EE-A22E-29DF5ABD8E10}" srcId="{D445504B-85A2-4523-A3B1-6831ECB36A89}" destId="{8FE9479C-282E-4A28-9CA6-469C9F45B798}" srcOrd="0" destOrd="0" parTransId="{95289C46-9932-4B50-B11D-DBD4BD3F2F90}" sibTransId="{B5BFFAF3-773D-4325-B0B8-C8EF716F3437}"/>
    <dgm:cxn modelId="{B56E4D57-2760-4B01-B57D-C82F7A9542A8}" type="presParOf" srcId="{AACE8C4C-6790-4D96-AC8A-8263E26B0555}" destId="{F7B17D3B-0AC0-4906-A09E-A9EC2997AFC1}" srcOrd="0" destOrd="0" presId="urn:microsoft.com/office/officeart/2005/8/layout/radial2"/>
    <dgm:cxn modelId="{4272812B-165F-4E64-8007-228F23A9954A}" type="presParOf" srcId="{F7B17D3B-0AC0-4906-A09E-A9EC2997AFC1}" destId="{803002DF-85E2-4399-9B01-38ADECD88969}" srcOrd="0" destOrd="0" presId="urn:microsoft.com/office/officeart/2005/8/layout/radial2"/>
    <dgm:cxn modelId="{F20C3B6A-C5C7-4C46-B5F5-1AF0E9BE6BD0}" type="presParOf" srcId="{803002DF-85E2-4399-9B01-38ADECD88969}" destId="{1E9A491B-C5FC-4755-92C7-0516BE5F495D}" srcOrd="0" destOrd="0" presId="urn:microsoft.com/office/officeart/2005/8/layout/radial2"/>
    <dgm:cxn modelId="{D57CAF53-5E4E-489D-B096-B8BD8AA171CC}" type="presParOf" srcId="{803002DF-85E2-4399-9B01-38ADECD88969}" destId="{29F4E2FB-2339-442D-A445-B2B80CB6A54F}" srcOrd="1" destOrd="0" presId="urn:microsoft.com/office/officeart/2005/8/layout/radial2"/>
    <dgm:cxn modelId="{B0A0BBC7-7C8A-4BDA-9B06-78B5FAAE5ADA}" type="presParOf" srcId="{F7B17D3B-0AC0-4906-A09E-A9EC2997AFC1}" destId="{4E2388A0-BFBC-4765-B952-76DF61247DDB}" srcOrd="1" destOrd="0" presId="urn:microsoft.com/office/officeart/2005/8/layout/radial2"/>
    <dgm:cxn modelId="{D9B42A44-91D6-46EE-B3ED-481D41F30463}" type="presParOf" srcId="{F7B17D3B-0AC0-4906-A09E-A9EC2997AFC1}" destId="{401545E5-7DF5-484A-A549-9BD308B13312}" srcOrd="2" destOrd="0" presId="urn:microsoft.com/office/officeart/2005/8/layout/radial2"/>
    <dgm:cxn modelId="{25B40312-0A3B-4F2B-A9BC-DDEAF9AFA83E}" type="presParOf" srcId="{401545E5-7DF5-484A-A549-9BD308B13312}" destId="{2A63A819-175C-4BCE-B90B-3B982448E142}" srcOrd="0" destOrd="0" presId="urn:microsoft.com/office/officeart/2005/8/layout/radial2"/>
    <dgm:cxn modelId="{AF876DB6-2824-4FE3-A4B2-C31398A6D85D}" type="presParOf" srcId="{401545E5-7DF5-484A-A549-9BD308B13312}" destId="{3F67794D-B1BF-4EC7-B26D-AD59188357E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73EFD32-0A5A-455A-8171-CC899754C0EB}">
      <dgm:prSet custT="1"/>
      <dgm:spPr/>
      <dgm:t>
        <a:bodyPr/>
        <a:lstStyle/>
        <a:p>
          <a:pPr algn="ctr"/>
          <a:r>
            <a:rPr lang="en-US" sz="1200" b="0" i="0" dirty="0" smtClean="0">
              <a:solidFill>
                <a:srgbClr val="DF7807"/>
              </a:solidFill>
            </a:rPr>
            <a:t>Students’ well-being scale</a:t>
          </a:r>
        </a:p>
        <a:p>
          <a:pPr algn="ctr"/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45 items organized  into  8 subscales: </a:t>
          </a:r>
        </a:p>
        <a:p>
          <a:pPr algn="ctr"/>
          <a:endParaRPr lang="en-US" sz="600" b="1" i="1" dirty="0" smtClean="0">
            <a:solidFill>
              <a:schemeClr val="accent6">
                <a:lumMod val="75000"/>
              </a:schemeClr>
            </a:solidFill>
          </a:endParaRP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Health</a:t>
          </a:r>
          <a:r>
            <a:rPr lang="en-US" sz="1200" b="1" i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6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Safety</a:t>
          </a:r>
          <a:r>
            <a:rPr lang="en-US" sz="1200" b="0" i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5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    Relationship with colleagues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5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Relationship with teachers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7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Emotional well-being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7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 Learning and personal development</a:t>
          </a:r>
        </a:p>
        <a:p>
          <a:pPr algn="ctr"/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6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 Relationship with family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5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algn="ctr"/>
          <a:r>
            <a:rPr lang="en-US" sz="1200" b="1" i="1" dirty="0" smtClean="0">
              <a:solidFill>
                <a:schemeClr val="accent6">
                  <a:lumMod val="75000"/>
                </a:schemeClr>
              </a:solidFill>
            </a:rPr>
            <a:t>   </a:t>
          </a:r>
          <a:r>
            <a:rPr lang="en-US" sz="1200" b="0" i="1" dirty="0" smtClean="0">
              <a:solidFill>
                <a:schemeClr val="accent6">
                  <a:lumMod val="75000"/>
                </a:schemeClr>
              </a:solidFill>
            </a:rPr>
            <a:t>Identification with school 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dirty="0" smtClean="0">
              <a:solidFill>
                <a:srgbClr val="FF0000"/>
              </a:solidFill>
            </a:rPr>
            <a:t>4 items</a:t>
          </a:r>
          <a:r>
            <a:rPr lang="en-US" sz="12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fr-FR" altLang="en-US" sz="1200" b="0" i="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DA57DF1-6C4C-4074-9DE9-4F101C7984B9}" type="parTrans" cxnId="{A100B4CE-82B9-478D-8F38-DDCF300B2E24}">
      <dgm:prSet/>
      <dgm:spPr/>
      <dgm:t>
        <a:bodyPr/>
        <a:lstStyle/>
        <a:p>
          <a:endParaRPr lang="en-US"/>
        </a:p>
      </dgm:t>
    </dgm:pt>
    <dgm:pt modelId="{E6A351BE-78AC-4115-8F06-8550C8DDD7C3}" type="sibTrans" cxnId="{A100B4CE-82B9-478D-8F38-DDCF300B2E24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2"/>
      <dgm:spPr/>
    </dgm:pt>
    <dgm:pt modelId="{29F4E2FB-2339-442D-A445-B2B80CB6A54F}" type="pres">
      <dgm:prSet presAssocID="{D445504B-85A2-4523-A3B1-6831ECB36A89}" presName="visible" presStyleLbl="node1" presStyleIdx="0" presStyleCnt="2" custScaleX="84667" custScaleY="71084" custLinFactNeighborX="32136" custLinFactNeighborY="24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A580B3-EC5A-4E80-994C-DD2385C08283}" type="pres">
      <dgm:prSet presAssocID="{0DA57DF1-6C4C-4074-9DE9-4F101C7984B9}" presName="Name25" presStyleLbl="parChTrans1D1" presStyleIdx="0" presStyleCnt="1"/>
      <dgm:spPr/>
      <dgm:t>
        <a:bodyPr/>
        <a:lstStyle/>
        <a:p>
          <a:endParaRPr lang="en-US"/>
        </a:p>
      </dgm:t>
    </dgm:pt>
    <dgm:pt modelId="{287A3D5B-4C18-4735-B520-1CE1A0142E6D}" type="pres">
      <dgm:prSet presAssocID="{473EFD32-0A5A-455A-8171-CC899754C0EB}" presName="node" presStyleCnt="0"/>
      <dgm:spPr/>
    </dgm:pt>
    <dgm:pt modelId="{308D79C1-8F8C-443F-8F39-4F0668EFC12A}" type="pres">
      <dgm:prSet presAssocID="{473EFD32-0A5A-455A-8171-CC899754C0EB}" presName="parentNode" presStyleLbl="node1" presStyleIdx="1" presStyleCnt="2" custScaleX="185374" custScaleY="180101" custLinFactNeighborX="85896" custLinFactNeighborY="31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B1405-4BDB-4D1C-8662-E4585263001C}" type="pres">
      <dgm:prSet presAssocID="{473EFD32-0A5A-455A-8171-CC899754C0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E3AED42-2827-4232-AB17-0447473D07D0}" type="presOf" srcId="{D445504B-85A2-4523-A3B1-6831ECB36A89}" destId="{AACE8C4C-6790-4D96-AC8A-8263E26B0555}" srcOrd="0" destOrd="0" presId="urn:microsoft.com/office/officeart/2005/8/layout/radial2"/>
    <dgm:cxn modelId="{A100B4CE-82B9-478D-8F38-DDCF300B2E24}" srcId="{D445504B-85A2-4523-A3B1-6831ECB36A89}" destId="{473EFD32-0A5A-455A-8171-CC899754C0EB}" srcOrd="0" destOrd="0" parTransId="{0DA57DF1-6C4C-4074-9DE9-4F101C7984B9}" sibTransId="{E6A351BE-78AC-4115-8F06-8550C8DDD7C3}"/>
    <dgm:cxn modelId="{8757FA90-6645-4B7B-9D30-936F36C135FC}" type="presOf" srcId="{0DA57DF1-6C4C-4074-9DE9-4F101C7984B9}" destId="{BBA580B3-EC5A-4E80-994C-DD2385C08283}" srcOrd="0" destOrd="0" presId="urn:microsoft.com/office/officeart/2005/8/layout/radial2"/>
    <dgm:cxn modelId="{7A0E99B4-33E3-41D6-9659-ED7A158930B9}" type="presOf" srcId="{473EFD32-0A5A-455A-8171-CC899754C0EB}" destId="{308D79C1-8F8C-443F-8F39-4F0668EFC12A}" srcOrd="0" destOrd="0" presId="urn:microsoft.com/office/officeart/2005/8/layout/radial2"/>
    <dgm:cxn modelId="{11454CCC-C419-4463-8308-B69DE4D050F0}" type="presParOf" srcId="{AACE8C4C-6790-4D96-AC8A-8263E26B0555}" destId="{F7B17D3B-0AC0-4906-A09E-A9EC2997AFC1}" srcOrd="0" destOrd="0" presId="urn:microsoft.com/office/officeart/2005/8/layout/radial2"/>
    <dgm:cxn modelId="{73539A3D-E884-4195-84E3-139AB36509BC}" type="presParOf" srcId="{F7B17D3B-0AC0-4906-A09E-A9EC2997AFC1}" destId="{803002DF-85E2-4399-9B01-38ADECD88969}" srcOrd="0" destOrd="0" presId="urn:microsoft.com/office/officeart/2005/8/layout/radial2"/>
    <dgm:cxn modelId="{36BADD87-91C9-44E0-8691-71C047BCE05C}" type="presParOf" srcId="{803002DF-85E2-4399-9B01-38ADECD88969}" destId="{1E9A491B-C5FC-4755-92C7-0516BE5F495D}" srcOrd="0" destOrd="0" presId="urn:microsoft.com/office/officeart/2005/8/layout/radial2"/>
    <dgm:cxn modelId="{4E4F5955-473F-4BBB-94D3-F254D75212A6}" type="presParOf" srcId="{803002DF-85E2-4399-9B01-38ADECD88969}" destId="{29F4E2FB-2339-442D-A445-B2B80CB6A54F}" srcOrd="1" destOrd="0" presId="urn:microsoft.com/office/officeart/2005/8/layout/radial2"/>
    <dgm:cxn modelId="{56946170-980A-4561-A581-7495DC705C45}" type="presParOf" srcId="{F7B17D3B-0AC0-4906-A09E-A9EC2997AFC1}" destId="{BBA580B3-EC5A-4E80-994C-DD2385C08283}" srcOrd="1" destOrd="0" presId="urn:microsoft.com/office/officeart/2005/8/layout/radial2"/>
    <dgm:cxn modelId="{88C6D51F-00DD-41B9-A6D9-3DD32D7FBC81}" type="presParOf" srcId="{F7B17D3B-0AC0-4906-A09E-A9EC2997AFC1}" destId="{287A3D5B-4C18-4735-B520-1CE1A0142E6D}" srcOrd="2" destOrd="0" presId="urn:microsoft.com/office/officeart/2005/8/layout/radial2"/>
    <dgm:cxn modelId="{4005D002-3B47-4638-BF9C-9FC4D1284CB0}" type="presParOf" srcId="{287A3D5B-4C18-4735-B520-1CE1A0142E6D}" destId="{308D79C1-8F8C-443F-8F39-4F0668EFC12A}" srcOrd="0" destOrd="0" presId="urn:microsoft.com/office/officeart/2005/8/layout/radial2"/>
    <dgm:cxn modelId="{F5A50283-696D-4791-8172-BF0F0890BD35}" type="presParOf" srcId="{287A3D5B-4C18-4735-B520-1CE1A0142E6D}" destId="{1E5B1405-4BDB-4D1C-8662-E4585263001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F18DC7B-B88E-4541-A30B-628929D1AC2C}">
      <dgm:prSet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altLang="en-US" sz="1200" b="1" dirty="0" smtClean="0">
              <a:solidFill>
                <a:srgbClr val="002060"/>
              </a:solidFill>
            </a:rPr>
            <a:t>Content validity analysis</a:t>
          </a:r>
          <a:r>
            <a:rPr lang="en-US" altLang="en-US" sz="1200" b="1" baseline="0" dirty="0" smtClean="0">
              <a:solidFill>
                <a:srgbClr val="002060"/>
              </a:solidFill>
            </a:rPr>
            <a:t> 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66FDDEA6-FB00-4C08-836B-7D543376B238}" type="sibTrans" cxnId="{2B26BEBB-6DB9-468F-AA84-0DA298479D90}">
      <dgm:prSet/>
      <dgm:spPr/>
      <dgm:t>
        <a:bodyPr/>
        <a:lstStyle/>
        <a:p>
          <a:endParaRPr lang="en-US"/>
        </a:p>
      </dgm:t>
    </dgm:pt>
    <dgm:pt modelId="{08CC30C6-6AE3-4833-8C95-C0F6881D14F4}" type="parTrans" cxnId="{2B26BEBB-6DB9-468F-AA84-0DA298479D90}">
      <dgm:prSet/>
      <dgm:spPr/>
      <dgm:t>
        <a:bodyPr/>
        <a:lstStyle/>
        <a:p>
          <a:endParaRPr lang="en-US"/>
        </a:p>
      </dgm:t>
    </dgm:pt>
    <dgm:pt modelId="{6823E6AF-A3E0-4911-AAE6-F410CFC24834}">
      <dgm:prSet custT="1"/>
      <dgm:spPr/>
      <dgm:t>
        <a:bodyPr/>
        <a:lstStyle/>
        <a:p>
          <a:r>
            <a:rPr lang="en-US" altLang="en-US" sz="1200" b="1" dirty="0" smtClean="0">
              <a:solidFill>
                <a:srgbClr val="002060"/>
              </a:solidFill>
            </a:rPr>
            <a:t>Factorial validity analysis 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5AE726AB-6CE1-4E79-9825-ED3E43379899}" type="parTrans" cxnId="{3E24473A-50F4-41F0-9164-65703C4540F3}">
      <dgm:prSet/>
      <dgm:spPr/>
      <dgm:t>
        <a:bodyPr/>
        <a:lstStyle/>
        <a:p>
          <a:endParaRPr lang="en-US"/>
        </a:p>
      </dgm:t>
    </dgm:pt>
    <dgm:pt modelId="{D154F391-F235-412F-A6AD-AF0942C83C00}" type="sibTrans" cxnId="{3E24473A-50F4-41F0-9164-65703C4540F3}">
      <dgm:prSet/>
      <dgm:spPr/>
      <dgm:t>
        <a:bodyPr/>
        <a:lstStyle/>
        <a:p>
          <a:endParaRPr lang="en-US"/>
        </a:p>
      </dgm:t>
    </dgm:pt>
    <dgm:pt modelId="{09DF6CCC-4671-4BB7-B5E8-A1AF4E21674B}">
      <dgm:prSet custT="1"/>
      <dgm:spPr/>
      <dgm:t>
        <a:bodyPr/>
        <a:lstStyle/>
        <a:p>
          <a:r>
            <a:rPr lang="en-US" altLang="en-US" sz="1200" b="1" dirty="0" smtClean="0">
              <a:solidFill>
                <a:srgbClr val="002060"/>
              </a:solidFill>
            </a:rPr>
            <a:t>Reliability/</a:t>
          </a:r>
        </a:p>
        <a:p>
          <a:r>
            <a:rPr lang="en-US" altLang="en-US" sz="1200" b="1" dirty="0" smtClean="0">
              <a:solidFill>
                <a:srgbClr val="002060"/>
              </a:solidFill>
            </a:rPr>
            <a:t>accuracy</a:t>
          </a:r>
        </a:p>
        <a:p>
          <a:r>
            <a:rPr lang="en-US" altLang="en-US" sz="1200" b="1" dirty="0" smtClean="0">
              <a:solidFill>
                <a:srgbClr val="002060"/>
              </a:solidFill>
            </a:rPr>
            <a:t>validity analysis 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2DA891EB-D986-4D21-B63D-62551E525455}" type="parTrans" cxnId="{F510C1C4-E241-4F72-92DD-24BF6D59818D}">
      <dgm:prSet/>
      <dgm:spPr/>
      <dgm:t>
        <a:bodyPr/>
        <a:lstStyle/>
        <a:p>
          <a:endParaRPr lang="en-US"/>
        </a:p>
      </dgm:t>
    </dgm:pt>
    <dgm:pt modelId="{F4586F2F-85DD-4D41-8C74-2276D42EC0E9}" type="sibTrans" cxnId="{F510C1C4-E241-4F72-92DD-24BF6D59818D}">
      <dgm:prSet/>
      <dgm:spPr/>
      <dgm:t>
        <a:bodyPr/>
        <a:lstStyle/>
        <a:p>
          <a:endParaRPr lang="en-US"/>
        </a:p>
      </dgm:t>
    </dgm:pt>
    <dgm:pt modelId="{42943120-CAB8-4520-A217-F9BE48213E1C}">
      <dgm:prSet custT="1"/>
      <dgm:spPr/>
      <dgm:t>
        <a:bodyPr/>
        <a:lstStyle/>
        <a:p>
          <a:r>
            <a:rPr lang="en-US" altLang="en-US" sz="1200" b="1" baseline="0" dirty="0" smtClean="0">
              <a:solidFill>
                <a:srgbClr val="002060"/>
              </a:solidFill>
            </a:rPr>
            <a:t>Convergent  component validity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9E690548-5DA2-4FE4-B386-92A9E7706713}" type="parTrans" cxnId="{E198BBF6-2A7F-4EC7-AE6A-7FDCAF5BD803}">
      <dgm:prSet/>
      <dgm:spPr/>
      <dgm:t>
        <a:bodyPr/>
        <a:lstStyle/>
        <a:p>
          <a:endParaRPr lang="en-US"/>
        </a:p>
      </dgm:t>
    </dgm:pt>
    <dgm:pt modelId="{03559616-6CBC-4F75-8165-E13291CEFB40}" type="sibTrans" cxnId="{E198BBF6-2A7F-4EC7-AE6A-7FDCAF5BD803}">
      <dgm:prSet/>
      <dgm:spPr/>
      <dgm:t>
        <a:bodyPr/>
        <a:lstStyle/>
        <a:p>
          <a:endParaRPr lang="en-US"/>
        </a:p>
      </dgm:t>
    </dgm:pt>
    <dgm:pt modelId="{9F0BECE0-E793-4198-9400-EB4BA2AA9E71}">
      <dgm:prSet custT="1"/>
      <dgm:spPr/>
      <dgm:t>
        <a:bodyPr/>
        <a:lstStyle/>
        <a:p>
          <a:r>
            <a:rPr lang="en-US" altLang="en-US" sz="1200" b="1" baseline="0" dirty="0" smtClean="0">
              <a:solidFill>
                <a:srgbClr val="002060"/>
              </a:solidFill>
            </a:rPr>
            <a:t>Predictive validity 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56F8C382-78DF-411F-8E0D-08CEFDF7E1F5}" type="parTrans" cxnId="{68E8D146-3BA9-4B90-A547-B48C1916A451}">
      <dgm:prSet/>
      <dgm:spPr/>
      <dgm:t>
        <a:bodyPr/>
        <a:lstStyle/>
        <a:p>
          <a:endParaRPr lang="en-US"/>
        </a:p>
      </dgm:t>
    </dgm:pt>
    <dgm:pt modelId="{8292DD15-7ED7-4D42-AFDE-B20C915C5478}" type="sibTrans" cxnId="{68E8D146-3BA9-4B90-A547-B48C1916A451}">
      <dgm:prSet/>
      <dgm:spPr/>
      <dgm:t>
        <a:bodyPr/>
        <a:lstStyle/>
        <a:p>
          <a:endParaRPr lang="en-US"/>
        </a:p>
      </dgm:t>
    </dgm:pt>
    <dgm:pt modelId="{055A0EB8-AC1E-447B-9CC5-E845A3472FAD}">
      <dgm:prSet custT="1"/>
      <dgm:spPr/>
      <dgm:t>
        <a:bodyPr/>
        <a:lstStyle/>
        <a:p>
          <a:r>
            <a:rPr lang="en-US" altLang="en-US" sz="1200" b="1" baseline="0" dirty="0" smtClean="0">
              <a:solidFill>
                <a:srgbClr val="002060"/>
              </a:solidFill>
            </a:rPr>
            <a:t>Competitive component validity </a:t>
          </a:r>
          <a:endParaRPr lang="fr-FR" altLang="en-US" sz="1100" b="1" i="0" dirty="0" smtClean="0">
            <a:solidFill>
              <a:srgbClr val="002060"/>
            </a:solidFill>
          </a:endParaRPr>
        </a:p>
      </dgm:t>
    </dgm:pt>
    <dgm:pt modelId="{718F2E6A-B3D8-4802-8380-15BF51AF3570}" type="parTrans" cxnId="{BC03727E-1BDD-4B23-8309-50191480E732}">
      <dgm:prSet/>
      <dgm:spPr/>
      <dgm:t>
        <a:bodyPr/>
        <a:lstStyle/>
        <a:p>
          <a:endParaRPr lang="en-US"/>
        </a:p>
      </dgm:t>
    </dgm:pt>
    <dgm:pt modelId="{EC6919C6-7F8D-4478-A7C6-0245A29C85CD}" type="sibTrans" cxnId="{BC03727E-1BDD-4B23-8309-50191480E732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7"/>
      <dgm:spPr/>
    </dgm:pt>
    <dgm:pt modelId="{29F4E2FB-2339-442D-A445-B2B80CB6A54F}" type="pres">
      <dgm:prSet presAssocID="{D445504B-85A2-4523-A3B1-6831ECB36A89}" presName="visible" presStyleLbl="node1" presStyleIdx="0" presStyleCnt="7" custScaleX="182266" custScaleY="176702" custLinFactNeighborX="-57071" custLinFactNeighborY="97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354071-8BBA-49D6-A0BF-FB2C80C56BBF}" type="pres">
      <dgm:prSet presAssocID="{08CC30C6-6AE3-4833-8C95-C0F6881D14F4}" presName="Name25" presStyleLbl="parChTrans1D1" presStyleIdx="0" presStyleCnt="6"/>
      <dgm:spPr/>
      <dgm:t>
        <a:bodyPr/>
        <a:lstStyle/>
        <a:p>
          <a:endParaRPr lang="en-US"/>
        </a:p>
      </dgm:t>
    </dgm:pt>
    <dgm:pt modelId="{3868431D-9BB4-43A0-8BCA-4176DF48B301}" type="pres">
      <dgm:prSet presAssocID="{9F18DC7B-B88E-4541-A30B-628929D1AC2C}" presName="node" presStyleCnt="0"/>
      <dgm:spPr/>
    </dgm:pt>
    <dgm:pt modelId="{E40346DE-0630-4CB8-A0DA-A262E2312702}" type="pres">
      <dgm:prSet presAssocID="{9F18DC7B-B88E-4541-A30B-628929D1AC2C}" presName="parentNode" presStyleLbl="node1" presStyleIdx="1" presStyleCnt="7" custScaleX="186836" custScaleY="167850" custLinFactY="40341" custLinFactNeighborX="257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B361D-E94E-48D0-A295-9AC9F4C7318D}" type="pres">
      <dgm:prSet presAssocID="{9F18DC7B-B88E-4541-A30B-628929D1AC2C}" presName="childNode" presStyleLbl="revTx" presStyleIdx="0" presStyleCnt="0">
        <dgm:presLayoutVars>
          <dgm:bulletEnabled val="1"/>
        </dgm:presLayoutVars>
      </dgm:prSet>
      <dgm:spPr/>
    </dgm:pt>
    <dgm:pt modelId="{521A2F37-117E-4ADB-8069-EEA759DD966B}" type="pres">
      <dgm:prSet presAssocID="{5AE726AB-6CE1-4E79-9825-ED3E43379899}" presName="Name25" presStyleLbl="parChTrans1D1" presStyleIdx="1" presStyleCnt="6"/>
      <dgm:spPr/>
      <dgm:t>
        <a:bodyPr/>
        <a:lstStyle/>
        <a:p>
          <a:endParaRPr lang="en-US"/>
        </a:p>
      </dgm:t>
    </dgm:pt>
    <dgm:pt modelId="{9A1A8E60-0C52-420E-B804-E6BD5FBC6E06}" type="pres">
      <dgm:prSet presAssocID="{6823E6AF-A3E0-4911-AAE6-F410CFC24834}" presName="node" presStyleCnt="0"/>
      <dgm:spPr/>
    </dgm:pt>
    <dgm:pt modelId="{93203A35-320C-4291-A75A-FBE49584932A}" type="pres">
      <dgm:prSet presAssocID="{6823E6AF-A3E0-4911-AAE6-F410CFC24834}" presName="parentNode" presStyleLbl="node1" presStyleIdx="2" presStyleCnt="7" custScaleX="192470" custScaleY="172453" custLinFactX="100000" custLinFactNeighborX="131590" custLinFactNeighborY="202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D39B-4C1E-440C-AAA0-81E5C9637071}" type="pres">
      <dgm:prSet presAssocID="{6823E6AF-A3E0-4911-AAE6-F410CFC24834}" presName="childNode" presStyleLbl="revTx" presStyleIdx="0" presStyleCnt="0">
        <dgm:presLayoutVars>
          <dgm:bulletEnabled val="1"/>
        </dgm:presLayoutVars>
      </dgm:prSet>
      <dgm:spPr/>
    </dgm:pt>
    <dgm:pt modelId="{17CBBA0D-6647-4014-8818-1EB872864F75}" type="pres">
      <dgm:prSet presAssocID="{2DA891EB-D986-4D21-B63D-62551E525455}" presName="Name25" presStyleLbl="parChTrans1D1" presStyleIdx="2" presStyleCnt="6"/>
      <dgm:spPr/>
      <dgm:t>
        <a:bodyPr/>
        <a:lstStyle/>
        <a:p>
          <a:endParaRPr lang="en-US"/>
        </a:p>
      </dgm:t>
    </dgm:pt>
    <dgm:pt modelId="{0E2C231F-AF45-479E-8DBC-8347B6C04F4D}" type="pres">
      <dgm:prSet presAssocID="{09DF6CCC-4671-4BB7-B5E8-A1AF4E21674B}" presName="node" presStyleCnt="0"/>
      <dgm:spPr/>
    </dgm:pt>
    <dgm:pt modelId="{B90EED3D-E48A-49AB-A03E-009AF4EA1B4A}" type="pres">
      <dgm:prSet presAssocID="{09DF6CCC-4671-4BB7-B5E8-A1AF4E21674B}" presName="parentNode" presStyleLbl="node1" presStyleIdx="3" presStyleCnt="7" custScaleX="177277" custScaleY="166375" custLinFactX="32623" custLinFactY="13603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4C57A-24B1-41B0-AA72-EE4CC1AB549F}" type="pres">
      <dgm:prSet presAssocID="{09DF6CCC-4671-4BB7-B5E8-A1AF4E21674B}" presName="childNode" presStyleLbl="revTx" presStyleIdx="0" presStyleCnt="0">
        <dgm:presLayoutVars>
          <dgm:bulletEnabled val="1"/>
        </dgm:presLayoutVars>
      </dgm:prSet>
      <dgm:spPr/>
    </dgm:pt>
    <dgm:pt modelId="{F67F723A-0E59-4FB8-B9E8-721E1172DBC8}" type="pres">
      <dgm:prSet presAssocID="{9E690548-5DA2-4FE4-B386-92A9E7706713}" presName="Name25" presStyleLbl="parChTrans1D1" presStyleIdx="3" presStyleCnt="6"/>
      <dgm:spPr/>
      <dgm:t>
        <a:bodyPr/>
        <a:lstStyle/>
        <a:p>
          <a:endParaRPr lang="en-US"/>
        </a:p>
      </dgm:t>
    </dgm:pt>
    <dgm:pt modelId="{983192BD-09DD-4269-A865-CE256E81B334}" type="pres">
      <dgm:prSet presAssocID="{42943120-CAB8-4520-A217-F9BE48213E1C}" presName="node" presStyleCnt="0"/>
      <dgm:spPr/>
    </dgm:pt>
    <dgm:pt modelId="{40C1B83C-EC3E-47C0-9A32-C93ED8E6E160}" type="pres">
      <dgm:prSet presAssocID="{42943120-CAB8-4520-A217-F9BE48213E1C}" presName="parentNode" presStyleLbl="node1" presStyleIdx="4" presStyleCnt="7" custScaleX="196268" custScaleY="180559" custLinFactX="91016" custLinFactY="58634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9B000-7B77-4C9E-85A9-38230167F114}" type="pres">
      <dgm:prSet presAssocID="{42943120-CAB8-4520-A217-F9BE48213E1C}" presName="childNode" presStyleLbl="revTx" presStyleIdx="0" presStyleCnt="0">
        <dgm:presLayoutVars>
          <dgm:bulletEnabled val="1"/>
        </dgm:presLayoutVars>
      </dgm:prSet>
      <dgm:spPr/>
    </dgm:pt>
    <dgm:pt modelId="{9896436C-7FA9-43D3-A6E5-BBBD7EB01A5E}" type="pres">
      <dgm:prSet presAssocID="{56F8C382-78DF-411F-8E0D-08CEFDF7E1F5}" presName="Name25" presStyleLbl="parChTrans1D1" presStyleIdx="4" presStyleCnt="6"/>
      <dgm:spPr/>
      <dgm:t>
        <a:bodyPr/>
        <a:lstStyle/>
        <a:p>
          <a:endParaRPr lang="en-US"/>
        </a:p>
      </dgm:t>
    </dgm:pt>
    <dgm:pt modelId="{9F0AC1FE-C385-4165-8D20-4A5BBC77CE65}" type="pres">
      <dgm:prSet presAssocID="{9F0BECE0-E793-4198-9400-EB4BA2AA9E71}" presName="node" presStyleCnt="0"/>
      <dgm:spPr/>
    </dgm:pt>
    <dgm:pt modelId="{5DF95208-9AD1-427C-B645-16F9FBB751F4}" type="pres">
      <dgm:prSet presAssocID="{9F0BECE0-E793-4198-9400-EB4BA2AA9E71}" presName="parentNode" presStyleLbl="node1" presStyleIdx="5" presStyleCnt="7" custScaleX="188669" custScaleY="156993" custLinFactNeighborX="-11461" custLinFactNeighborY="55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FFB0E-05B2-4078-A510-C46707CCEA9A}" type="pres">
      <dgm:prSet presAssocID="{9F0BECE0-E793-4198-9400-EB4BA2AA9E71}" presName="childNode" presStyleLbl="revTx" presStyleIdx="0" presStyleCnt="0">
        <dgm:presLayoutVars>
          <dgm:bulletEnabled val="1"/>
        </dgm:presLayoutVars>
      </dgm:prSet>
      <dgm:spPr/>
    </dgm:pt>
    <dgm:pt modelId="{72067E45-5F56-4C1C-AD87-95D1F0034137}" type="pres">
      <dgm:prSet presAssocID="{718F2E6A-B3D8-4802-8380-15BF51AF3570}" presName="Name25" presStyleLbl="parChTrans1D1" presStyleIdx="5" presStyleCnt="6"/>
      <dgm:spPr/>
      <dgm:t>
        <a:bodyPr/>
        <a:lstStyle/>
        <a:p>
          <a:endParaRPr lang="en-US"/>
        </a:p>
      </dgm:t>
    </dgm:pt>
    <dgm:pt modelId="{74557742-DE6A-45E2-ADC0-A25550F370D0}" type="pres">
      <dgm:prSet presAssocID="{055A0EB8-AC1E-447B-9CC5-E845A3472FAD}" presName="node" presStyleCnt="0"/>
      <dgm:spPr/>
    </dgm:pt>
    <dgm:pt modelId="{6D28E8F9-1930-4B74-8929-3EFBDF9F7522}" type="pres">
      <dgm:prSet presAssocID="{055A0EB8-AC1E-447B-9CC5-E845A3472FAD}" presName="parentNode" presStyleLbl="node1" presStyleIdx="6" presStyleCnt="7" custScaleX="180134" custScaleY="186263" custLinFactX="-51441" custLinFactNeighborX="-100000" custLinFactNeighborY="-20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A7767-2238-445C-A102-39DEA007E35C}" type="pres">
      <dgm:prSet presAssocID="{055A0EB8-AC1E-447B-9CC5-E845A3472FA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11E316D-9FB8-47BE-B4CC-3B77169D3989}" type="presOf" srcId="{055A0EB8-AC1E-447B-9CC5-E845A3472FAD}" destId="{6D28E8F9-1930-4B74-8929-3EFBDF9F7522}" srcOrd="0" destOrd="0" presId="urn:microsoft.com/office/officeart/2005/8/layout/radial2"/>
    <dgm:cxn modelId="{2B26BEBB-6DB9-468F-AA84-0DA298479D90}" srcId="{D445504B-85A2-4523-A3B1-6831ECB36A89}" destId="{9F18DC7B-B88E-4541-A30B-628929D1AC2C}" srcOrd="0" destOrd="0" parTransId="{08CC30C6-6AE3-4833-8C95-C0F6881D14F4}" sibTransId="{66FDDEA6-FB00-4C08-836B-7D543376B238}"/>
    <dgm:cxn modelId="{B538D735-2B94-4787-9216-12545BB86212}" type="presOf" srcId="{9E690548-5DA2-4FE4-B386-92A9E7706713}" destId="{F67F723A-0E59-4FB8-B9E8-721E1172DBC8}" srcOrd="0" destOrd="0" presId="urn:microsoft.com/office/officeart/2005/8/layout/radial2"/>
    <dgm:cxn modelId="{637FA8EF-F2EE-44FE-992B-20497918EA95}" type="presOf" srcId="{56F8C382-78DF-411F-8E0D-08CEFDF7E1F5}" destId="{9896436C-7FA9-43D3-A6E5-BBBD7EB01A5E}" srcOrd="0" destOrd="0" presId="urn:microsoft.com/office/officeart/2005/8/layout/radial2"/>
    <dgm:cxn modelId="{951E77E8-9A37-4A70-8E63-0FEB8BE95923}" type="presOf" srcId="{42943120-CAB8-4520-A217-F9BE48213E1C}" destId="{40C1B83C-EC3E-47C0-9A32-C93ED8E6E160}" srcOrd="0" destOrd="0" presId="urn:microsoft.com/office/officeart/2005/8/layout/radial2"/>
    <dgm:cxn modelId="{04E5E3E8-238F-4A45-887F-C73845B2D090}" type="presOf" srcId="{2DA891EB-D986-4D21-B63D-62551E525455}" destId="{17CBBA0D-6647-4014-8818-1EB872864F75}" srcOrd="0" destOrd="0" presId="urn:microsoft.com/office/officeart/2005/8/layout/radial2"/>
    <dgm:cxn modelId="{3E24473A-50F4-41F0-9164-65703C4540F3}" srcId="{D445504B-85A2-4523-A3B1-6831ECB36A89}" destId="{6823E6AF-A3E0-4911-AAE6-F410CFC24834}" srcOrd="1" destOrd="0" parTransId="{5AE726AB-6CE1-4E79-9825-ED3E43379899}" sibTransId="{D154F391-F235-412F-A6AD-AF0942C83C00}"/>
    <dgm:cxn modelId="{BC03727E-1BDD-4B23-8309-50191480E732}" srcId="{D445504B-85A2-4523-A3B1-6831ECB36A89}" destId="{055A0EB8-AC1E-447B-9CC5-E845A3472FAD}" srcOrd="5" destOrd="0" parTransId="{718F2E6A-B3D8-4802-8380-15BF51AF3570}" sibTransId="{EC6919C6-7F8D-4478-A7C6-0245A29C85CD}"/>
    <dgm:cxn modelId="{F5135D37-0CA2-4864-8D68-92FBDACAA5FE}" type="presOf" srcId="{09DF6CCC-4671-4BB7-B5E8-A1AF4E21674B}" destId="{B90EED3D-E48A-49AB-A03E-009AF4EA1B4A}" srcOrd="0" destOrd="0" presId="urn:microsoft.com/office/officeart/2005/8/layout/radial2"/>
    <dgm:cxn modelId="{F510C1C4-E241-4F72-92DD-24BF6D59818D}" srcId="{D445504B-85A2-4523-A3B1-6831ECB36A89}" destId="{09DF6CCC-4671-4BB7-B5E8-A1AF4E21674B}" srcOrd="2" destOrd="0" parTransId="{2DA891EB-D986-4D21-B63D-62551E525455}" sibTransId="{F4586F2F-85DD-4D41-8C74-2276D42EC0E9}"/>
    <dgm:cxn modelId="{708E5A4F-E936-4E51-8292-E55B746BDC6E}" type="presOf" srcId="{9F18DC7B-B88E-4541-A30B-628929D1AC2C}" destId="{E40346DE-0630-4CB8-A0DA-A262E2312702}" srcOrd="0" destOrd="0" presId="urn:microsoft.com/office/officeart/2005/8/layout/radial2"/>
    <dgm:cxn modelId="{9D59EED0-9F9F-4DA4-955C-0E4D7D3AFB3E}" type="presOf" srcId="{6823E6AF-A3E0-4911-AAE6-F410CFC24834}" destId="{93203A35-320C-4291-A75A-FBE49584932A}" srcOrd="0" destOrd="0" presId="urn:microsoft.com/office/officeart/2005/8/layout/radial2"/>
    <dgm:cxn modelId="{9BE4F888-D4FB-4B56-9A3A-F78D174A9B0C}" type="presOf" srcId="{08CC30C6-6AE3-4833-8C95-C0F6881D14F4}" destId="{4C354071-8BBA-49D6-A0BF-FB2C80C56BBF}" srcOrd="0" destOrd="0" presId="urn:microsoft.com/office/officeart/2005/8/layout/radial2"/>
    <dgm:cxn modelId="{E198BBF6-2A7F-4EC7-AE6A-7FDCAF5BD803}" srcId="{D445504B-85A2-4523-A3B1-6831ECB36A89}" destId="{42943120-CAB8-4520-A217-F9BE48213E1C}" srcOrd="3" destOrd="0" parTransId="{9E690548-5DA2-4FE4-B386-92A9E7706713}" sibTransId="{03559616-6CBC-4F75-8165-E13291CEFB40}"/>
    <dgm:cxn modelId="{68E8D146-3BA9-4B90-A547-B48C1916A451}" srcId="{D445504B-85A2-4523-A3B1-6831ECB36A89}" destId="{9F0BECE0-E793-4198-9400-EB4BA2AA9E71}" srcOrd="4" destOrd="0" parTransId="{56F8C382-78DF-411F-8E0D-08CEFDF7E1F5}" sibTransId="{8292DD15-7ED7-4D42-AFDE-B20C915C5478}"/>
    <dgm:cxn modelId="{1D06B240-EE7E-4F8D-BCF5-8B882C175210}" type="presOf" srcId="{D445504B-85A2-4523-A3B1-6831ECB36A89}" destId="{AACE8C4C-6790-4D96-AC8A-8263E26B0555}" srcOrd="0" destOrd="0" presId="urn:microsoft.com/office/officeart/2005/8/layout/radial2"/>
    <dgm:cxn modelId="{3E86DD6F-F069-4F22-AAB5-B4374B14B4D7}" type="presOf" srcId="{5AE726AB-6CE1-4E79-9825-ED3E43379899}" destId="{521A2F37-117E-4ADB-8069-EEA759DD966B}" srcOrd="0" destOrd="0" presId="urn:microsoft.com/office/officeart/2005/8/layout/radial2"/>
    <dgm:cxn modelId="{B1F46BCB-F561-4A25-9D64-C18A32FB89B3}" type="presOf" srcId="{718F2E6A-B3D8-4802-8380-15BF51AF3570}" destId="{72067E45-5F56-4C1C-AD87-95D1F0034137}" srcOrd="0" destOrd="0" presId="urn:microsoft.com/office/officeart/2005/8/layout/radial2"/>
    <dgm:cxn modelId="{7DFFDA71-ECB6-41E2-B7B0-EB01FF361DD1}" type="presOf" srcId="{9F0BECE0-E793-4198-9400-EB4BA2AA9E71}" destId="{5DF95208-9AD1-427C-B645-16F9FBB751F4}" srcOrd="0" destOrd="0" presId="urn:microsoft.com/office/officeart/2005/8/layout/radial2"/>
    <dgm:cxn modelId="{351300E0-32A9-4CBC-8FF7-80AE1F29B4A6}" type="presParOf" srcId="{AACE8C4C-6790-4D96-AC8A-8263E26B0555}" destId="{F7B17D3B-0AC0-4906-A09E-A9EC2997AFC1}" srcOrd="0" destOrd="0" presId="urn:microsoft.com/office/officeart/2005/8/layout/radial2"/>
    <dgm:cxn modelId="{64C9BFCD-2C4B-48ED-B499-85314C353588}" type="presParOf" srcId="{F7B17D3B-0AC0-4906-A09E-A9EC2997AFC1}" destId="{803002DF-85E2-4399-9B01-38ADECD88969}" srcOrd="0" destOrd="0" presId="urn:microsoft.com/office/officeart/2005/8/layout/radial2"/>
    <dgm:cxn modelId="{EF6E7C4E-2092-4189-A072-D540BBB3567E}" type="presParOf" srcId="{803002DF-85E2-4399-9B01-38ADECD88969}" destId="{1E9A491B-C5FC-4755-92C7-0516BE5F495D}" srcOrd="0" destOrd="0" presId="urn:microsoft.com/office/officeart/2005/8/layout/radial2"/>
    <dgm:cxn modelId="{A02446E1-0187-4552-B21D-15B45BA3811A}" type="presParOf" srcId="{803002DF-85E2-4399-9B01-38ADECD88969}" destId="{29F4E2FB-2339-442D-A445-B2B80CB6A54F}" srcOrd="1" destOrd="0" presId="urn:microsoft.com/office/officeart/2005/8/layout/radial2"/>
    <dgm:cxn modelId="{99E26C87-B103-48FE-B105-21DBC0A6141A}" type="presParOf" srcId="{F7B17D3B-0AC0-4906-A09E-A9EC2997AFC1}" destId="{4C354071-8BBA-49D6-A0BF-FB2C80C56BBF}" srcOrd="1" destOrd="0" presId="urn:microsoft.com/office/officeart/2005/8/layout/radial2"/>
    <dgm:cxn modelId="{6CE7DD09-C260-45D6-9EA3-F929A95A87DD}" type="presParOf" srcId="{F7B17D3B-0AC0-4906-A09E-A9EC2997AFC1}" destId="{3868431D-9BB4-43A0-8BCA-4176DF48B301}" srcOrd="2" destOrd="0" presId="urn:microsoft.com/office/officeart/2005/8/layout/radial2"/>
    <dgm:cxn modelId="{3338D895-C251-44E7-8E88-08A82419C64F}" type="presParOf" srcId="{3868431D-9BB4-43A0-8BCA-4176DF48B301}" destId="{E40346DE-0630-4CB8-A0DA-A262E2312702}" srcOrd="0" destOrd="0" presId="urn:microsoft.com/office/officeart/2005/8/layout/radial2"/>
    <dgm:cxn modelId="{AB44249D-66CD-41F1-ADA7-7B17D61E52F3}" type="presParOf" srcId="{3868431D-9BB4-43A0-8BCA-4176DF48B301}" destId="{F26B361D-E94E-48D0-A295-9AC9F4C7318D}" srcOrd="1" destOrd="0" presId="urn:microsoft.com/office/officeart/2005/8/layout/radial2"/>
    <dgm:cxn modelId="{8E96591B-D9B6-499C-B857-9603B430707E}" type="presParOf" srcId="{F7B17D3B-0AC0-4906-A09E-A9EC2997AFC1}" destId="{521A2F37-117E-4ADB-8069-EEA759DD966B}" srcOrd="3" destOrd="0" presId="urn:microsoft.com/office/officeart/2005/8/layout/radial2"/>
    <dgm:cxn modelId="{9D5A34D8-8EF6-47CD-B207-854E5366A44F}" type="presParOf" srcId="{F7B17D3B-0AC0-4906-A09E-A9EC2997AFC1}" destId="{9A1A8E60-0C52-420E-B804-E6BD5FBC6E06}" srcOrd="4" destOrd="0" presId="urn:microsoft.com/office/officeart/2005/8/layout/radial2"/>
    <dgm:cxn modelId="{4DA032E3-108A-4F43-A476-C6ED0645CE91}" type="presParOf" srcId="{9A1A8E60-0C52-420E-B804-E6BD5FBC6E06}" destId="{93203A35-320C-4291-A75A-FBE49584932A}" srcOrd="0" destOrd="0" presId="urn:microsoft.com/office/officeart/2005/8/layout/radial2"/>
    <dgm:cxn modelId="{B48F8B15-FDA7-4A21-8545-DC834BB586E3}" type="presParOf" srcId="{9A1A8E60-0C52-420E-B804-E6BD5FBC6E06}" destId="{7912D39B-4C1E-440C-AAA0-81E5C9637071}" srcOrd="1" destOrd="0" presId="urn:microsoft.com/office/officeart/2005/8/layout/radial2"/>
    <dgm:cxn modelId="{AD6A1E38-BA97-45D5-8643-51C8987D3876}" type="presParOf" srcId="{F7B17D3B-0AC0-4906-A09E-A9EC2997AFC1}" destId="{17CBBA0D-6647-4014-8818-1EB872864F75}" srcOrd="5" destOrd="0" presId="urn:microsoft.com/office/officeart/2005/8/layout/radial2"/>
    <dgm:cxn modelId="{94B5AB6B-12BF-4145-B810-865927B3D422}" type="presParOf" srcId="{F7B17D3B-0AC0-4906-A09E-A9EC2997AFC1}" destId="{0E2C231F-AF45-479E-8DBC-8347B6C04F4D}" srcOrd="6" destOrd="0" presId="urn:microsoft.com/office/officeart/2005/8/layout/radial2"/>
    <dgm:cxn modelId="{054DC391-F36E-4ABB-99BE-AB1460C3EE18}" type="presParOf" srcId="{0E2C231F-AF45-479E-8DBC-8347B6C04F4D}" destId="{B90EED3D-E48A-49AB-A03E-009AF4EA1B4A}" srcOrd="0" destOrd="0" presId="urn:microsoft.com/office/officeart/2005/8/layout/radial2"/>
    <dgm:cxn modelId="{CEFCAC7A-1AB2-4B87-9921-80B1AB866456}" type="presParOf" srcId="{0E2C231F-AF45-479E-8DBC-8347B6C04F4D}" destId="{3784C57A-24B1-41B0-AA72-EE4CC1AB549F}" srcOrd="1" destOrd="0" presId="urn:microsoft.com/office/officeart/2005/8/layout/radial2"/>
    <dgm:cxn modelId="{F7761968-AC4D-4926-9BB8-D8FEBAE8BDE8}" type="presParOf" srcId="{F7B17D3B-0AC0-4906-A09E-A9EC2997AFC1}" destId="{F67F723A-0E59-4FB8-B9E8-721E1172DBC8}" srcOrd="7" destOrd="0" presId="urn:microsoft.com/office/officeart/2005/8/layout/radial2"/>
    <dgm:cxn modelId="{BBCCEF0E-2C02-4429-8664-568D65522226}" type="presParOf" srcId="{F7B17D3B-0AC0-4906-A09E-A9EC2997AFC1}" destId="{983192BD-09DD-4269-A865-CE256E81B334}" srcOrd="8" destOrd="0" presId="urn:microsoft.com/office/officeart/2005/8/layout/radial2"/>
    <dgm:cxn modelId="{6FAFEA40-9CDE-4C2D-A18B-9BA6ED47AF49}" type="presParOf" srcId="{983192BD-09DD-4269-A865-CE256E81B334}" destId="{40C1B83C-EC3E-47C0-9A32-C93ED8E6E160}" srcOrd="0" destOrd="0" presId="urn:microsoft.com/office/officeart/2005/8/layout/radial2"/>
    <dgm:cxn modelId="{6D113EAE-3FB4-4662-91DF-7AE2E83B15F0}" type="presParOf" srcId="{983192BD-09DD-4269-A865-CE256E81B334}" destId="{1889B000-7B77-4C9E-85A9-38230167F114}" srcOrd="1" destOrd="0" presId="urn:microsoft.com/office/officeart/2005/8/layout/radial2"/>
    <dgm:cxn modelId="{7C2D398C-CA85-4791-A14C-537DA1E957FB}" type="presParOf" srcId="{F7B17D3B-0AC0-4906-A09E-A9EC2997AFC1}" destId="{9896436C-7FA9-43D3-A6E5-BBBD7EB01A5E}" srcOrd="9" destOrd="0" presId="urn:microsoft.com/office/officeart/2005/8/layout/radial2"/>
    <dgm:cxn modelId="{2B166C3D-4D0B-4B02-883F-70618C33ADC5}" type="presParOf" srcId="{F7B17D3B-0AC0-4906-A09E-A9EC2997AFC1}" destId="{9F0AC1FE-C385-4165-8D20-4A5BBC77CE65}" srcOrd="10" destOrd="0" presId="urn:microsoft.com/office/officeart/2005/8/layout/radial2"/>
    <dgm:cxn modelId="{3B354EF3-4BEE-4280-9AD8-6FD412A506F7}" type="presParOf" srcId="{9F0AC1FE-C385-4165-8D20-4A5BBC77CE65}" destId="{5DF95208-9AD1-427C-B645-16F9FBB751F4}" srcOrd="0" destOrd="0" presId="urn:microsoft.com/office/officeart/2005/8/layout/radial2"/>
    <dgm:cxn modelId="{FCFFBA64-2CC6-46C2-AE1A-27C1A7B933E3}" type="presParOf" srcId="{9F0AC1FE-C385-4165-8D20-4A5BBC77CE65}" destId="{8F7FFB0E-05B2-4078-A510-C46707CCEA9A}" srcOrd="1" destOrd="0" presId="urn:microsoft.com/office/officeart/2005/8/layout/radial2"/>
    <dgm:cxn modelId="{C5DE3899-F124-4CED-9F77-AED8960352FA}" type="presParOf" srcId="{F7B17D3B-0AC0-4906-A09E-A9EC2997AFC1}" destId="{72067E45-5F56-4C1C-AD87-95D1F0034137}" srcOrd="11" destOrd="0" presId="urn:microsoft.com/office/officeart/2005/8/layout/radial2"/>
    <dgm:cxn modelId="{D1ED9714-B037-465B-AA0A-C838D1C90116}" type="presParOf" srcId="{F7B17D3B-0AC0-4906-A09E-A9EC2997AFC1}" destId="{74557742-DE6A-45E2-ADC0-A25550F370D0}" srcOrd="12" destOrd="0" presId="urn:microsoft.com/office/officeart/2005/8/layout/radial2"/>
    <dgm:cxn modelId="{AFD94AE9-DDE5-4439-BB53-D8E009D0A05A}" type="presParOf" srcId="{74557742-DE6A-45E2-ADC0-A25550F370D0}" destId="{6D28E8F9-1930-4B74-8929-3EFBDF9F7522}" srcOrd="0" destOrd="0" presId="urn:microsoft.com/office/officeart/2005/8/layout/radial2"/>
    <dgm:cxn modelId="{3EB8FF33-8024-4E9A-9B80-CC20DBD63ABB}" type="presParOf" srcId="{74557742-DE6A-45E2-ADC0-A25550F370D0}" destId="{520A7767-2238-445C-A102-39DEA007E35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47CC461D-D72E-447B-970F-37605DB3E024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Girls have a higher level of well-being than boys.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76CE3908-8D07-4DA9-B94E-26BCC9930EDE}" type="parTrans" cxnId="{6F79D252-4E17-49FE-A0F3-CF0B9248EB33}">
      <dgm:prSet/>
      <dgm:spPr/>
      <dgm:t>
        <a:bodyPr/>
        <a:lstStyle/>
        <a:p>
          <a:endParaRPr lang="en-US"/>
        </a:p>
      </dgm:t>
    </dgm:pt>
    <dgm:pt modelId="{C4A6FB7B-660F-4F24-887F-70B7AF3EA25A}" type="sibTrans" cxnId="{6F79D252-4E17-49FE-A0F3-CF0B9248EB33}">
      <dgm:prSet/>
      <dgm:spPr/>
      <dgm:t>
        <a:bodyPr/>
        <a:lstStyle/>
        <a:p>
          <a:endParaRPr lang="en-US"/>
        </a:p>
      </dgm:t>
    </dgm:pt>
    <dgm:pt modelId="{1550E996-973F-4A27-B640-2DC67A37279A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1200" b="0" i="0" strike="noStrike" dirty="0" smtClean="0">
              <a:solidFill>
                <a:schemeClr val="accent6"/>
              </a:solidFill>
            </a:rPr>
            <a:t>Age variable:</a:t>
          </a:r>
        </a:p>
        <a:p>
          <a:pPr>
            <a:lnSpc>
              <a:spcPct val="100000"/>
            </a:lnSpc>
          </a:pPr>
          <a:r>
            <a:rPr lang="en-US" sz="1200" b="0" i="0" dirty="0" smtClean="0">
              <a:solidFill>
                <a:schemeClr val="accent6"/>
              </a:solidFill>
            </a:rPr>
            <a:t>age increases, the level of well-being in school decreases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4134DEAA-5C29-4785-AA3E-904803F2DD6E}" type="parTrans" cxnId="{C72D95F5-8410-4D0E-91D5-84C4688FF591}">
      <dgm:prSet/>
      <dgm:spPr/>
      <dgm:t>
        <a:bodyPr/>
        <a:lstStyle/>
        <a:p>
          <a:endParaRPr lang="en-US"/>
        </a:p>
      </dgm:t>
    </dgm:pt>
    <dgm:pt modelId="{5E580394-011D-43D9-B17A-787DC1CFEE67}" type="sibTrans" cxnId="{C72D95F5-8410-4D0E-91D5-84C4688FF591}">
      <dgm:prSet/>
      <dgm:spPr/>
      <dgm:t>
        <a:bodyPr/>
        <a:lstStyle/>
        <a:p>
          <a:endParaRPr lang="en-US"/>
        </a:p>
      </dgm:t>
    </dgm:pt>
    <dgm:pt modelId="{93F19093-9517-405C-AB50-4C9722E264C6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Most of the social, demographic and economic factors analyzed have shown a significant correlation with the subscales of  RSWBS.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B7BC138B-2374-4DAA-9303-51A9ED24B2C7}" type="parTrans" cxnId="{A5BC9332-694E-4F06-AE11-537092A40EA9}">
      <dgm:prSet/>
      <dgm:spPr/>
      <dgm:t>
        <a:bodyPr/>
        <a:lstStyle/>
        <a:p>
          <a:endParaRPr lang="en-US"/>
        </a:p>
      </dgm:t>
    </dgm:pt>
    <dgm:pt modelId="{7DFEA2C0-6901-4A83-A26A-1831EDBD3123}" type="sibTrans" cxnId="{A5BC9332-694E-4F06-AE11-537092A40EA9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4"/>
      <dgm:spPr/>
    </dgm:pt>
    <dgm:pt modelId="{29F4E2FB-2339-442D-A445-B2B80CB6A54F}" type="pres">
      <dgm:prSet presAssocID="{D445504B-85A2-4523-A3B1-6831ECB36A89}" presName="visible" presStyleLbl="node1" presStyleIdx="0" presStyleCnt="4" custScaleX="95275" custScaleY="94718" custLinFactNeighborX="-11912" custLinFactNeighborY="-34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n-US"/>
        </a:p>
      </dgm:t>
    </dgm:pt>
    <dgm:pt modelId="{852A50A5-9326-4BFF-B029-AAA7E8E7A3F9}" type="pres">
      <dgm:prSet presAssocID="{B7BC138B-2374-4DAA-9303-51A9ED24B2C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C3BCFFF-F382-4D87-A58C-65C943B49445}" type="pres">
      <dgm:prSet presAssocID="{93F19093-9517-405C-AB50-4C9722E264C6}" presName="node" presStyleCnt="0"/>
      <dgm:spPr/>
    </dgm:pt>
    <dgm:pt modelId="{F41765A2-8D2C-4166-8A55-65AA7B27CCB8}" type="pres">
      <dgm:prSet presAssocID="{93F19093-9517-405C-AB50-4C9722E264C6}" presName="parentNode" presStyleLbl="node1" presStyleIdx="1" presStyleCnt="4" custAng="0" custScaleX="131384" custScaleY="119508" custLinFactNeighborX="16361" custLinFactNeighborY="33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A070-07B3-4AC8-838B-E03420DAE241}" type="pres">
      <dgm:prSet presAssocID="{93F19093-9517-405C-AB50-4C9722E264C6}" presName="childNode" presStyleLbl="revTx" presStyleIdx="0" presStyleCnt="0">
        <dgm:presLayoutVars>
          <dgm:bulletEnabled val="1"/>
        </dgm:presLayoutVars>
      </dgm:prSet>
      <dgm:spPr/>
    </dgm:pt>
    <dgm:pt modelId="{906DBA37-D6D5-49F8-BCC1-3E8FDD968906}" type="pres">
      <dgm:prSet presAssocID="{76CE3908-8D07-4DA9-B94E-26BCC9930ED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A058A6C-996C-4333-84B2-33327E6F4820}" type="pres">
      <dgm:prSet presAssocID="{47CC461D-D72E-447B-970F-37605DB3E024}" presName="node" presStyleCnt="0"/>
      <dgm:spPr/>
    </dgm:pt>
    <dgm:pt modelId="{92A89455-8A61-40CE-929B-DACDF83033DC}" type="pres">
      <dgm:prSet presAssocID="{47CC461D-D72E-447B-970F-37605DB3E024}" presName="parentNode" presStyleLbl="node1" presStyleIdx="2" presStyleCnt="4" custScaleX="89488" custScaleY="81905" custLinFactY="5" custLinFactNeighborX="-2897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3B2C2-EF0E-47E7-A6C9-3CC5E581870E}" type="pres">
      <dgm:prSet presAssocID="{47CC461D-D72E-447B-970F-37605DB3E024}" presName="childNode" presStyleLbl="revTx" presStyleIdx="0" presStyleCnt="0">
        <dgm:presLayoutVars>
          <dgm:bulletEnabled val="1"/>
        </dgm:presLayoutVars>
      </dgm:prSet>
      <dgm:spPr/>
    </dgm:pt>
    <dgm:pt modelId="{C22D8897-87D8-400B-BC0D-2BC9D0924DCF}" type="pres">
      <dgm:prSet presAssocID="{4134DEAA-5C29-4785-AA3E-904803F2DD6E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01D3171-D151-4290-A2C0-1B37A19D0B63}" type="pres">
      <dgm:prSet presAssocID="{1550E996-973F-4A27-B640-2DC67A37279A}" presName="node" presStyleCnt="0"/>
      <dgm:spPr/>
    </dgm:pt>
    <dgm:pt modelId="{54CF8019-3776-402A-BC8F-2D5B6BF07CF4}" type="pres">
      <dgm:prSet presAssocID="{1550E996-973F-4A27-B640-2DC67A37279A}" presName="parentNode" presStyleLbl="node1" presStyleIdx="3" presStyleCnt="4" custScaleX="124934" custScaleY="106426" custLinFactY="-6959" custLinFactNeighborX="8189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C5F68-8F49-4839-BF9F-5E6F7426CA81}" type="pres">
      <dgm:prSet presAssocID="{1550E996-973F-4A27-B640-2DC67A37279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FFCF13C-C855-4550-B463-0D5192FA349D}" type="presOf" srcId="{4134DEAA-5C29-4785-AA3E-904803F2DD6E}" destId="{C22D8897-87D8-400B-BC0D-2BC9D0924DCF}" srcOrd="0" destOrd="0" presId="urn:microsoft.com/office/officeart/2005/8/layout/radial2"/>
    <dgm:cxn modelId="{A5BC9332-694E-4F06-AE11-537092A40EA9}" srcId="{D445504B-85A2-4523-A3B1-6831ECB36A89}" destId="{93F19093-9517-405C-AB50-4C9722E264C6}" srcOrd="0" destOrd="0" parTransId="{B7BC138B-2374-4DAA-9303-51A9ED24B2C7}" sibTransId="{7DFEA2C0-6901-4A83-A26A-1831EDBD3123}"/>
    <dgm:cxn modelId="{3561C5B4-9561-47C4-B614-BE23B16DF452}" type="presOf" srcId="{B7BC138B-2374-4DAA-9303-51A9ED24B2C7}" destId="{852A50A5-9326-4BFF-B029-AAA7E8E7A3F9}" srcOrd="0" destOrd="0" presId="urn:microsoft.com/office/officeart/2005/8/layout/radial2"/>
    <dgm:cxn modelId="{AB116C46-D9FB-4AFB-A617-C11F974C076A}" type="presOf" srcId="{76CE3908-8D07-4DA9-B94E-26BCC9930EDE}" destId="{906DBA37-D6D5-49F8-BCC1-3E8FDD968906}" srcOrd="0" destOrd="0" presId="urn:microsoft.com/office/officeart/2005/8/layout/radial2"/>
    <dgm:cxn modelId="{42639E7D-4B70-4ED4-A528-CB8CDE7F8BF9}" type="presOf" srcId="{47CC461D-D72E-447B-970F-37605DB3E024}" destId="{92A89455-8A61-40CE-929B-DACDF83033DC}" srcOrd="0" destOrd="0" presId="urn:microsoft.com/office/officeart/2005/8/layout/radial2"/>
    <dgm:cxn modelId="{C9987992-1666-4196-816A-7A8583F1768D}" type="presOf" srcId="{1550E996-973F-4A27-B640-2DC67A37279A}" destId="{54CF8019-3776-402A-BC8F-2D5B6BF07CF4}" srcOrd="0" destOrd="0" presId="urn:microsoft.com/office/officeart/2005/8/layout/radial2"/>
    <dgm:cxn modelId="{085FC5E8-5AA5-45F0-953F-ECA6FB6DDD10}" type="presOf" srcId="{D445504B-85A2-4523-A3B1-6831ECB36A89}" destId="{AACE8C4C-6790-4D96-AC8A-8263E26B0555}" srcOrd="0" destOrd="0" presId="urn:microsoft.com/office/officeart/2005/8/layout/radial2"/>
    <dgm:cxn modelId="{6F79D252-4E17-49FE-A0F3-CF0B9248EB33}" srcId="{D445504B-85A2-4523-A3B1-6831ECB36A89}" destId="{47CC461D-D72E-447B-970F-37605DB3E024}" srcOrd="1" destOrd="0" parTransId="{76CE3908-8D07-4DA9-B94E-26BCC9930EDE}" sibTransId="{C4A6FB7B-660F-4F24-887F-70B7AF3EA25A}"/>
    <dgm:cxn modelId="{10D35281-950C-4F9D-AC56-0CF4CEEC68B7}" type="presOf" srcId="{93F19093-9517-405C-AB50-4C9722E264C6}" destId="{F41765A2-8D2C-4166-8A55-65AA7B27CCB8}" srcOrd="0" destOrd="0" presId="urn:microsoft.com/office/officeart/2005/8/layout/radial2"/>
    <dgm:cxn modelId="{C72D95F5-8410-4D0E-91D5-84C4688FF591}" srcId="{D445504B-85A2-4523-A3B1-6831ECB36A89}" destId="{1550E996-973F-4A27-B640-2DC67A37279A}" srcOrd="2" destOrd="0" parTransId="{4134DEAA-5C29-4785-AA3E-904803F2DD6E}" sibTransId="{5E580394-011D-43D9-B17A-787DC1CFEE67}"/>
    <dgm:cxn modelId="{DADDA5DC-6A3D-4623-AC6B-32FB4039142E}" type="presParOf" srcId="{AACE8C4C-6790-4D96-AC8A-8263E26B0555}" destId="{F7B17D3B-0AC0-4906-A09E-A9EC2997AFC1}" srcOrd="0" destOrd="0" presId="urn:microsoft.com/office/officeart/2005/8/layout/radial2"/>
    <dgm:cxn modelId="{FDB81B49-5752-4329-BF30-80E79B46B951}" type="presParOf" srcId="{F7B17D3B-0AC0-4906-A09E-A9EC2997AFC1}" destId="{803002DF-85E2-4399-9B01-38ADECD88969}" srcOrd="0" destOrd="0" presId="urn:microsoft.com/office/officeart/2005/8/layout/radial2"/>
    <dgm:cxn modelId="{4C785379-044D-4264-97C4-820B649DC32A}" type="presParOf" srcId="{803002DF-85E2-4399-9B01-38ADECD88969}" destId="{1E9A491B-C5FC-4755-92C7-0516BE5F495D}" srcOrd="0" destOrd="0" presId="urn:microsoft.com/office/officeart/2005/8/layout/radial2"/>
    <dgm:cxn modelId="{C1D0C18D-3263-4D22-A968-44CFD088E82A}" type="presParOf" srcId="{803002DF-85E2-4399-9B01-38ADECD88969}" destId="{29F4E2FB-2339-442D-A445-B2B80CB6A54F}" srcOrd="1" destOrd="0" presId="urn:microsoft.com/office/officeart/2005/8/layout/radial2"/>
    <dgm:cxn modelId="{A7A47A80-0D32-4367-8E99-D2E85295FE9D}" type="presParOf" srcId="{F7B17D3B-0AC0-4906-A09E-A9EC2997AFC1}" destId="{852A50A5-9326-4BFF-B029-AAA7E8E7A3F9}" srcOrd="1" destOrd="0" presId="urn:microsoft.com/office/officeart/2005/8/layout/radial2"/>
    <dgm:cxn modelId="{A20F3582-3410-45FF-A13C-C47359C283EF}" type="presParOf" srcId="{F7B17D3B-0AC0-4906-A09E-A9EC2997AFC1}" destId="{7C3BCFFF-F382-4D87-A58C-65C943B49445}" srcOrd="2" destOrd="0" presId="urn:microsoft.com/office/officeart/2005/8/layout/radial2"/>
    <dgm:cxn modelId="{EBBCC356-4144-4292-9F96-26D7EE359B47}" type="presParOf" srcId="{7C3BCFFF-F382-4D87-A58C-65C943B49445}" destId="{F41765A2-8D2C-4166-8A55-65AA7B27CCB8}" srcOrd="0" destOrd="0" presId="urn:microsoft.com/office/officeart/2005/8/layout/radial2"/>
    <dgm:cxn modelId="{154569EF-F149-4337-8C92-C410C6B192BE}" type="presParOf" srcId="{7C3BCFFF-F382-4D87-A58C-65C943B49445}" destId="{B41CA070-07B3-4AC8-838B-E03420DAE241}" srcOrd="1" destOrd="0" presId="urn:microsoft.com/office/officeart/2005/8/layout/radial2"/>
    <dgm:cxn modelId="{B19F825B-D855-40EA-8CB7-7F3E781B7711}" type="presParOf" srcId="{F7B17D3B-0AC0-4906-A09E-A9EC2997AFC1}" destId="{906DBA37-D6D5-49F8-BCC1-3E8FDD968906}" srcOrd="3" destOrd="0" presId="urn:microsoft.com/office/officeart/2005/8/layout/radial2"/>
    <dgm:cxn modelId="{064ABD09-3EB2-411B-969A-53795DE77007}" type="presParOf" srcId="{F7B17D3B-0AC0-4906-A09E-A9EC2997AFC1}" destId="{CA058A6C-996C-4333-84B2-33327E6F4820}" srcOrd="4" destOrd="0" presId="urn:microsoft.com/office/officeart/2005/8/layout/radial2"/>
    <dgm:cxn modelId="{A0B9C5C4-BFA9-4204-8018-0CBEF81B8D95}" type="presParOf" srcId="{CA058A6C-996C-4333-84B2-33327E6F4820}" destId="{92A89455-8A61-40CE-929B-DACDF83033DC}" srcOrd="0" destOrd="0" presId="urn:microsoft.com/office/officeart/2005/8/layout/radial2"/>
    <dgm:cxn modelId="{8D84B0EC-B585-4BAD-8D79-F3D2608525B3}" type="presParOf" srcId="{CA058A6C-996C-4333-84B2-33327E6F4820}" destId="{D9E3B2C2-EF0E-47E7-A6C9-3CC5E581870E}" srcOrd="1" destOrd="0" presId="urn:microsoft.com/office/officeart/2005/8/layout/radial2"/>
    <dgm:cxn modelId="{38AA6DFC-7407-4AA1-900F-26E384163C0F}" type="presParOf" srcId="{F7B17D3B-0AC0-4906-A09E-A9EC2997AFC1}" destId="{C22D8897-87D8-400B-BC0D-2BC9D0924DCF}" srcOrd="5" destOrd="0" presId="urn:microsoft.com/office/officeart/2005/8/layout/radial2"/>
    <dgm:cxn modelId="{4B04BC0D-8841-481B-8B91-B4860B0FC40E}" type="presParOf" srcId="{F7B17D3B-0AC0-4906-A09E-A9EC2997AFC1}" destId="{101D3171-D151-4290-A2C0-1B37A19D0B63}" srcOrd="6" destOrd="0" presId="urn:microsoft.com/office/officeart/2005/8/layout/radial2"/>
    <dgm:cxn modelId="{9C6A65F4-9404-434A-A56E-CB317655DC7F}" type="presParOf" srcId="{101D3171-D151-4290-A2C0-1B37A19D0B63}" destId="{54CF8019-3776-402A-BC8F-2D5B6BF07CF4}" srcOrd="0" destOrd="0" presId="urn:microsoft.com/office/officeart/2005/8/layout/radial2"/>
    <dgm:cxn modelId="{4909ED4E-555E-487F-B9A8-02B40F2233F8}" type="presParOf" srcId="{101D3171-D151-4290-A2C0-1B37A19D0B63}" destId="{F46C5F68-8F49-4839-BF9F-5E6F7426CA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45504B-85A2-4523-A3B1-6831ECB36A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C6C5740-95CF-4170-B6BD-486BC6CFB3C4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The well-being of students increases with family size, excepting somatization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57C86DBF-45EB-4C13-BE38-7B4A5F56C7E9}" type="parTrans" cxnId="{6A56BC58-324D-4219-95D8-C8E6189CB96D}">
      <dgm:prSet/>
      <dgm:spPr/>
      <dgm:t>
        <a:bodyPr/>
        <a:lstStyle/>
        <a:p>
          <a:endParaRPr lang="en-US"/>
        </a:p>
      </dgm:t>
    </dgm:pt>
    <dgm:pt modelId="{EF14CB6D-0C1E-4065-90EC-A36841897F90}" type="sibTrans" cxnId="{6A56BC58-324D-4219-95D8-C8E6189CB96D}">
      <dgm:prSet/>
      <dgm:spPr/>
      <dgm:t>
        <a:bodyPr/>
        <a:lstStyle/>
        <a:p>
          <a:endParaRPr lang="en-US"/>
        </a:p>
      </dgm:t>
    </dgm:pt>
    <dgm:pt modelId="{273A7AED-C023-4A24-BA47-5BDA1FF66632}">
      <dgm:prSet custT="1"/>
      <dgm:spPr/>
      <dgm:t>
        <a:bodyPr/>
        <a:lstStyle/>
        <a:p>
          <a:r>
            <a:rPr lang="it-IT" sz="1200" strike="noStrike" dirty="0" smtClean="0">
              <a:solidFill>
                <a:schemeClr val="accent6"/>
              </a:solidFill>
            </a:rPr>
            <a:t>S</a:t>
          </a:r>
          <a:r>
            <a:rPr lang="it-IT" sz="1200" dirty="0" smtClean="0">
              <a:solidFill>
                <a:schemeClr val="accent6"/>
              </a:solidFill>
            </a:rPr>
            <a:t>tudents’ well-being is strongly associated with family structure and the quality of the relationship with the parents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417B31A4-A701-44A3-90A6-485120C2971C}" type="parTrans" cxnId="{91D55FB0-BF4C-41A4-B347-C8F10B8B45EA}">
      <dgm:prSet/>
      <dgm:spPr/>
      <dgm:t>
        <a:bodyPr/>
        <a:lstStyle/>
        <a:p>
          <a:endParaRPr lang="en-US"/>
        </a:p>
      </dgm:t>
    </dgm:pt>
    <dgm:pt modelId="{89FCDB20-1561-4231-BBCF-8892DEBC9A3E}" type="sibTrans" cxnId="{91D55FB0-BF4C-41A4-B347-C8F10B8B45EA}">
      <dgm:prSet/>
      <dgm:spPr/>
      <dgm:t>
        <a:bodyPr/>
        <a:lstStyle/>
        <a:p>
          <a:endParaRPr lang="en-US"/>
        </a:p>
      </dgm:t>
    </dgm:pt>
    <dgm:pt modelId="{E244454B-15C6-4A05-8407-5F9BE66B0B9D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Mother’s level of education has proven to be a relevant factor.:</a:t>
          </a:r>
        </a:p>
        <a:p>
          <a:r>
            <a:rPr lang="en-US" sz="1200" b="0" i="0" dirty="0" smtClean="0">
              <a:solidFill>
                <a:schemeClr val="accent6"/>
              </a:solidFill>
            </a:rPr>
            <a:t>The students whose mothers have higher education have decreased levels of well-being, excepting somatization</a:t>
          </a:r>
          <a:endParaRPr lang="en-US" sz="1200" b="0" i="0" dirty="0">
            <a:solidFill>
              <a:schemeClr val="accent6"/>
            </a:solidFill>
          </a:endParaRPr>
        </a:p>
      </dgm:t>
    </dgm:pt>
    <dgm:pt modelId="{1A0CAF94-7F81-4867-905F-CAC12A6547A4}" type="parTrans" cxnId="{F372C979-0057-4EB6-A53E-0C075FB8E690}">
      <dgm:prSet/>
      <dgm:spPr/>
      <dgm:t>
        <a:bodyPr/>
        <a:lstStyle/>
        <a:p>
          <a:endParaRPr lang="en-US"/>
        </a:p>
      </dgm:t>
    </dgm:pt>
    <dgm:pt modelId="{CF108FDD-D9E9-4297-89B4-8773CE24A8EB}" type="sibTrans" cxnId="{F372C979-0057-4EB6-A53E-0C075FB8E690}">
      <dgm:prSet/>
      <dgm:spPr/>
      <dgm:t>
        <a:bodyPr/>
        <a:lstStyle/>
        <a:p>
          <a:endParaRPr lang="en-US"/>
        </a:p>
      </dgm:t>
    </dgm:pt>
    <dgm:pt modelId="{E28222D9-E78C-4ADE-9DFB-2885ABD0D902}">
      <dgm:prSet custT="1"/>
      <dgm:spPr/>
      <dgm:t>
        <a:bodyPr/>
        <a:lstStyle/>
        <a:p>
          <a:r>
            <a:rPr lang="en-US" sz="1200" b="0" i="0" dirty="0" smtClean="0">
              <a:solidFill>
                <a:schemeClr val="accent6"/>
              </a:solidFill>
            </a:rPr>
            <a:t>Well-being in school is lower in single-parent students</a:t>
          </a:r>
          <a:endParaRPr lang="en-US" sz="1200" b="0" i="0" dirty="0">
            <a:solidFill>
              <a:srgbClr val="FF0000"/>
            </a:solidFill>
          </a:endParaRPr>
        </a:p>
      </dgm:t>
    </dgm:pt>
    <dgm:pt modelId="{D1BB81F8-B977-469D-ADCC-B6393BD8B8DE}" type="parTrans" cxnId="{C9493017-E6CC-4FFC-A3B8-7F337CC120C1}">
      <dgm:prSet/>
      <dgm:spPr/>
      <dgm:t>
        <a:bodyPr/>
        <a:lstStyle/>
        <a:p>
          <a:endParaRPr lang="en-US"/>
        </a:p>
      </dgm:t>
    </dgm:pt>
    <dgm:pt modelId="{16D23424-639E-4143-8C01-DA1E4D7A7A75}" type="sibTrans" cxnId="{C9493017-E6CC-4FFC-A3B8-7F337CC120C1}">
      <dgm:prSet/>
      <dgm:spPr/>
      <dgm:t>
        <a:bodyPr/>
        <a:lstStyle/>
        <a:p>
          <a:endParaRPr lang="en-US"/>
        </a:p>
      </dgm:t>
    </dgm:pt>
    <dgm:pt modelId="{AACE8C4C-6790-4D96-AC8A-8263E26B0555}" type="pres">
      <dgm:prSet presAssocID="{D445504B-85A2-4523-A3B1-6831ECB36A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B17D3B-0AC0-4906-A09E-A9EC2997AFC1}" type="pres">
      <dgm:prSet presAssocID="{D445504B-85A2-4523-A3B1-6831ECB36A89}" presName="cycle" presStyleCnt="0"/>
      <dgm:spPr/>
    </dgm:pt>
    <dgm:pt modelId="{803002DF-85E2-4399-9B01-38ADECD88969}" type="pres">
      <dgm:prSet presAssocID="{D445504B-85A2-4523-A3B1-6831ECB36A89}" presName="centerShape" presStyleCnt="0"/>
      <dgm:spPr/>
    </dgm:pt>
    <dgm:pt modelId="{1E9A491B-C5FC-4755-92C7-0516BE5F495D}" type="pres">
      <dgm:prSet presAssocID="{D445504B-85A2-4523-A3B1-6831ECB36A89}" presName="connSite" presStyleLbl="node1" presStyleIdx="0" presStyleCnt="5"/>
      <dgm:spPr/>
    </dgm:pt>
    <dgm:pt modelId="{29F4E2FB-2339-442D-A445-B2B80CB6A54F}" type="pres">
      <dgm:prSet presAssocID="{D445504B-85A2-4523-A3B1-6831ECB36A89}" presName="visible" presStyleLbl="node1" presStyleIdx="0" presStyleCnt="5" custScaleX="124664" custScaleY="112109" custLinFactNeighborX="-24435" custLinFactNeighborY="-6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n-US"/>
        </a:p>
      </dgm:t>
    </dgm:pt>
    <dgm:pt modelId="{E93E74A3-22C0-426F-A71A-4729B16131E7}" type="pres">
      <dgm:prSet presAssocID="{417B31A4-A701-44A3-90A6-485120C2971C}" presName="Name25" presStyleLbl="parChTrans1D1" presStyleIdx="0" presStyleCnt="4"/>
      <dgm:spPr/>
      <dgm:t>
        <a:bodyPr/>
        <a:lstStyle/>
        <a:p>
          <a:endParaRPr lang="en-US"/>
        </a:p>
      </dgm:t>
    </dgm:pt>
    <dgm:pt modelId="{644F6C37-66A3-4D48-974E-B461977A0296}" type="pres">
      <dgm:prSet presAssocID="{273A7AED-C023-4A24-BA47-5BDA1FF66632}" presName="node" presStyleCnt="0"/>
      <dgm:spPr/>
    </dgm:pt>
    <dgm:pt modelId="{7F5ABDA7-6AEE-4571-937B-046295258124}" type="pres">
      <dgm:prSet presAssocID="{273A7AED-C023-4A24-BA47-5BDA1FF66632}" presName="parentNode" presStyleLbl="node1" presStyleIdx="1" presStyleCnt="5" custScaleX="202392" custScaleY="180813" custLinFactNeighborX="54038" custLinFactNeighborY="95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D164F-950B-44B3-BCDD-D0B65B52A1FB}" type="pres">
      <dgm:prSet presAssocID="{273A7AED-C023-4A24-BA47-5BDA1FF66632}" presName="childNode" presStyleLbl="revTx" presStyleIdx="0" presStyleCnt="0">
        <dgm:presLayoutVars>
          <dgm:bulletEnabled val="1"/>
        </dgm:presLayoutVars>
      </dgm:prSet>
      <dgm:spPr/>
    </dgm:pt>
    <dgm:pt modelId="{FBDFC128-6816-4369-83C6-3093814BC1FA}" type="pres">
      <dgm:prSet presAssocID="{1A0CAF94-7F81-4867-905F-CAC12A6547A4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593B5B0-AB37-42FE-8DFA-A2E63B6EA121}" type="pres">
      <dgm:prSet presAssocID="{E244454B-15C6-4A05-8407-5F9BE66B0B9D}" presName="node" presStyleCnt="0"/>
      <dgm:spPr/>
    </dgm:pt>
    <dgm:pt modelId="{452369E5-297F-444B-BC56-6EF49F56DEA6}" type="pres">
      <dgm:prSet presAssocID="{E244454B-15C6-4A05-8407-5F9BE66B0B9D}" presName="parentNode" presStyleLbl="node1" presStyleIdx="2" presStyleCnt="5" custScaleX="183957" custScaleY="176778" custLinFactX="81619" custLinFactNeighborX="100000" custLinFactNeighborY="14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A096F-6F4A-47E3-AFDE-47754CDFC61C}" type="pres">
      <dgm:prSet presAssocID="{E244454B-15C6-4A05-8407-5F9BE66B0B9D}" presName="childNode" presStyleLbl="revTx" presStyleIdx="0" presStyleCnt="0">
        <dgm:presLayoutVars>
          <dgm:bulletEnabled val="1"/>
        </dgm:presLayoutVars>
      </dgm:prSet>
      <dgm:spPr/>
    </dgm:pt>
    <dgm:pt modelId="{A14E5709-4F5C-4D50-960C-A21B86466C7B}" type="pres">
      <dgm:prSet presAssocID="{57C86DBF-45EB-4C13-BE38-7B4A5F56C7E9}" presName="Name25" presStyleLbl="parChTrans1D1" presStyleIdx="2" presStyleCnt="4"/>
      <dgm:spPr/>
      <dgm:t>
        <a:bodyPr/>
        <a:lstStyle/>
        <a:p>
          <a:endParaRPr lang="en-US"/>
        </a:p>
      </dgm:t>
    </dgm:pt>
    <dgm:pt modelId="{3509788A-377F-45E3-A455-25A1B2E718AB}" type="pres">
      <dgm:prSet presAssocID="{3C6C5740-95CF-4170-B6BD-486BC6CFB3C4}" presName="node" presStyleCnt="0"/>
      <dgm:spPr/>
    </dgm:pt>
    <dgm:pt modelId="{14985904-CEEA-452E-AEF6-D3F9F5478ADF}" type="pres">
      <dgm:prSet presAssocID="{3C6C5740-95CF-4170-B6BD-486BC6CFB3C4}" presName="parentNode" presStyleLbl="node1" presStyleIdx="3" presStyleCnt="5" custScaleX="126756" custScaleY="124700" custLinFactX="75552" custLinFactNeighborX="100000" custLinFactNeighborY="574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F802F-5DB0-445D-9981-191E13648056}" type="pres">
      <dgm:prSet presAssocID="{3C6C5740-95CF-4170-B6BD-486BC6CFB3C4}" presName="childNode" presStyleLbl="revTx" presStyleIdx="0" presStyleCnt="0">
        <dgm:presLayoutVars>
          <dgm:bulletEnabled val="1"/>
        </dgm:presLayoutVars>
      </dgm:prSet>
      <dgm:spPr/>
    </dgm:pt>
    <dgm:pt modelId="{25C218D3-7272-4D7B-8447-977980B3F259}" type="pres">
      <dgm:prSet presAssocID="{D1BB81F8-B977-469D-ADCC-B6393BD8B8DE}" presName="Name25" presStyleLbl="parChTrans1D1" presStyleIdx="3" presStyleCnt="4"/>
      <dgm:spPr/>
      <dgm:t>
        <a:bodyPr/>
        <a:lstStyle/>
        <a:p>
          <a:endParaRPr lang="en-US"/>
        </a:p>
      </dgm:t>
    </dgm:pt>
    <dgm:pt modelId="{70988194-4CE7-41CF-A98E-D1B2BFFF9521}" type="pres">
      <dgm:prSet presAssocID="{E28222D9-E78C-4ADE-9DFB-2885ABD0D902}" presName="node" presStyleCnt="0"/>
      <dgm:spPr/>
    </dgm:pt>
    <dgm:pt modelId="{061633D9-8414-4CE4-8BB8-E3C4FAC6B302}" type="pres">
      <dgm:prSet presAssocID="{E28222D9-E78C-4ADE-9DFB-2885ABD0D902}" presName="parentNode" presStyleLbl="node1" presStyleIdx="4" presStyleCnt="5" custScaleX="122356" custScaleY="111662" custLinFactNeighborX="56496" custLinFactNeighborY="-548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E89C-8B78-4109-99D4-C4B13E7CF920}" type="pres">
      <dgm:prSet presAssocID="{E28222D9-E78C-4ADE-9DFB-2885ABD0D90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9493017-E6CC-4FFC-A3B8-7F337CC120C1}" srcId="{D445504B-85A2-4523-A3B1-6831ECB36A89}" destId="{E28222D9-E78C-4ADE-9DFB-2885ABD0D902}" srcOrd="3" destOrd="0" parTransId="{D1BB81F8-B977-469D-ADCC-B6393BD8B8DE}" sibTransId="{16D23424-639E-4143-8C01-DA1E4D7A7A75}"/>
    <dgm:cxn modelId="{4FEB2D44-845F-4D8A-916B-F6B00C30D5FB}" type="presOf" srcId="{1A0CAF94-7F81-4867-905F-CAC12A6547A4}" destId="{FBDFC128-6816-4369-83C6-3093814BC1FA}" srcOrd="0" destOrd="0" presId="urn:microsoft.com/office/officeart/2005/8/layout/radial2"/>
    <dgm:cxn modelId="{6A56BC58-324D-4219-95D8-C8E6189CB96D}" srcId="{D445504B-85A2-4523-A3B1-6831ECB36A89}" destId="{3C6C5740-95CF-4170-B6BD-486BC6CFB3C4}" srcOrd="2" destOrd="0" parTransId="{57C86DBF-45EB-4C13-BE38-7B4A5F56C7E9}" sibTransId="{EF14CB6D-0C1E-4065-90EC-A36841897F90}"/>
    <dgm:cxn modelId="{91D55FB0-BF4C-41A4-B347-C8F10B8B45EA}" srcId="{D445504B-85A2-4523-A3B1-6831ECB36A89}" destId="{273A7AED-C023-4A24-BA47-5BDA1FF66632}" srcOrd="0" destOrd="0" parTransId="{417B31A4-A701-44A3-90A6-485120C2971C}" sibTransId="{89FCDB20-1561-4231-BBCF-8892DEBC9A3E}"/>
    <dgm:cxn modelId="{A3B0400C-F23E-424B-9FFC-9737C56B9F48}" type="presOf" srcId="{417B31A4-A701-44A3-90A6-485120C2971C}" destId="{E93E74A3-22C0-426F-A71A-4729B16131E7}" srcOrd="0" destOrd="0" presId="urn:microsoft.com/office/officeart/2005/8/layout/radial2"/>
    <dgm:cxn modelId="{99140539-D4FF-46BA-B767-1F583790A122}" type="presOf" srcId="{D445504B-85A2-4523-A3B1-6831ECB36A89}" destId="{AACE8C4C-6790-4D96-AC8A-8263E26B0555}" srcOrd="0" destOrd="0" presId="urn:microsoft.com/office/officeart/2005/8/layout/radial2"/>
    <dgm:cxn modelId="{C62A8B79-35E3-480C-83DC-BCD58E6BEBF9}" type="presOf" srcId="{57C86DBF-45EB-4C13-BE38-7B4A5F56C7E9}" destId="{A14E5709-4F5C-4D50-960C-A21B86466C7B}" srcOrd="0" destOrd="0" presId="urn:microsoft.com/office/officeart/2005/8/layout/radial2"/>
    <dgm:cxn modelId="{DD7A486E-3F43-440B-9911-503F68C9D2BC}" type="presOf" srcId="{E244454B-15C6-4A05-8407-5F9BE66B0B9D}" destId="{452369E5-297F-444B-BC56-6EF49F56DEA6}" srcOrd="0" destOrd="0" presId="urn:microsoft.com/office/officeart/2005/8/layout/radial2"/>
    <dgm:cxn modelId="{9AA96D36-9885-4CC4-B58D-20F84D05A572}" type="presOf" srcId="{E28222D9-E78C-4ADE-9DFB-2885ABD0D902}" destId="{061633D9-8414-4CE4-8BB8-E3C4FAC6B302}" srcOrd="0" destOrd="0" presId="urn:microsoft.com/office/officeart/2005/8/layout/radial2"/>
    <dgm:cxn modelId="{BAA1CED1-A20A-4E2F-A1DD-E617391575FB}" type="presOf" srcId="{273A7AED-C023-4A24-BA47-5BDA1FF66632}" destId="{7F5ABDA7-6AEE-4571-937B-046295258124}" srcOrd="0" destOrd="0" presId="urn:microsoft.com/office/officeart/2005/8/layout/radial2"/>
    <dgm:cxn modelId="{9BD75FAA-A18D-4FBF-9B3E-C029B88E5505}" type="presOf" srcId="{D1BB81F8-B977-469D-ADCC-B6393BD8B8DE}" destId="{25C218D3-7272-4D7B-8447-977980B3F259}" srcOrd="0" destOrd="0" presId="urn:microsoft.com/office/officeart/2005/8/layout/radial2"/>
    <dgm:cxn modelId="{5CCBEB6B-2B92-464D-91BD-E14A4C032074}" type="presOf" srcId="{3C6C5740-95CF-4170-B6BD-486BC6CFB3C4}" destId="{14985904-CEEA-452E-AEF6-D3F9F5478ADF}" srcOrd="0" destOrd="0" presId="urn:microsoft.com/office/officeart/2005/8/layout/radial2"/>
    <dgm:cxn modelId="{F372C979-0057-4EB6-A53E-0C075FB8E690}" srcId="{D445504B-85A2-4523-A3B1-6831ECB36A89}" destId="{E244454B-15C6-4A05-8407-5F9BE66B0B9D}" srcOrd="1" destOrd="0" parTransId="{1A0CAF94-7F81-4867-905F-CAC12A6547A4}" sibTransId="{CF108FDD-D9E9-4297-89B4-8773CE24A8EB}"/>
    <dgm:cxn modelId="{904BB34D-C7C9-485D-8DC1-26E0397630E0}" type="presParOf" srcId="{AACE8C4C-6790-4D96-AC8A-8263E26B0555}" destId="{F7B17D3B-0AC0-4906-A09E-A9EC2997AFC1}" srcOrd="0" destOrd="0" presId="urn:microsoft.com/office/officeart/2005/8/layout/radial2"/>
    <dgm:cxn modelId="{D7D7E754-282C-479D-A45D-BF6FEE9D2C3F}" type="presParOf" srcId="{F7B17D3B-0AC0-4906-A09E-A9EC2997AFC1}" destId="{803002DF-85E2-4399-9B01-38ADECD88969}" srcOrd="0" destOrd="0" presId="urn:microsoft.com/office/officeart/2005/8/layout/radial2"/>
    <dgm:cxn modelId="{540CDCA0-240B-4D2F-B1B1-21D992C5BFDE}" type="presParOf" srcId="{803002DF-85E2-4399-9B01-38ADECD88969}" destId="{1E9A491B-C5FC-4755-92C7-0516BE5F495D}" srcOrd="0" destOrd="0" presId="urn:microsoft.com/office/officeart/2005/8/layout/radial2"/>
    <dgm:cxn modelId="{DA7C6199-EBDC-47A4-9322-0D9C9507647E}" type="presParOf" srcId="{803002DF-85E2-4399-9B01-38ADECD88969}" destId="{29F4E2FB-2339-442D-A445-B2B80CB6A54F}" srcOrd="1" destOrd="0" presId="urn:microsoft.com/office/officeart/2005/8/layout/radial2"/>
    <dgm:cxn modelId="{299F9CCF-215C-4929-B139-238086104DE3}" type="presParOf" srcId="{F7B17D3B-0AC0-4906-A09E-A9EC2997AFC1}" destId="{E93E74A3-22C0-426F-A71A-4729B16131E7}" srcOrd="1" destOrd="0" presId="urn:microsoft.com/office/officeart/2005/8/layout/radial2"/>
    <dgm:cxn modelId="{DD3AAC0D-966A-488C-9BC9-C4E3E16EC80C}" type="presParOf" srcId="{F7B17D3B-0AC0-4906-A09E-A9EC2997AFC1}" destId="{644F6C37-66A3-4D48-974E-B461977A0296}" srcOrd="2" destOrd="0" presId="urn:microsoft.com/office/officeart/2005/8/layout/radial2"/>
    <dgm:cxn modelId="{36B976CD-5BE9-4946-A168-56265BA56D1F}" type="presParOf" srcId="{644F6C37-66A3-4D48-974E-B461977A0296}" destId="{7F5ABDA7-6AEE-4571-937B-046295258124}" srcOrd="0" destOrd="0" presId="urn:microsoft.com/office/officeart/2005/8/layout/radial2"/>
    <dgm:cxn modelId="{CE6024FB-E359-4A2E-B79F-62195266CDAC}" type="presParOf" srcId="{644F6C37-66A3-4D48-974E-B461977A0296}" destId="{CEBD164F-950B-44B3-BCDD-D0B65B52A1FB}" srcOrd="1" destOrd="0" presId="urn:microsoft.com/office/officeart/2005/8/layout/radial2"/>
    <dgm:cxn modelId="{7AF455B2-6D30-4847-B084-AF0D1B6DC2F0}" type="presParOf" srcId="{F7B17D3B-0AC0-4906-A09E-A9EC2997AFC1}" destId="{FBDFC128-6816-4369-83C6-3093814BC1FA}" srcOrd="3" destOrd="0" presId="urn:microsoft.com/office/officeart/2005/8/layout/radial2"/>
    <dgm:cxn modelId="{BF3D055A-150D-4873-95A5-0BA17909145E}" type="presParOf" srcId="{F7B17D3B-0AC0-4906-A09E-A9EC2997AFC1}" destId="{B593B5B0-AB37-42FE-8DFA-A2E63B6EA121}" srcOrd="4" destOrd="0" presId="urn:microsoft.com/office/officeart/2005/8/layout/radial2"/>
    <dgm:cxn modelId="{118B93AD-83B5-4173-8A7F-4EB644EA3781}" type="presParOf" srcId="{B593B5B0-AB37-42FE-8DFA-A2E63B6EA121}" destId="{452369E5-297F-444B-BC56-6EF49F56DEA6}" srcOrd="0" destOrd="0" presId="urn:microsoft.com/office/officeart/2005/8/layout/radial2"/>
    <dgm:cxn modelId="{C8CA7678-35A4-4666-9FA2-91AD1F724C51}" type="presParOf" srcId="{B593B5B0-AB37-42FE-8DFA-A2E63B6EA121}" destId="{715A096F-6F4A-47E3-AFDE-47754CDFC61C}" srcOrd="1" destOrd="0" presId="urn:microsoft.com/office/officeart/2005/8/layout/radial2"/>
    <dgm:cxn modelId="{15AF8DC7-B3CE-4881-A528-D1A19AF2DB7A}" type="presParOf" srcId="{F7B17D3B-0AC0-4906-A09E-A9EC2997AFC1}" destId="{A14E5709-4F5C-4D50-960C-A21B86466C7B}" srcOrd="5" destOrd="0" presId="urn:microsoft.com/office/officeart/2005/8/layout/radial2"/>
    <dgm:cxn modelId="{4CA5B733-6328-47A9-837D-8053FEE4467B}" type="presParOf" srcId="{F7B17D3B-0AC0-4906-A09E-A9EC2997AFC1}" destId="{3509788A-377F-45E3-A455-25A1B2E718AB}" srcOrd="6" destOrd="0" presId="urn:microsoft.com/office/officeart/2005/8/layout/radial2"/>
    <dgm:cxn modelId="{B3D0132B-36AB-4518-A691-08D1606A5B5C}" type="presParOf" srcId="{3509788A-377F-45E3-A455-25A1B2E718AB}" destId="{14985904-CEEA-452E-AEF6-D3F9F5478ADF}" srcOrd="0" destOrd="0" presId="urn:microsoft.com/office/officeart/2005/8/layout/radial2"/>
    <dgm:cxn modelId="{FE73D164-E39E-4B57-9482-D72A0F4CDB7E}" type="presParOf" srcId="{3509788A-377F-45E3-A455-25A1B2E718AB}" destId="{1E6F802F-5DB0-445D-9981-191E13648056}" srcOrd="1" destOrd="0" presId="urn:microsoft.com/office/officeart/2005/8/layout/radial2"/>
    <dgm:cxn modelId="{9B09CD8F-D513-4C5E-BFC4-39F9C5A3EE8D}" type="presParOf" srcId="{F7B17D3B-0AC0-4906-A09E-A9EC2997AFC1}" destId="{25C218D3-7272-4D7B-8447-977980B3F259}" srcOrd="7" destOrd="0" presId="urn:microsoft.com/office/officeart/2005/8/layout/radial2"/>
    <dgm:cxn modelId="{B237A8F0-8023-4DE9-8E6B-D3E10A8ABD99}" type="presParOf" srcId="{F7B17D3B-0AC0-4906-A09E-A9EC2997AFC1}" destId="{70988194-4CE7-41CF-A98E-D1B2BFFF9521}" srcOrd="8" destOrd="0" presId="urn:microsoft.com/office/officeart/2005/8/layout/radial2"/>
    <dgm:cxn modelId="{347C0415-A055-487E-9D6C-DE5124FDC234}" type="presParOf" srcId="{70988194-4CE7-41CF-A98E-D1B2BFFF9521}" destId="{061633D9-8414-4CE4-8BB8-E3C4FAC6B302}" srcOrd="0" destOrd="0" presId="urn:microsoft.com/office/officeart/2005/8/layout/radial2"/>
    <dgm:cxn modelId="{70AAB8DD-9833-4604-909D-4DAB462B0767}" type="presParOf" srcId="{70988194-4CE7-41CF-A98E-D1B2BFFF9521}" destId="{F4FAE89C-8B78-4109-99D4-C4B13E7CF9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EB280-38B1-4D2F-813A-4EBFEF45BF60}">
      <dsp:nvSpPr>
        <dsp:cNvPr id="0" name=""/>
        <dsp:cNvSpPr/>
      </dsp:nvSpPr>
      <dsp:spPr>
        <a:xfrm rot="2195974">
          <a:off x="2410193" y="3103792"/>
          <a:ext cx="1467029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467029" y="21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1D12-4913-4D83-8E57-88E19EF5B2CB}">
      <dsp:nvSpPr>
        <dsp:cNvPr id="0" name=""/>
        <dsp:cNvSpPr/>
      </dsp:nvSpPr>
      <dsp:spPr>
        <a:xfrm rot="906568">
          <a:off x="2519282" y="2668502"/>
          <a:ext cx="2056287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2056287" y="21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206A5-5727-4F4A-94D2-6A44AC97DB1D}">
      <dsp:nvSpPr>
        <dsp:cNvPr id="0" name=""/>
        <dsp:cNvSpPr/>
      </dsp:nvSpPr>
      <dsp:spPr>
        <a:xfrm rot="21239229">
          <a:off x="2550189" y="2101037"/>
          <a:ext cx="1685408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685408" y="21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9B384-249F-45E0-BF09-831C217E015B}">
      <dsp:nvSpPr>
        <dsp:cNvPr id="0" name=""/>
        <dsp:cNvSpPr/>
      </dsp:nvSpPr>
      <dsp:spPr>
        <a:xfrm rot="19950261">
          <a:off x="2459584" y="1566437"/>
          <a:ext cx="1686367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686367" y="21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346556" y="997223"/>
          <a:ext cx="2539367" cy="21390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F82A5-7D12-4988-8D95-DB965473F327}">
      <dsp:nvSpPr>
        <dsp:cNvPr id="0" name=""/>
        <dsp:cNvSpPr/>
      </dsp:nvSpPr>
      <dsp:spPr>
        <a:xfrm>
          <a:off x="3891348" y="477965"/>
          <a:ext cx="1395869" cy="881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>
              <a:solidFill>
                <a:srgbClr val="C00000"/>
              </a:solidFill>
            </a:rPr>
            <a:t>Ben Zur </a:t>
          </a:r>
          <a:r>
            <a:rPr lang="ro-RO" sz="1000" b="0" kern="1200" dirty="0" smtClean="0">
              <a:solidFill>
                <a:schemeClr val="accent6">
                  <a:lumMod val="75000"/>
                </a:schemeClr>
              </a:solidFill>
            </a:rPr>
            <a:t>(2003) </a:t>
          </a:r>
          <a:r>
            <a:rPr lang="ro-RO" sz="1000" kern="1200" dirty="0" err="1" smtClean="0">
              <a:solidFill>
                <a:srgbClr val="C00000"/>
              </a:solidFill>
            </a:rPr>
            <a:t>Diener</a:t>
          </a:r>
          <a:r>
            <a:rPr lang="ro-RO" sz="1000" kern="1200" dirty="0" smtClean="0">
              <a:solidFill>
                <a:srgbClr val="C00000"/>
              </a:solidFill>
            </a:rPr>
            <a:t> 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(2000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095768" y="607049"/>
        <a:ext cx="987029" cy="623271"/>
      </dsp:txXfrm>
    </dsp:sp>
    <dsp:sp modelId="{C4800966-3759-4A46-9C09-93ACBA17A99F}">
      <dsp:nvSpPr>
        <dsp:cNvPr id="0" name=""/>
        <dsp:cNvSpPr/>
      </dsp:nvSpPr>
      <dsp:spPr>
        <a:xfrm>
          <a:off x="4222493" y="1435611"/>
          <a:ext cx="1499419" cy="1041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err="1" smtClean="0">
              <a:solidFill>
                <a:srgbClr val="C00000"/>
              </a:solidFill>
            </a:rPr>
            <a:t>Pollard</a:t>
          </a:r>
          <a:r>
            <a:rPr lang="ro-RO" sz="1200" kern="1200" dirty="0" smtClean="0">
              <a:solidFill>
                <a:srgbClr val="C00000"/>
              </a:solidFill>
            </a:rPr>
            <a:t> &amp; Lee 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(2003)</a:t>
          </a:r>
          <a:r>
            <a:rPr lang="en-US" sz="10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42078" y="1588184"/>
        <a:ext cx="1060249" cy="736687"/>
      </dsp:txXfrm>
    </dsp:sp>
    <dsp:sp modelId="{6F8556D7-28B4-4129-89BA-F7E3E3913F24}">
      <dsp:nvSpPr>
        <dsp:cNvPr id="0" name=""/>
        <dsp:cNvSpPr/>
      </dsp:nvSpPr>
      <dsp:spPr>
        <a:xfrm>
          <a:off x="4523353" y="2601762"/>
          <a:ext cx="964597" cy="964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err="1" smtClean="0">
              <a:solidFill>
                <a:srgbClr val="FF0000"/>
              </a:solidFill>
            </a:rPr>
            <a:t>Seligman</a:t>
          </a:r>
          <a:r>
            <a:rPr lang="ro-RO" sz="1200" kern="1200" dirty="0" smtClean="0">
              <a:solidFill>
                <a:srgbClr val="FF0000"/>
              </a:solidFill>
            </a:rPr>
            <a:t> 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(2011)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64615" y="2743024"/>
        <a:ext cx="682073" cy="682073"/>
      </dsp:txXfrm>
    </dsp:sp>
    <dsp:sp modelId="{49767D37-AD7C-4268-9E65-A167830E4459}">
      <dsp:nvSpPr>
        <dsp:cNvPr id="0" name=""/>
        <dsp:cNvSpPr/>
      </dsp:nvSpPr>
      <dsp:spPr>
        <a:xfrm>
          <a:off x="3295814" y="3537617"/>
          <a:ext cx="1521855" cy="532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err="1" smtClean="0">
              <a:solidFill>
                <a:srgbClr val="FF0000"/>
              </a:solidFill>
            </a:rPr>
            <a:t>Soutter</a:t>
          </a:r>
          <a:r>
            <a:rPr lang="ro-RO" sz="1300" kern="1200" dirty="0" smtClean="0">
              <a:solidFill>
                <a:srgbClr val="FF0000"/>
              </a:solidFill>
            </a:rPr>
            <a:t> et al. </a:t>
          </a:r>
          <a:r>
            <a:rPr lang="ro-RO" sz="1000" kern="1200" dirty="0" smtClean="0">
              <a:solidFill>
                <a:schemeClr val="accent2"/>
              </a:solidFill>
            </a:rPr>
            <a:t>(2014)</a:t>
          </a:r>
          <a:endParaRPr lang="ro-RO" sz="1000" kern="1200" dirty="0">
            <a:solidFill>
              <a:schemeClr val="accent2"/>
            </a:solidFill>
          </a:endParaRPr>
        </a:p>
      </dsp:txBody>
      <dsp:txXfrm>
        <a:off x="3518685" y="3615551"/>
        <a:ext cx="1076113" cy="3763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67DDB-8545-4512-BB7C-0E92539B3E3C}">
      <dsp:nvSpPr>
        <dsp:cNvPr id="0" name=""/>
        <dsp:cNvSpPr/>
      </dsp:nvSpPr>
      <dsp:spPr>
        <a:xfrm rot="790721">
          <a:off x="2690273" y="3416368"/>
          <a:ext cx="2455414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455414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00E16-AD47-439F-A4F5-EF6FCD7279B6}">
      <dsp:nvSpPr>
        <dsp:cNvPr id="0" name=""/>
        <dsp:cNvSpPr/>
      </dsp:nvSpPr>
      <dsp:spPr>
        <a:xfrm rot="20658392">
          <a:off x="2690128" y="2270446"/>
          <a:ext cx="1742507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742507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899013" y="1554541"/>
          <a:ext cx="2759619" cy="26504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15FE7-14DA-4045-8E22-E1FB6BF26FDF}">
      <dsp:nvSpPr>
        <dsp:cNvPr id="0" name=""/>
        <dsp:cNvSpPr/>
      </dsp:nvSpPr>
      <dsp:spPr>
        <a:xfrm>
          <a:off x="4355403" y="800695"/>
          <a:ext cx="2109310" cy="1968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The students’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well-being in school does not depend on the economic situation/income of the family</a:t>
          </a:r>
          <a:endParaRPr lang="en-US" sz="1200" kern="1200" dirty="0">
            <a:solidFill>
              <a:schemeClr val="accent6"/>
            </a:solidFill>
          </a:endParaRPr>
        </a:p>
      </dsp:txBody>
      <dsp:txXfrm>
        <a:off x="4664304" y="1089044"/>
        <a:ext cx="1491508" cy="1392271"/>
      </dsp:txXfrm>
    </dsp:sp>
    <dsp:sp modelId="{973E47BA-F641-4A73-9226-2A9DE64CA0B0}">
      <dsp:nvSpPr>
        <dsp:cNvPr id="0" name=""/>
        <dsp:cNvSpPr/>
      </dsp:nvSpPr>
      <dsp:spPr>
        <a:xfrm>
          <a:off x="5075479" y="2960934"/>
          <a:ext cx="2312080" cy="20626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The well-being of rural students is higher </a:t>
          </a:r>
          <a:r>
            <a:rPr lang="en-US" sz="1200" b="0" i="0" strike="noStrike" kern="1200" dirty="0" smtClean="0">
              <a:solidFill>
                <a:schemeClr val="accent6"/>
              </a:solidFill>
            </a:rPr>
            <a:t>t</a:t>
          </a:r>
          <a:r>
            <a:rPr lang="en-US" sz="1200" b="0" i="0" kern="1200" dirty="0" smtClean="0">
              <a:solidFill>
                <a:schemeClr val="accent6"/>
              </a:solidFill>
            </a:rPr>
            <a:t>han the well-being of urban studen</a:t>
          </a:r>
          <a:r>
            <a:rPr lang="en-US" sz="1200" b="0" i="0" strike="noStrike" kern="1200" dirty="0" smtClean="0">
              <a:solidFill>
                <a:schemeClr val="accent6"/>
              </a:solidFill>
            </a:rPr>
            <a:t>t</a:t>
          </a:r>
          <a:r>
            <a:rPr lang="en-US" sz="1200" b="0" i="0" kern="1200" dirty="0" smtClean="0">
              <a:solidFill>
                <a:schemeClr val="accent6"/>
              </a:solidFill>
            </a:rPr>
            <a:t>s, excepting somatization, which seems to be lower in urban areas.</a:t>
          </a:r>
          <a:r>
            <a:rPr lang="en-US" sz="1200" b="1" i="1" kern="1200" dirty="0" smtClean="0"/>
            <a:t>. </a:t>
          </a:r>
          <a:endParaRPr lang="en-US" sz="1200" kern="1200" dirty="0">
            <a:solidFill>
              <a:schemeClr val="accent6"/>
            </a:solidFill>
          </a:endParaRPr>
        </a:p>
      </dsp:txBody>
      <dsp:txXfrm>
        <a:off x="5414075" y="3262997"/>
        <a:ext cx="1634888" cy="14584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4BB9-F97D-4E16-92FA-AC667F25F91F}">
      <dsp:nvSpPr>
        <dsp:cNvPr id="0" name=""/>
        <dsp:cNvSpPr/>
      </dsp:nvSpPr>
      <dsp:spPr>
        <a:xfrm rot="1017278">
          <a:off x="2635270" y="3138635"/>
          <a:ext cx="1151913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1151913" y="3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D07C6-6534-4F59-9A1E-A50DE3B2B138}">
      <dsp:nvSpPr>
        <dsp:cNvPr id="0" name=""/>
        <dsp:cNvSpPr/>
      </dsp:nvSpPr>
      <dsp:spPr>
        <a:xfrm rot="20609557">
          <a:off x="2638340" y="2125349"/>
          <a:ext cx="1065744" cy="64511"/>
        </a:xfrm>
        <a:custGeom>
          <a:avLst/>
          <a:gdLst/>
          <a:ahLst/>
          <a:cxnLst/>
          <a:rect l="0" t="0" r="0" b="0"/>
          <a:pathLst>
            <a:path>
              <a:moveTo>
                <a:pt x="0" y="32255"/>
              </a:moveTo>
              <a:lnTo>
                <a:pt x="1065744" y="3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604816" y="1152135"/>
          <a:ext cx="2770115" cy="28554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E8C47-A7C0-4CE2-8262-2BCAB430F707}">
      <dsp:nvSpPr>
        <dsp:cNvPr id="0" name=""/>
        <dsp:cNvSpPr/>
      </dsp:nvSpPr>
      <dsp:spPr>
        <a:xfrm>
          <a:off x="3621046" y="216024"/>
          <a:ext cx="2839261" cy="2775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0000"/>
              </a:solidFill>
            </a:rPr>
            <a:t>There is a positive correlation between students’ well-being and their involvement in formal and informal activities inside and outside of the school. </a:t>
          </a:r>
          <a:endParaRPr lang="en-US" sz="1400" b="0" i="0" kern="1200" dirty="0">
            <a:solidFill>
              <a:schemeClr val="accent6"/>
            </a:solidFill>
          </a:endParaRPr>
        </a:p>
      </dsp:txBody>
      <dsp:txXfrm>
        <a:off x="4036846" y="622430"/>
        <a:ext cx="2007661" cy="1962302"/>
      </dsp:txXfrm>
    </dsp:sp>
    <dsp:sp modelId="{97F3EF22-366E-4C74-BE62-9C5CC59152D9}">
      <dsp:nvSpPr>
        <dsp:cNvPr id="0" name=""/>
        <dsp:cNvSpPr/>
      </dsp:nvSpPr>
      <dsp:spPr>
        <a:xfrm>
          <a:off x="3693040" y="2430591"/>
          <a:ext cx="2811382" cy="263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0000"/>
              </a:solidFill>
            </a:rPr>
            <a:t>Students’ well-being influences their relationship with the family and colleagues as well as their prosocial and collaborative behaviour and attitudes</a:t>
          </a:r>
          <a:r>
            <a:rPr lang="pt-BR" sz="1400" kern="1200" dirty="0" smtClean="0">
              <a:solidFill>
                <a:schemeClr val="accent6"/>
              </a:solidFill>
            </a:rPr>
            <a:t>.</a:t>
          </a:r>
          <a:endParaRPr lang="en-US" sz="1400" b="0" i="0" kern="1200" dirty="0">
            <a:solidFill>
              <a:schemeClr val="accent6"/>
            </a:solidFill>
          </a:endParaRPr>
        </a:p>
      </dsp:txBody>
      <dsp:txXfrm>
        <a:off x="4104757" y="2815961"/>
        <a:ext cx="1987948" cy="18607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FAD8B-1404-4DFC-80F1-1C3A6E69547C}">
      <dsp:nvSpPr>
        <dsp:cNvPr id="0" name=""/>
        <dsp:cNvSpPr/>
      </dsp:nvSpPr>
      <dsp:spPr>
        <a:xfrm rot="21523444">
          <a:off x="2015646" y="2741010"/>
          <a:ext cx="1606221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606221" y="34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460815" y="1634196"/>
          <a:ext cx="2928623" cy="27307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FFC1-34EB-45E0-B947-CFC682F86A37}">
      <dsp:nvSpPr>
        <dsp:cNvPr id="0" name=""/>
        <dsp:cNvSpPr/>
      </dsp:nvSpPr>
      <dsp:spPr>
        <a:xfrm>
          <a:off x="3621035" y="463649"/>
          <a:ext cx="4682046" cy="4482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0000"/>
              </a:solidFill>
            </a:rPr>
            <a:t>Students that experience a high level of well-being display increased academic self-efficacy and tend to be more disciplined, have a better class attendance, and participate more actively in informal cultural, recreational and sports activities.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accent6"/>
              </a:solidFill>
            </a:rPr>
            <a:t>.</a:t>
          </a:r>
          <a:endParaRPr lang="en-US" sz="1400" b="0" i="0" kern="1200" dirty="0">
            <a:solidFill>
              <a:schemeClr val="accent6"/>
            </a:solidFill>
          </a:endParaRPr>
        </a:p>
      </dsp:txBody>
      <dsp:txXfrm>
        <a:off x="4306705" y="1120155"/>
        <a:ext cx="3310706" cy="31698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1F84-25DF-4902-A15F-61147ED1B530}">
      <dsp:nvSpPr>
        <dsp:cNvPr id="0" name=""/>
        <dsp:cNvSpPr/>
      </dsp:nvSpPr>
      <dsp:spPr>
        <a:xfrm rot="21465978">
          <a:off x="1938041" y="2657366"/>
          <a:ext cx="1036984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036984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244775" y="1800186"/>
          <a:ext cx="2340172" cy="2299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67468-110A-443A-963E-A867E78C3AE8}">
      <dsp:nvSpPr>
        <dsp:cNvPr id="0" name=""/>
        <dsp:cNvSpPr/>
      </dsp:nvSpPr>
      <dsp:spPr>
        <a:xfrm>
          <a:off x="2972965" y="288030"/>
          <a:ext cx="4521751" cy="4590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FF0000"/>
              </a:solidFill>
            </a:rPr>
            <a:t>It is recommended that priority should be given to student well-being over academic performance as the former encompasses/comprises both the formal and the informal objectives of education and can facilitate the development of an ecological behaviour and personality (of the student). </a:t>
          </a:r>
        </a:p>
      </dsp:txBody>
      <dsp:txXfrm>
        <a:off x="3635160" y="960239"/>
        <a:ext cx="3197361" cy="32457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1F84-25DF-4902-A15F-61147ED1B530}">
      <dsp:nvSpPr>
        <dsp:cNvPr id="0" name=""/>
        <dsp:cNvSpPr/>
      </dsp:nvSpPr>
      <dsp:spPr>
        <a:xfrm rot="81612">
          <a:off x="1953293" y="2769006"/>
          <a:ext cx="1260511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260511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259810" y="1800186"/>
          <a:ext cx="2340172" cy="2299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67468-110A-443A-963E-A867E78C3AE8}">
      <dsp:nvSpPr>
        <dsp:cNvPr id="0" name=""/>
        <dsp:cNvSpPr/>
      </dsp:nvSpPr>
      <dsp:spPr>
        <a:xfrm>
          <a:off x="3213028" y="576068"/>
          <a:ext cx="4473638" cy="4590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0000"/>
              </a:solidFill>
            </a:rPr>
            <a:t>In the long term, students’ well-being in school is an indicator of </a:t>
          </a:r>
          <a:r>
            <a:rPr lang="pt-BR" sz="1400" b="0" kern="1200" dirty="0" smtClean="0">
              <a:solidFill>
                <a:srgbClr val="FF0000"/>
              </a:solidFill>
            </a:rPr>
            <a:t>thei</a:t>
          </a:r>
          <a:r>
            <a:rPr lang="pt-BR" sz="1400" kern="1200" dirty="0" smtClean="0">
              <a:solidFill>
                <a:srgbClr val="FF0000"/>
              </a:solidFill>
            </a:rPr>
            <a:t>r success in </a:t>
          </a:r>
          <a:r>
            <a:rPr lang="pt-BR" sz="1400" b="1" kern="1200" dirty="0" smtClean="0">
              <a:solidFill>
                <a:srgbClr val="FF0000"/>
              </a:solidFill>
            </a:rPr>
            <a:t>life</a:t>
          </a:r>
          <a:r>
            <a:rPr lang="pt-BR" sz="1400" kern="1200" dirty="0" smtClean="0">
              <a:solidFill>
                <a:srgbClr val="FF0000"/>
              </a:solidFill>
            </a:rPr>
            <a:t>, </a:t>
          </a:r>
          <a:r>
            <a:rPr lang="pt-BR" sz="1400" b="1" kern="1200" dirty="0" smtClean="0">
              <a:solidFill>
                <a:srgbClr val="FF0000"/>
              </a:solidFill>
            </a:rPr>
            <a:t>family</a:t>
          </a:r>
          <a:r>
            <a:rPr lang="pt-BR" sz="1400" kern="1200" dirty="0" smtClean="0">
              <a:solidFill>
                <a:srgbClr val="FF0000"/>
              </a:solidFill>
            </a:rPr>
            <a:t> </a:t>
          </a:r>
          <a:r>
            <a:rPr lang="pt-BR" sz="1400" b="0" kern="1200" dirty="0" smtClean="0">
              <a:solidFill>
                <a:srgbClr val="FF0000"/>
              </a:solidFill>
            </a:rPr>
            <a:t>and</a:t>
          </a:r>
          <a:r>
            <a:rPr lang="pt-BR" sz="1400" kern="1200" dirty="0" smtClean="0">
              <a:solidFill>
                <a:srgbClr val="FF0000"/>
              </a:solidFill>
            </a:rPr>
            <a:t> </a:t>
          </a:r>
          <a:r>
            <a:rPr lang="pt-BR" sz="1400" b="1" kern="1200" dirty="0" smtClean="0">
              <a:solidFill>
                <a:srgbClr val="FF0000"/>
              </a:solidFill>
            </a:rPr>
            <a:t>society</a:t>
          </a:r>
          <a:r>
            <a:rPr lang="pt-BR" sz="1400" kern="1200" dirty="0" smtClean="0">
              <a:solidFill>
                <a:srgbClr val="FF0000"/>
              </a:solidFill>
            </a:rPr>
            <a:t>.  </a:t>
          </a:r>
          <a:endParaRPr lang="pt-BR" sz="1400" b="0" kern="1200" dirty="0" smtClean="0">
            <a:solidFill>
              <a:srgbClr val="FF0000"/>
            </a:solidFill>
          </a:endParaRPr>
        </a:p>
      </dsp:txBody>
      <dsp:txXfrm>
        <a:off x="3868177" y="1248274"/>
        <a:ext cx="3163340" cy="32456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1F84-25DF-4902-A15F-61147ED1B530}">
      <dsp:nvSpPr>
        <dsp:cNvPr id="0" name=""/>
        <dsp:cNvSpPr/>
      </dsp:nvSpPr>
      <dsp:spPr>
        <a:xfrm rot="21575199">
          <a:off x="1938422" y="2712844"/>
          <a:ext cx="962599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962599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244775" y="1800186"/>
          <a:ext cx="2340172" cy="2299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67468-110A-443A-963E-A867E78C3AE8}">
      <dsp:nvSpPr>
        <dsp:cNvPr id="0" name=""/>
        <dsp:cNvSpPr/>
      </dsp:nvSpPr>
      <dsp:spPr>
        <a:xfrm>
          <a:off x="2900952" y="432054"/>
          <a:ext cx="4521751" cy="4590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FF0000"/>
              </a:solidFill>
            </a:rPr>
            <a:t>Education of any type (secular, religious, public or private) should no longer ignore the indicator of student well-being, </a:t>
          </a:r>
          <a:r>
            <a:rPr lang="pt-BR" sz="1400" b="1" kern="1200" dirty="0" smtClean="0">
              <a:solidFill>
                <a:srgbClr val="FF0000"/>
              </a:solidFill>
            </a:rPr>
            <a:t>which is at the basis of successful school performance</a:t>
          </a:r>
          <a:r>
            <a:rPr lang="pt-BR" sz="1400" kern="1200" dirty="0" smtClean="0">
              <a:solidFill>
                <a:srgbClr val="FF0000"/>
              </a:solidFill>
            </a:rPr>
            <a:t>.</a:t>
          </a:r>
          <a:endParaRPr lang="pt-BR" sz="1400" b="0" kern="1200" dirty="0" smtClean="0">
            <a:solidFill>
              <a:srgbClr val="FF0000"/>
            </a:solidFill>
          </a:endParaRPr>
        </a:p>
      </dsp:txBody>
      <dsp:txXfrm>
        <a:off x="3563147" y="1104263"/>
        <a:ext cx="3197361" cy="3245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421D-B41D-41C5-8612-6C76354077CE}">
      <dsp:nvSpPr>
        <dsp:cNvPr id="0" name=""/>
        <dsp:cNvSpPr/>
      </dsp:nvSpPr>
      <dsp:spPr>
        <a:xfrm rot="2781136">
          <a:off x="1621001" y="3069497"/>
          <a:ext cx="128704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287044" y="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EB280-38B1-4D2F-813A-4EBFEF45BF60}">
      <dsp:nvSpPr>
        <dsp:cNvPr id="0" name=""/>
        <dsp:cNvSpPr/>
      </dsp:nvSpPr>
      <dsp:spPr>
        <a:xfrm rot="986312">
          <a:off x="1812223" y="2492316"/>
          <a:ext cx="137952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379524" y="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1D12-4913-4D83-8E57-88E19EF5B2CB}">
      <dsp:nvSpPr>
        <dsp:cNvPr id="0" name=""/>
        <dsp:cNvSpPr/>
      </dsp:nvSpPr>
      <dsp:spPr>
        <a:xfrm rot="21365183">
          <a:off x="1838234" y="2075059"/>
          <a:ext cx="187313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873134" y="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206A5-5727-4F4A-94D2-6A44AC97DB1D}">
      <dsp:nvSpPr>
        <dsp:cNvPr id="0" name=""/>
        <dsp:cNvSpPr/>
      </dsp:nvSpPr>
      <dsp:spPr>
        <a:xfrm rot="20728584">
          <a:off x="1810816" y="1823725"/>
          <a:ext cx="1852689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852689" y="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9B384-249F-45E0-BF09-831C217E015B}">
      <dsp:nvSpPr>
        <dsp:cNvPr id="0" name=""/>
        <dsp:cNvSpPr/>
      </dsp:nvSpPr>
      <dsp:spPr>
        <a:xfrm rot="19207257">
          <a:off x="1648514" y="1276231"/>
          <a:ext cx="1650071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650071" y="19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39721" y="1279138"/>
          <a:ext cx="1987047" cy="2058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F82A5-7D12-4988-8D95-DB965473F327}">
      <dsp:nvSpPr>
        <dsp:cNvPr id="0" name=""/>
        <dsp:cNvSpPr/>
      </dsp:nvSpPr>
      <dsp:spPr>
        <a:xfrm>
          <a:off x="2773246" y="266772"/>
          <a:ext cx="1229783" cy="5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i="1" kern="1200" dirty="0" smtClean="0">
              <a:solidFill>
                <a:srgbClr val="FF0000"/>
              </a:solidFill>
            </a:rPr>
            <a:t>UNICEF</a:t>
          </a:r>
          <a:r>
            <a:rPr lang="ro-RO" sz="1000" kern="1200" dirty="0" smtClean="0">
              <a:solidFill>
                <a:srgbClr val="FF0000"/>
              </a:solidFill>
            </a:rPr>
            <a:t> </a:t>
          </a:r>
          <a:r>
            <a:rPr lang="en-US" sz="1000" kern="1200" dirty="0" smtClean="0">
              <a:solidFill>
                <a:srgbClr val="FF0000"/>
              </a:solidFill>
            </a:rPr>
            <a:t>Index 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(2007)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953344" y="344240"/>
        <a:ext cx="869587" cy="374052"/>
      </dsp:txXfrm>
    </dsp:sp>
    <dsp:sp modelId="{C4800966-3759-4A46-9C09-93ACBA17A99F}">
      <dsp:nvSpPr>
        <dsp:cNvPr id="0" name=""/>
        <dsp:cNvSpPr/>
      </dsp:nvSpPr>
      <dsp:spPr>
        <a:xfrm>
          <a:off x="3456382" y="1092188"/>
          <a:ext cx="1840774" cy="651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i="1" kern="1200" dirty="0" smtClean="0">
              <a:solidFill>
                <a:srgbClr val="FF0000"/>
              </a:solidFill>
            </a:rPr>
            <a:t>OECD</a:t>
          </a:r>
          <a:r>
            <a:rPr lang="en-US" sz="1000" i="1" kern="1200" dirty="0" smtClean="0">
              <a:solidFill>
                <a:srgbClr val="FF0000"/>
              </a:solidFill>
            </a:rPr>
            <a:t> Index </a:t>
          </a:r>
          <a:r>
            <a:rPr lang="en-US" sz="1000" i="1" kern="1200" dirty="0" smtClean="0">
              <a:solidFill>
                <a:schemeClr val="accent6">
                  <a:lumMod val="75000"/>
                </a:schemeClr>
              </a:solidFill>
            </a:rPr>
            <a:t>(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2009)</a:t>
          </a:r>
          <a:endParaRPr lang="ro-RO" sz="1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725957" y="1187661"/>
        <a:ext cx="1301624" cy="460986"/>
      </dsp:txXfrm>
    </dsp:sp>
    <dsp:sp modelId="{6F8556D7-28B4-4129-89BA-F7E3E3913F24}">
      <dsp:nvSpPr>
        <dsp:cNvPr id="0" name=""/>
        <dsp:cNvSpPr/>
      </dsp:nvSpPr>
      <dsp:spPr>
        <a:xfrm>
          <a:off x="3704316" y="1731710"/>
          <a:ext cx="1052718" cy="525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i="1" kern="1200" dirty="0" smtClean="0">
              <a:solidFill>
                <a:srgbClr val="FF0000"/>
              </a:solidFill>
            </a:rPr>
            <a:t>USA </a:t>
          </a:r>
          <a:r>
            <a:rPr lang="en-US" sz="1000" i="1" kern="1200" dirty="0" smtClean="0">
              <a:solidFill>
                <a:srgbClr val="FF0000"/>
              </a:solidFill>
            </a:rPr>
            <a:t>Index </a:t>
          </a: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(2005) 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858483" y="1808721"/>
        <a:ext cx="744384" cy="371841"/>
      </dsp:txXfrm>
    </dsp:sp>
    <dsp:sp modelId="{49767D37-AD7C-4268-9E65-A167830E4459}">
      <dsp:nvSpPr>
        <dsp:cNvPr id="0" name=""/>
        <dsp:cNvSpPr/>
      </dsp:nvSpPr>
      <dsp:spPr>
        <a:xfrm>
          <a:off x="3049297" y="2460342"/>
          <a:ext cx="1809895" cy="959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kern="1200" dirty="0" smtClean="0">
              <a:solidFill>
                <a:srgbClr val="FF0000"/>
              </a:solidFill>
            </a:rPr>
            <a:t>European </a:t>
          </a:r>
          <a:r>
            <a:rPr lang="ro-RO" sz="1000" i="1" kern="1200" dirty="0" smtClean="0">
              <a:solidFill>
                <a:srgbClr val="FF0000"/>
              </a:solidFill>
            </a:rPr>
            <a:t>Index </a:t>
          </a:r>
          <a:r>
            <a:rPr lang="en-US" sz="1000" i="1" kern="1200" dirty="0" smtClean="0">
              <a:solidFill>
                <a:srgbClr val="FF0000"/>
              </a:solidFill>
            </a:rPr>
            <a:t> </a:t>
          </a:r>
          <a:r>
            <a:rPr lang="ro-RO" sz="1000" kern="1200" dirty="0" err="1" smtClean="0">
              <a:solidFill>
                <a:srgbClr val="FF0000"/>
              </a:solidFill>
            </a:rPr>
            <a:t>Bradshaw</a:t>
          </a:r>
          <a:r>
            <a:rPr lang="ro-RO" sz="1000" kern="1200" dirty="0" smtClean="0">
              <a:solidFill>
                <a:srgbClr val="FF0000"/>
              </a:solidFill>
            </a:rPr>
            <a:t>, </a:t>
          </a:r>
          <a:r>
            <a:rPr lang="ro-RO" sz="1000" kern="1200" dirty="0" err="1" smtClean="0">
              <a:solidFill>
                <a:srgbClr val="FF0000"/>
              </a:solidFill>
            </a:rPr>
            <a:t>Hoscher</a:t>
          </a:r>
          <a:r>
            <a:rPr lang="ro-RO" sz="1000" kern="1200" dirty="0" smtClean="0">
              <a:solidFill>
                <a:srgbClr val="FF0000"/>
              </a:solidFill>
            </a:rPr>
            <a:t> &amp; Richardson </a:t>
          </a:r>
          <a:endParaRPr lang="en-US" sz="1000" kern="1200" dirty="0" smtClean="0">
            <a:solidFill>
              <a:srgbClr val="FF0000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kern="1200" dirty="0" smtClean="0">
              <a:solidFill>
                <a:schemeClr val="accent6">
                  <a:lumMod val="75000"/>
                </a:schemeClr>
              </a:solidFill>
            </a:rPr>
            <a:t>(2009, 2011) 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14350" y="2600825"/>
        <a:ext cx="1279789" cy="678315"/>
      </dsp:txXfrm>
    </dsp:sp>
    <dsp:sp modelId="{B52CA63F-7D31-4DD3-BABD-FD4F9BA6F74A}">
      <dsp:nvSpPr>
        <dsp:cNvPr id="0" name=""/>
        <dsp:cNvSpPr/>
      </dsp:nvSpPr>
      <dsp:spPr>
        <a:xfrm>
          <a:off x="2232246" y="3540459"/>
          <a:ext cx="1412607" cy="509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i="1" kern="1200" dirty="0" err="1" smtClean="0">
              <a:solidFill>
                <a:srgbClr val="FF0000"/>
              </a:solidFill>
            </a:rPr>
            <a:t>Renshaw</a:t>
          </a:r>
          <a:r>
            <a:rPr lang="ro-RO" sz="1000" i="1" kern="1200" dirty="0" smtClean="0">
              <a:solidFill>
                <a:srgbClr val="FF0000"/>
              </a:solidFill>
            </a:rPr>
            <a:t> et al</a:t>
          </a:r>
          <a:r>
            <a:rPr lang="ro-RO" sz="1000" kern="1200" dirty="0" smtClean="0">
              <a:solidFill>
                <a:srgbClr val="FF0000"/>
              </a:solidFill>
            </a:rPr>
            <a:t>.</a:t>
          </a:r>
          <a:r>
            <a:rPr lang="en-US" sz="10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(</a:t>
          </a:r>
          <a:r>
            <a:rPr lang="en-US" sz="1000" kern="1200" dirty="0" smtClean="0">
              <a:solidFill>
                <a:schemeClr val="accent6">
                  <a:lumMod val="75000"/>
                </a:schemeClr>
              </a:solidFill>
            </a:rPr>
            <a:t>2014, 2015</a:t>
          </a:r>
          <a:endParaRPr lang="ro-RO" sz="1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439118" y="3615099"/>
        <a:ext cx="998863" cy="360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AF1EF-8C3E-4462-8D17-C5F93641BD75}">
      <dsp:nvSpPr>
        <dsp:cNvPr id="0" name=""/>
        <dsp:cNvSpPr/>
      </dsp:nvSpPr>
      <dsp:spPr>
        <a:xfrm rot="2303962">
          <a:off x="2907686" y="3647220"/>
          <a:ext cx="1375187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1375187" y="19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401C9-EC04-48A8-ABDF-CBC0B1A326EF}">
      <dsp:nvSpPr>
        <dsp:cNvPr id="0" name=""/>
        <dsp:cNvSpPr/>
      </dsp:nvSpPr>
      <dsp:spPr>
        <a:xfrm rot="620952">
          <a:off x="3032876" y="3063482"/>
          <a:ext cx="2893345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2893345" y="19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507B-6966-4FD4-B959-D7CA19C61007}">
      <dsp:nvSpPr>
        <dsp:cNvPr id="0" name=""/>
        <dsp:cNvSpPr/>
      </dsp:nvSpPr>
      <dsp:spPr>
        <a:xfrm rot="21318910">
          <a:off x="3052523" y="2527832"/>
          <a:ext cx="2328460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2328460" y="19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584B-2449-4FDC-B7AD-E3059BA49477}">
      <dsp:nvSpPr>
        <dsp:cNvPr id="0" name=""/>
        <dsp:cNvSpPr/>
      </dsp:nvSpPr>
      <dsp:spPr>
        <a:xfrm rot="20160939">
          <a:off x="2953580" y="1890947"/>
          <a:ext cx="238193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2381936" y="19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1341939" y="1679584"/>
          <a:ext cx="2041571" cy="204964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FF4C-336B-4DDB-97FB-6B5FB0933162}">
      <dsp:nvSpPr>
        <dsp:cNvPr id="0" name=""/>
        <dsp:cNvSpPr/>
      </dsp:nvSpPr>
      <dsp:spPr>
        <a:xfrm>
          <a:off x="4424313" y="383706"/>
          <a:ext cx="3733187" cy="1143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To establish how teachers, parents and students define and use the concept of student well-being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4971026" y="551102"/>
        <a:ext cx="2639761" cy="808261"/>
      </dsp:txXfrm>
    </dsp:sp>
    <dsp:sp modelId="{0A7C0175-4A65-4A8B-BC12-FC5A1064A85E}">
      <dsp:nvSpPr>
        <dsp:cNvPr id="0" name=""/>
        <dsp:cNvSpPr/>
      </dsp:nvSpPr>
      <dsp:spPr>
        <a:xfrm>
          <a:off x="5299843" y="1822356"/>
          <a:ext cx="3605173" cy="976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To  determine</a:t>
          </a:r>
          <a:r>
            <a:rPr lang="en-US" altLang="en-US" sz="1200" b="1" kern="1200" baseline="0" dirty="0" smtClean="0">
              <a:solidFill>
                <a:srgbClr val="002060"/>
              </a:solidFill>
            </a:rPr>
            <a:t> how teachers, parents and students identify the manifestation of well-being in students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5827808" y="1965347"/>
        <a:ext cx="2549243" cy="690425"/>
      </dsp:txXfrm>
    </dsp:sp>
    <dsp:sp modelId="{2DD4FCB8-C37A-4F3C-9DC2-6E738CF4AE71}">
      <dsp:nvSpPr>
        <dsp:cNvPr id="0" name=""/>
        <dsp:cNvSpPr/>
      </dsp:nvSpPr>
      <dsp:spPr>
        <a:xfrm>
          <a:off x="5475130" y="3224573"/>
          <a:ext cx="3399602" cy="700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baseline="0" dirty="0" smtClean="0">
              <a:solidFill>
                <a:srgbClr val="002060"/>
              </a:solidFill>
            </a:rPr>
            <a:t>To identify the potential predictors of student well-being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5972990" y="3327185"/>
        <a:ext cx="2403882" cy="495452"/>
      </dsp:txXfrm>
    </dsp:sp>
    <dsp:sp modelId="{52D987C9-DA74-4CBE-BD60-FBB1084951D0}">
      <dsp:nvSpPr>
        <dsp:cNvPr id="0" name=""/>
        <dsp:cNvSpPr/>
      </dsp:nvSpPr>
      <dsp:spPr>
        <a:xfrm>
          <a:off x="2524730" y="4076402"/>
          <a:ext cx="4380996" cy="955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baseline="0" dirty="0" smtClean="0">
              <a:solidFill>
                <a:srgbClr val="002060"/>
              </a:solidFill>
            </a:rPr>
            <a:t>To identify the positive and negative </a:t>
          </a:r>
          <a:r>
            <a:rPr lang="en-US" sz="1200" b="1" kern="1200" dirty="0" smtClean="0">
              <a:solidFill>
                <a:srgbClr val="002060"/>
              </a:solidFill>
              <a:effectLst/>
            </a:rPr>
            <a:t>consequences</a:t>
          </a:r>
          <a:r>
            <a:rPr lang="en-US" altLang="en-US" sz="1200" b="1" kern="1200" baseline="0" dirty="0" smtClean="0">
              <a:solidFill>
                <a:srgbClr val="002060"/>
              </a:solidFill>
            </a:rPr>
            <a:t> of student well-being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3166312" y="4216306"/>
        <a:ext cx="3097832" cy="675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ADDFB-A4CA-4E42-8CEB-B7DA8C28E0A3}">
      <dsp:nvSpPr>
        <dsp:cNvPr id="0" name=""/>
        <dsp:cNvSpPr/>
      </dsp:nvSpPr>
      <dsp:spPr>
        <a:xfrm rot="2578075">
          <a:off x="2798338" y="3435496"/>
          <a:ext cx="1076163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1076163" y="1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F1EF-8C3E-4462-8D17-C5F93641BD75}">
      <dsp:nvSpPr>
        <dsp:cNvPr id="0" name=""/>
        <dsp:cNvSpPr/>
      </dsp:nvSpPr>
      <dsp:spPr>
        <a:xfrm rot="976099">
          <a:off x="2877348" y="3169537"/>
          <a:ext cx="3263703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3263703" y="1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401C9-EC04-48A8-ABDF-CBC0B1A326EF}">
      <dsp:nvSpPr>
        <dsp:cNvPr id="0" name=""/>
        <dsp:cNvSpPr/>
      </dsp:nvSpPr>
      <dsp:spPr>
        <a:xfrm rot="348320">
          <a:off x="2934986" y="2758338"/>
          <a:ext cx="3002968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3002968" y="1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5507B-6966-4FD4-B959-D7CA19C61007}">
      <dsp:nvSpPr>
        <dsp:cNvPr id="0" name=""/>
        <dsp:cNvSpPr/>
      </dsp:nvSpPr>
      <dsp:spPr>
        <a:xfrm rot="21484984">
          <a:off x="2941920" y="2485361"/>
          <a:ext cx="2739386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2739386" y="1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4584B-2449-4FDC-B7AD-E3059BA49477}">
      <dsp:nvSpPr>
        <dsp:cNvPr id="0" name=""/>
        <dsp:cNvSpPr/>
      </dsp:nvSpPr>
      <dsp:spPr>
        <a:xfrm rot="20634329">
          <a:off x="2873965" y="1903009"/>
          <a:ext cx="3506733" cy="31333"/>
        </a:xfrm>
        <a:custGeom>
          <a:avLst/>
          <a:gdLst/>
          <a:ahLst/>
          <a:cxnLst/>
          <a:rect l="0" t="0" r="0" b="0"/>
          <a:pathLst>
            <a:path>
              <a:moveTo>
                <a:pt x="0" y="15666"/>
              </a:moveTo>
              <a:lnTo>
                <a:pt x="3506733" y="15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978325" y="1464388"/>
          <a:ext cx="2385585" cy="20723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EFF4C-336B-4DDB-97FB-6B5FB0933162}">
      <dsp:nvSpPr>
        <dsp:cNvPr id="0" name=""/>
        <dsp:cNvSpPr/>
      </dsp:nvSpPr>
      <dsp:spPr>
        <a:xfrm>
          <a:off x="5364089" y="1008109"/>
          <a:ext cx="3293984" cy="445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0" kern="1200" dirty="0" smtClean="0">
              <a:solidFill>
                <a:schemeClr val="accent6"/>
              </a:solidFill>
            </a:rPr>
            <a:t>9 focus </a:t>
          </a:r>
          <a:r>
            <a:rPr lang="ro-RO" sz="1200" b="0" kern="1200" dirty="0" err="1" smtClean="0">
              <a:solidFill>
                <a:schemeClr val="accent6"/>
              </a:solidFill>
            </a:rPr>
            <a:t>groups</a:t>
          </a:r>
          <a:endParaRPr lang="en-US" sz="1200" b="0" strike="sngStrike" kern="1200" dirty="0">
            <a:solidFill>
              <a:schemeClr val="accent6"/>
            </a:solidFill>
          </a:endParaRPr>
        </a:p>
      </dsp:txBody>
      <dsp:txXfrm>
        <a:off x="5846482" y="1073360"/>
        <a:ext cx="2329198" cy="315057"/>
      </dsp:txXfrm>
    </dsp:sp>
    <dsp:sp modelId="{0A7C0175-4A65-4A8B-BC12-FC5A1064A85E}">
      <dsp:nvSpPr>
        <dsp:cNvPr id="0" name=""/>
        <dsp:cNvSpPr/>
      </dsp:nvSpPr>
      <dsp:spPr>
        <a:xfrm>
          <a:off x="5652122" y="2160241"/>
          <a:ext cx="2941062" cy="493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chemeClr val="accent6"/>
              </a:solidFill>
            </a:rPr>
            <a:t>3 </a:t>
          </a:r>
          <a:r>
            <a:rPr lang="en-US" sz="1200" kern="1200" dirty="0" smtClean="0">
              <a:solidFill>
                <a:schemeClr val="accent6"/>
              </a:solidFill>
            </a:rPr>
            <a:t>teachers focus groups </a:t>
          </a:r>
          <a:endParaRPr lang="en-US" sz="1200" strike="sngStrike" kern="1200" dirty="0">
            <a:solidFill>
              <a:schemeClr val="accent6"/>
            </a:solidFill>
          </a:endParaRPr>
        </a:p>
      </dsp:txBody>
      <dsp:txXfrm>
        <a:off x="6082831" y="2232499"/>
        <a:ext cx="2079644" cy="348890"/>
      </dsp:txXfrm>
    </dsp:sp>
    <dsp:sp modelId="{2DD4FCB8-C37A-4F3C-9DC2-6E738CF4AE71}">
      <dsp:nvSpPr>
        <dsp:cNvPr id="0" name=""/>
        <dsp:cNvSpPr/>
      </dsp:nvSpPr>
      <dsp:spPr>
        <a:xfrm>
          <a:off x="5755699" y="2808316"/>
          <a:ext cx="2636637" cy="467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0" kern="1200" dirty="0" smtClean="0">
              <a:solidFill>
                <a:schemeClr val="accent6"/>
              </a:solidFill>
            </a:rPr>
            <a:t>3 </a:t>
          </a:r>
          <a:r>
            <a:rPr lang="en-US" sz="1200" b="0" strike="noStrike" kern="1200" dirty="0" smtClean="0">
              <a:solidFill>
                <a:schemeClr val="accent6"/>
              </a:solidFill>
            </a:rPr>
            <a:t>parents </a:t>
          </a:r>
          <a:r>
            <a:rPr lang="en-US" sz="1200" b="0" kern="1200" dirty="0" smtClean="0">
              <a:solidFill>
                <a:schemeClr val="accent6"/>
              </a:solidFill>
            </a:rPr>
            <a:t>focus groups </a:t>
          </a:r>
          <a:endParaRPr lang="en-US" sz="1200" b="0" strike="sngStrike" kern="1200" dirty="0">
            <a:solidFill>
              <a:schemeClr val="accent6"/>
            </a:solidFill>
          </a:endParaRPr>
        </a:p>
      </dsp:txBody>
      <dsp:txXfrm>
        <a:off x="6141826" y="2876809"/>
        <a:ext cx="1864383" cy="330711"/>
      </dsp:txXfrm>
    </dsp:sp>
    <dsp:sp modelId="{52D987C9-DA74-4CBE-BD60-FBB1084951D0}">
      <dsp:nvSpPr>
        <dsp:cNvPr id="0" name=""/>
        <dsp:cNvSpPr/>
      </dsp:nvSpPr>
      <dsp:spPr>
        <a:xfrm>
          <a:off x="5508105" y="3600396"/>
          <a:ext cx="2553989" cy="497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>
              <a:solidFill>
                <a:schemeClr val="accent6"/>
              </a:solidFill>
            </a:rPr>
            <a:t>3</a:t>
          </a:r>
          <a:r>
            <a:rPr lang="en-US" sz="1200" kern="1200" dirty="0" smtClean="0">
              <a:solidFill>
                <a:schemeClr val="accent6"/>
              </a:solidFill>
            </a:rPr>
            <a:t> </a:t>
          </a:r>
          <a:r>
            <a:rPr lang="ro-RO" sz="1200" kern="1200" dirty="0" smtClean="0">
              <a:solidFill>
                <a:schemeClr val="accent6"/>
              </a:solidFill>
            </a:rPr>
            <a:t>student</a:t>
          </a:r>
          <a:r>
            <a:rPr lang="en-US" sz="1200" kern="1200" dirty="0" smtClean="0">
              <a:solidFill>
                <a:schemeClr val="accent6"/>
              </a:solidFill>
            </a:rPr>
            <a:t>s focus groups</a:t>
          </a:r>
          <a:endParaRPr lang="en-US" sz="1200" kern="1200" dirty="0">
            <a:solidFill>
              <a:schemeClr val="accent6"/>
            </a:solidFill>
          </a:endParaRPr>
        </a:p>
      </dsp:txBody>
      <dsp:txXfrm>
        <a:off x="5882128" y="3673315"/>
        <a:ext cx="1805943" cy="352086"/>
      </dsp:txXfrm>
    </dsp:sp>
    <dsp:sp modelId="{F04ECE97-E6FB-466B-8115-E788C08DDF29}">
      <dsp:nvSpPr>
        <dsp:cNvPr id="0" name=""/>
        <dsp:cNvSpPr/>
      </dsp:nvSpPr>
      <dsp:spPr>
        <a:xfrm>
          <a:off x="3373039" y="3672412"/>
          <a:ext cx="1866472" cy="1364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>
              <a:solidFill>
                <a:schemeClr val="accent6"/>
              </a:solidFill>
            </a:rPr>
            <a:t>23 teacher</a:t>
          </a:r>
          <a:r>
            <a:rPr lang="en-US" sz="1200" b="1" kern="1200" dirty="0" smtClean="0">
              <a:solidFill>
                <a:schemeClr val="accent6"/>
              </a:solidFill>
            </a:rPr>
            <a:t>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>
              <a:solidFill>
                <a:schemeClr val="accent6"/>
              </a:solidFill>
            </a:rPr>
            <a:t>28 parents</a:t>
          </a:r>
          <a:endParaRPr lang="en-US" sz="1200" b="1" kern="1200" dirty="0" smtClean="0">
            <a:solidFill>
              <a:schemeClr val="accent6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>
              <a:solidFill>
                <a:schemeClr val="accent6"/>
              </a:solidFill>
            </a:rPr>
            <a:t>24 students </a:t>
          </a:r>
          <a:endParaRPr lang="en-US" sz="1200" b="1" kern="1200" dirty="0" smtClean="0">
            <a:solidFill>
              <a:schemeClr val="accent6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>
              <a:solidFill>
                <a:schemeClr val="accent6"/>
              </a:solidFill>
            </a:rPr>
            <a:t>from </a:t>
          </a:r>
          <a:r>
            <a:rPr lang="en-US" sz="1200" b="1" kern="1200" dirty="0" smtClean="0">
              <a:solidFill>
                <a:schemeClr val="accent6"/>
              </a:solidFill>
            </a:rPr>
            <a:t>9</a:t>
          </a:r>
          <a:r>
            <a:rPr lang="ro-RO" sz="1200" b="1" kern="1200" dirty="0" smtClean="0">
              <a:solidFill>
                <a:schemeClr val="accent6"/>
              </a:solidFill>
            </a:rPr>
            <a:t> </a:t>
          </a:r>
          <a:r>
            <a:rPr lang="ro-RO" sz="1200" b="1" kern="1200" dirty="0" err="1" smtClean="0">
              <a:solidFill>
                <a:schemeClr val="accent6"/>
              </a:solidFill>
            </a:rPr>
            <a:t>counties</a:t>
          </a:r>
          <a:endParaRPr lang="en-US" sz="1200" b="1" strike="sngStrike" kern="1200" dirty="0">
            <a:solidFill>
              <a:schemeClr val="accent6"/>
            </a:solidFill>
          </a:endParaRPr>
        </a:p>
      </dsp:txBody>
      <dsp:txXfrm>
        <a:off x="3646377" y="3872206"/>
        <a:ext cx="1319796" cy="964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388A0-BFBC-4765-B952-76DF61247DDB}">
      <dsp:nvSpPr>
        <dsp:cNvPr id="0" name=""/>
        <dsp:cNvSpPr/>
      </dsp:nvSpPr>
      <dsp:spPr>
        <a:xfrm rot="21451414">
          <a:off x="2053049" y="2634977"/>
          <a:ext cx="1776328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776328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730188" y="1206777"/>
          <a:ext cx="2670587" cy="26389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3A819-175C-4BCE-B90B-3B982448E142}">
      <dsp:nvSpPr>
        <dsp:cNvPr id="0" name=""/>
        <dsp:cNvSpPr/>
      </dsp:nvSpPr>
      <dsp:spPr>
        <a:xfrm>
          <a:off x="3826537" y="548013"/>
          <a:ext cx="4092059" cy="3988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DF7807"/>
              </a:solidFill>
            </a:rPr>
            <a:t>INDIVIDUAL QUESTIONNAIRE</a:t>
          </a: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, including: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1. Socio-demographic &amp; family data, school performance and discipline indicators;                        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2. </a:t>
          </a:r>
          <a:r>
            <a:rPr lang="en-US" sz="1200" b="1" i="0" kern="1200" dirty="0" smtClean="0">
              <a:solidFill>
                <a:srgbClr val="DF7807"/>
              </a:solidFill>
            </a:rPr>
            <a:t>Student well-being scale</a:t>
          </a: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;                              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3. </a:t>
          </a:r>
          <a:r>
            <a:rPr lang="en-US" sz="1200" b="0" i="0" kern="1200" dirty="0" smtClean="0">
              <a:solidFill>
                <a:srgbClr val="DF7807"/>
              </a:solidFill>
            </a:rPr>
            <a:t>Scales used to support validation</a:t>
          </a: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: Involvement in non-formal/extracurricular activities, self-esteem, social support received, academic self-efficiency and general well-being indicators.</a:t>
          </a:r>
          <a:endParaRPr lang="fr-FR" altLang="en-US" sz="1200" b="0" i="0" kern="1200" dirty="0" smtClean="0">
            <a:solidFill>
              <a:schemeClr val="accent6">
                <a:lumMod val="75000"/>
              </a:schemeClr>
            </a:solidFill>
          </a:endParaRPr>
        </a:p>
      </dsp:txBody>
      <dsp:txXfrm>
        <a:off x="4425805" y="1132113"/>
        <a:ext cx="2893523" cy="2820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80B3-EC5A-4E80-994C-DD2385C08283}">
      <dsp:nvSpPr>
        <dsp:cNvPr id="0" name=""/>
        <dsp:cNvSpPr/>
      </dsp:nvSpPr>
      <dsp:spPr>
        <a:xfrm rot="48286">
          <a:off x="2457024" y="2754140"/>
          <a:ext cx="1585824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585824" y="34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753293" y="1512165"/>
          <a:ext cx="3191690" cy="26796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79C1-8F8C-443F-8F39-4F0668EFC12A}">
      <dsp:nvSpPr>
        <dsp:cNvPr id="0" name=""/>
        <dsp:cNvSpPr/>
      </dsp:nvSpPr>
      <dsp:spPr>
        <a:xfrm>
          <a:off x="4042551" y="792089"/>
          <a:ext cx="4192823" cy="407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rgbClr val="DF7807"/>
              </a:solidFill>
            </a:rPr>
            <a:t>Students’ well-being scale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45 items organized  into  8 subscales: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i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Health</a:t>
          </a:r>
          <a:r>
            <a:rPr lang="en-US" sz="1200" b="1" i="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6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Safety</a:t>
          </a:r>
          <a:r>
            <a:rPr lang="en-US" sz="1200" b="0" i="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5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    Relationship with colleagues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5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Relationship with teachers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7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Emotional well-being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7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 Learning and personal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6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 Relationship with family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5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solidFill>
                <a:schemeClr val="accent6">
                  <a:lumMod val="75000"/>
                </a:schemeClr>
              </a:solidFill>
            </a:rPr>
            <a:t>   </a:t>
          </a:r>
          <a:r>
            <a:rPr lang="en-US" sz="1200" b="0" i="1" kern="1200" dirty="0" smtClean="0">
              <a:solidFill>
                <a:schemeClr val="accent6">
                  <a:lumMod val="75000"/>
                </a:schemeClr>
              </a:solidFill>
            </a:rPr>
            <a:t>Identification with school 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</a:t>
          </a:r>
          <a:r>
            <a:rPr lang="en-US" sz="1200" b="0" i="0" kern="1200" dirty="0" smtClean="0">
              <a:solidFill>
                <a:srgbClr val="FF0000"/>
              </a:solidFill>
            </a:rPr>
            <a:t>4 items</a:t>
          </a:r>
          <a:r>
            <a:rPr lang="en-US" sz="12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)</a:t>
          </a:r>
          <a:endParaRPr lang="fr-FR" altLang="en-US" sz="1200" b="0" i="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656576" y="1388648"/>
        <a:ext cx="2964773" cy="2880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67E45-5F56-4C1C-AD87-95D1F0034137}">
      <dsp:nvSpPr>
        <dsp:cNvPr id="0" name=""/>
        <dsp:cNvSpPr/>
      </dsp:nvSpPr>
      <dsp:spPr>
        <a:xfrm rot="4602827">
          <a:off x="2243705" y="3891907"/>
          <a:ext cx="1168906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168906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6436C-7FA9-43D3-A6E5-BBBD7EB01A5E}">
      <dsp:nvSpPr>
        <dsp:cNvPr id="0" name=""/>
        <dsp:cNvSpPr/>
      </dsp:nvSpPr>
      <dsp:spPr>
        <a:xfrm rot="2489436">
          <a:off x="2830282" y="3857033"/>
          <a:ext cx="1775978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1775978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F723A-0E59-4FB8-B9E8-721E1172DBC8}">
      <dsp:nvSpPr>
        <dsp:cNvPr id="0" name=""/>
        <dsp:cNvSpPr/>
      </dsp:nvSpPr>
      <dsp:spPr>
        <a:xfrm rot="1387829">
          <a:off x="2917600" y="3715866"/>
          <a:ext cx="3371408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3371408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BBA0D-6647-4014-8818-1EB872864F75}">
      <dsp:nvSpPr>
        <dsp:cNvPr id="0" name=""/>
        <dsp:cNvSpPr/>
      </dsp:nvSpPr>
      <dsp:spPr>
        <a:xfrm rot="324422">
          <a:off x="3047176" y="3022950"/>
          <a:ext cx="2667165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2667165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A2F37-117E-4ADB-8069-EEA759DD966B}">
      <dsp:nvSpPr>
        <dsp:cNvPr id="0" name=""/>
        <dsp:cNvSpPr/>
      </dsp:nvSpPr>
      <dsp:spPr>
        <a:xfrm rot="20482844">
          <a:off x="2968026" y="2175284"/>
          <a:ext cx="3251238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3251238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54071-8BBA-49D6-A0BF-FB2C80C56BBF}">
      <dsp:nvSpPr>
        <dsp:cNvPr id="0" name=""/>
        <dsp:cNvSpPr/>
      </dsp:nvSpPr>
      <dsp:spPr>
        <a:xfrm rot="19354819">
          <a:off x="2956817" y="2208596"/>
          <a:ext cx="93581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935813" y="13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591219" y="1809954"/>
          <a:ext cx="2449286" cy="2374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346DE-0630-4CB8-A0DA-A262E2312702}">
      <dsp:nvSpPr>
        <dsp:cNvPr id="0" name=""/>
        <dsp:cNvSpPr/>
      </dsp:nvSpPr>
      <dsp:spPr>
        <a:xfrm>
          <a:off x="3616563" y="822359"/>
          <a:ext cx="1506418" cy="1353338"/>
        </a:xfrm>
        <a:prstGeom prst="ellipse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Content validity analysis</a:t>
          </a:r>
          <a:r>
            <a:rPr lang="en-US" altLang="en-US" sz="1200" b="1" kern="1200" baseline="0" dirty="0" smtClean="0">
              <a:solidFill>
                <a:srgbClr val="002060"/>
              </a:solidFill>
            </a:rPr>
            <a:t> 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3837173" y="1020551"/>
        <a:ext cx="1065198" cy="956954"/>
      </dsp:txXfrm>
    </dsp:sp>
    <dsp:sp modelId="{93203A35-320C-4291-A75A-FBE49584932A}">
      <dsp:nvSpPr>
        <dsp:cNvPr id="0" name=""/>
        <dsp:cNvSpPr/>
      </dsp:nvSpPr>
      <dsp:spPr>
        <a:xfrm>
          <a:off x="6084535" y="729834"/>
          <a:ext cx="1551844" cy="1390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Factorial validity analysis 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6311797" y="933461"/>
        <a:ext cx="1097320" cy="983197"/>
      </dsp:txXfrm>
    </dsp:sp>
    <dsp:sp modelId="{B90EED3D-E48A-49AB-A03E-009AF4EA1B4A}">
      <dsp:nvSpPr>
        <dsp:cNvPr id="0" name=""/>
        <dsp:cNvSpPr/>
      </dsp:nvSpPr>
      <dsp:spPr>
        <a:xfrm>
          <a:off x="5704800" y="2558686"/>
          <a:ext cx="1429346" cy="1341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Reliability/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accuracy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solidFill>
                <a:srgbClr val="002060"/>
              </a:solidFill>
            </a:rPr>
            <a:t>validity analysis 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5914123" y="2755136"/>
        <a:ext cx="1010700" cy="948545"/>
      </dsp:txXfrm>
    </dsp:sp>
    <dsp:sp modelId="{40C1B83C-EC3E-47C0-9A32-C93ED8E6E160}">
      <dsp:nvSpPr>
        <dsp:cNvPr id="0" name=""/>
        <dsp:cNvSpPr/>
      </dsp:nvSpPr>
      <dsp:spPr>
        <a:xfrm>
          <a:off x="6079910" y="3970195"/>
          <a:ext cx="1582466" cy="1455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baseline="0" dirty="0" smtClean="0">
              <a:solidFill>
                <a:srgbClr val="002060"/>
              </a:solidFill>
            </a:rPr>
            <a:t>Convergent  component validity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6311657" y="4183393"/>
        <a:ext cx="1118972" cy="1029412"/>
      </dsp:txXfrm>
    </dsp:sp>
    <dsp:sp modelId="{5DF95208-9AD1-427C-B645-16F9FBB751F4}">
      <dsp:nvSpPr>
        <dsp:cNvPr id="0" name=""/>
        <dsp:cNvSpPr/>
      </dsp:nvSpPr>
      <dsp:spPr>
        <a:xfrm>
          <a:off x="4144021" y="4286870"/>
          <a:ext cx="1521197" cy="1265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baseline="0" dirty="0" smtClean="0">
              <a:solidFill>
                <a:srgbClr val="002060"/>
              </a:solidFill>
            </a:rPr>
            <a:t>Predictive validity 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4366795" y="4472242"/>
        <a:ext cx="1075649" cy="895056"/>
      </dsp:txXfrm>
    </dsp:sp>
    <dsp:sp modelId="{6D28E8F9-1930-4B74-8929-3EFBDF9F7522}">
      <dsp:nvSpPr>
        <dsp:cNvPr id="0" name=""/>
        <dsp:cNvSpPr/>
      </dsp:nvSpPr>
      <dsp:spPr>
        <a:xfrm>
          <a:off x="2408538" y="4452778"/>
          <a:ext cx="1452381" cy="1501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baseline="0" dirty="0" smtClean="0">
              <a:solidFill>
                <a:srgbClr val="002060"/>
              </a:solidFill>
            </a:rPr>
            <a:t>Competitive component validity </a:t>
          </a:r>
          <a:endParaRPr lang="fr-FR" altLang="en-US" sz="1100" b="1" i="0" kern="1200" dirty="0" smtClean="0">
            <a:solidFill>
              <a:srgbClr val="002060"/>
            </a:solidFill>
          </a:endParaRPr>
        </a:p>
      </dsp:txBody>
      <dsp:txXfrm>
        <a:off x="2621234" y="4672711"/>
        <a:ext cx="1026989" cy="10619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D8897-87D8-400B-BC0D-2BC9D0924DCF}">
      <dsp:nvSpPr>
        <dsp:cNvPr id="0" name=""/>
        <dsp:cNvSpPr/>
      </dsp:nvSpPr>
      <dsp:spPr>
        <a:xfrm rot="262349">
          <a:off x="3270986" y="3037388"/>
          <a:ext cx="152529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525297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DBA37-D6D5-49F8-BCC1-3E8FDD968906}">
      <dsp:nvSpPr>
        <dsp:cNvPr id="0" name=""/>
        <dsp:cNvSpPr/>
      </dsp:nvSpPr>
      <dsp:spPr>
        <a:xfrm rot="2147548">
          <a:off x="3185790" y="3874329"/>
          <a:ext cx="925722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925722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A50A5-9326-4BFF-B029-AAA7E8E7A3F9}">
      <dsp:nvSpPr>
        <dsp:cNvPr id="0" name=""/>
        <dsp:cNvSpPr/>
      </dsp:nvSpPr>
      <dsp:spPr>
        <a:xfrm rot="19710144">
          <a:off x="3225896" y="2143853"/>
          <a:ext cx="642197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642197" y="264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656367" y="1525183"/>
          <a:ext cx="2636918" cy="26215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765A2-8D2C-4166-8A55-65AA7B27CCB8}">
      <dsp:nvSpPr>
        <dsp:cNvPr id="0" name=""/>
        <dsp:cNvSpPr/>
      </dsp:nvSpPr>
      <dsp:spPr>
        <a:xfrm>
          <a:off x="3634649" y="455834"/>
          <a:ext cx="2181783" cy="1984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Most of the social, demographic and economic factors analyzed have shown a significant correlation with the subscales of  RSWBS.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3954164" y="746467"/>
        <a:ext cx="1542753" cy="1403302"/>
      </dsp:txXfrm>
    </dsp:sp>
    <dsp:sp modelId="{92A89455-8A61-40CE-929B-DACDF83033DC}">
      <dsp:nvSpPr>
        <dsp:cNvPr id="0" name=""/>
        <dsp:cNvSpPr/>
      </dsp:nvSpPr>
      <dsp:spPr>
        <a:xfrm>
          <a:off x="3864741" y="3912221"/>
          <a:ext cx="1486051" cy="1360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Girls have a higher level of well-being than boys.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4082368" y="4111407"/>
        <a:ext cx="1050797" cy="961755"/>
      </dsp:txXfrm>
    </dsp:sp>
    <dsp:sp modelId="{54CF8019-3776-402A-BC8F-2D5B6BF07CF4}">
      <dsp:nvSpPr>
        <dsp:cNvPr id="0" name=""/>
        <dsp:cNvSpPr/>
      </dsp:nvSpPr>
      <dsp:spPr>
        <a:xfrm>
          <a:off x="4789910" y="2317281"/>
          <a:ext cx="2074673" cy="1767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strike="noStrike" kern="1200" dirty="0" smtClean="0">
              <a:solidFill>
                <a:schemeClr val="accent6"/>
              </a:solidFill>
            </a:rPr>
            <a:t>Age variable: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age increases, the level of well-being in school decreases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5093739" y="2576100"/>
        <a:ext cx="1467015" cy="1249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218D3-7272-4D7B-8447-977980B3F259}">
      <dsp:nvSpPr>
        <dsp:cNvPr id="0" name=""/>
        <dsp:cNvSpPr/>
      </dsp:nvSpPr>
      <dsp:spPr>
        <a:xfrm rot="2338983">
          <a:off x="3265424" y="3799873"/>
          <a:ext cx="726133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726133" y="20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E5709-4F5C-4D50-960C-A21B86466C7B}">
      <dsp:nvSpPr>
        <dsp:cNvPr id="0" name=""/>
        <dsp:cNvSpPr/>
      </dsp:nvSpPr>
      <dsp:spPr>
        <a:xfrm rot="1207373">
          <a:off x="3259942" y="3738958"/>
          <a:ext cx="2828326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2828326" y="20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C128-6816-4369-83C6-3093814BC1FA}">
      <dsp:nvSpPr>
        <dsp:cNvPr id="0" name=""/>
        <dsp:cNvSpPr/>
      </dsp:nvSpPr>
      <dsp:spPr>
        <a:xfrm rot="21082733">
          <a:off x="3333389" y="2708438"/>
          <a:ext cx="2279539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2279539" y="20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74A3-22C0-426F-A71A-4729B16131E7}">
      <dsp:nvSpPr>
        <dsp:cNvPr id="0" name=""/>
        <dsp:cNvSpPr/>
      </dsp:nvSpPr>
      <dsp:spPr>
        <a:xfrm rot="18570905">
          <a:off x="3116949" y="2049486"/>
          <a:ext cx="566912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566912" y="20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E2FB-2339-442D-A445-B2B80CB6A54F}">
      <dsp:nvSpPr>
        <dsp:cNvPr id="0" name=""/>
        <dsp:cNvSpPr/>
      </dsp:nvSpPr>
      <dsp:spPr>
        <a:xfrm>
          <a:off x="840155" y="1728182"/>
          <a:ext cx="2565735" cy="23073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ABDA7-6AEE-4571-937B-046295258124}">
      <dsp:nvSpPr>
        <dsp:cNvPr id="0" name=""/>
        <dsp:cNvSpPr/>
      </dsp:nvSpPr>
      <dsp:spPr>
        <a:xfrm>
          <a:off x="3072407" y="-164212"/>
          <a:ext cx="2499282" cy="2232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strike="noStrike" kern="1200" dirty="0" smtClean="0">
              <a:solidFill>
                <a:schemeClr val="accent6"/>
              </a:solidFill>
            </a:rPr>
            <a:t>S</a:t>
          </a:r>
          <a:r>
            <a:rPr lang="it-IT" sz="1200" kern="1200" dirty="0" smtClean="0">
              <a:solidFill>
                <a:schemeClr val="accent6"/>
              </a:solidFill>
            </a:rPr>
            <a:t>tudents’ well-being is strongly associated with family structure and the quality of the relationship with the parents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3438418" y="162775"/>
        <a:ext cx="1767260" cy="1578835"/>
      </dsp:txXfrm>
    </dsp:sp>
    <dsp:sp modelId="{452369E5-297F-444B-BC56-6EF49F56DEA6}">
      <dsp:nvSpPr>
        <dsp:cNvPr id="0" name=""/>
        <dsp:cNvSpPr/>
      </dsp:nvSpPr>
      <dsp:spPr>
        <a:xfrm>
          <a:off x="5586172" y="1296144"/>
          <a:ext cx="2271634" cy="2182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Mother’s level of education has proven to be a relevant factor.: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The students whose mothers have higher education have decreased levels of well-being, excepting somatization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5918845" y="1615834"/>
        <a:ext cx="1606288" cy="1543602"/>
      </dsp:txXfrm>
    </dsp:sp>
    <dsp:sp modelId="{14985904-CEEA-452E-AEF6-D3F9F5478ADF}">
      <dsp:nvSpPr>
        <dsp:cNvPr id="0" name=""/>
        <dsp:cNvSpPr/>
      </dsp:nvSpPr>
      <dsp:spPr>
        <a:xfrm>
          <a:off x="5952727" y="3744412"/>
          <a:ext cx="1565274" cy="1539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The well-being of students increases with family size, excepting somatization</a:t>
          </a:r>
          <a:endParaRPr lang="en-US" sz="1200" b="0" i="0" kern="1200" dirty="0">
            <a:solidFill>
              <a:schemeClr val="accent6"/>
            </a:solidFill>
          </a:endParaRPr>
        </a:p>
      </dsp:txBody>
      <dsp:txXfrm>
        <a:off x="6181956" y="3969923"/>
        <a:ext cx="1106816" cy="1088863"/>
      </dsp:txXfrm>
    </dsp:sp>
    <dsp:sp modelId="{061633D9-8414-4CE4-8BB8-E3C4FAC6B302}">
      <dsp:nvSpPr>
        <dsp:cNvPr id="0" name=""/>
        <dsp:cNvSpPr/>
      </dsp:nvSpPr>
      <dsp:spPr>
        <a:xfrm>
          <a:off x="3720475" y="3816421"/>
          <a:ext cx="1510940" cy="1378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>
              <a:solidFill>
                <a:schemeClr val="accent6"/>
              </a:solidFill>
            </a:rPr>
            <a:t>Well-being in school is lower in single-parent students</a:t>
          </a:r>
          <a:endParaRPr lang="en-US" sz="1200" b="0" i="0" kern="1200" dirty="0">
            <a:solidFill>
              <a:srgbClr val="FF0000"/>
            </a:solidFill>
          </a:endParaRPr>
        </a:p>
      </dsp:txBody>
      <dsp:txXfrm>
        <a:off x="3941747" y="4018354"/>
        <a:ext cx="1068396" cy="97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E2BEBA-C199-455D-8F02-E5C662A61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6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23C9F-D368-4C2F-BFA5-201A27E91607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8ED202-4560-44CE-AB0C-671B098D9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1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 search of</a:t>
            </a:r>
            <a:r>
              <a:rPr lang="en-US" altLang="en-US" baseline="0" dirty="0" smtClean="0"/>
              <a:t> a taxonomy of well-being in the Romanian pre-university system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9B3394-F5B1-481D-BCAF-B19FC59AC6D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0901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3584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470C1D-B278-4A16-97E2-F08FE89CF661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5478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37892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225DCA-2831-4E70-B654-0212DA5C2C7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9896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3994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91714-DFE8-40B8-9A4D-AB528B78D994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2698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ubstituent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818EFB-8713-4CF8-8A9F-C3E320D8BE2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8843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ubstituent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AD13C0-F541-4B01-8288-9A61F9F2E9C0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6489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ubstituent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32C51A-8513-49F0-A594-64AED79C612B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8012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ubstituent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3AF85D-DDE7-44A0-A05D-9319E55343EE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1850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ubstituent note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9B30EA-E8DB-4815-865B-C7DA1C9C3A4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3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4198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57511B-F3A5-4070-AB39-7BCD6132C3E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28286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3194D4-85A7-4356-9164-2F519E746287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2148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dirty="0" smtClean="0"/>
          </a:p>
        </p:txBody>
      </p:sp>
      <p:sp>
        <p:nvSpPr>
          <p:cNvPr id="1946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2AE7F3-26AC-4332-855D-25B600FBB0B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3714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8E9B0A-96EE-41E3-A780-1FEE14236D25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1840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18C1B1-E168-48A8-A2D8-93C1DA9D4B0D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75126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ED202-4560-44CE-AB0C-671B098D90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5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ED202-4560-44CE-AB0C-671B098D90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0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E5BD3D-4C15-49EB-8DC1-A7642A6E3752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14863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dirty="0" smtClean="0"/>
          </a:p>
        </p:txBody>
      </p:sp>
      <p:sp>
        <p:nvSpPr>
          <p:cNvPr id="5018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66A3B-EAEE-4D28-8B6D-8935208DEB4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68309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z="1200" b="0" dirty="0" smtClean="0"/>
              <a:t>ANALYSIS OF PREDICTORS AND EFFECTS OF THE WELL-BEING OF ROMANIAN STUDENTS: </a:t>
            </a:r>
            <a:r>
              <a:rPr lang="fr-FR" altLang="en-US" sz="1200" b="0" dirty="0" smtClean="0">
                <a:solidFill>
                  <a:srgbClr val="FF0000"/>
                </a:solidFill>
              </a:rPr>
              <a:t>A SUMMARY OF FINDINGS</a:t>
            </a:r>
            <a:endParaRPr lang="ro-RO" altLang="en-US" dirty="0" smtClean="0"/>
          </a:p>
        </p:txBody>
      </p:sp>
      <p:sp>
        <p:nvSpPr>
          <p:cNvPr id="6656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FD24A7-77F7-4ACD-B521-55D0572A74A1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31615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z="1200" b="0" dirty="0" smtClean="0"/>
              <a:t>ANALYSIS OF PREDICTORS AND EFFECTS OF THE WELL-BEING OF ROMANIAN STUDENTS: </a:t>
            </a:r>
            <a:r>
              <a:rPr lang="fr-FR" altLang="en-US" sz="1200" b="0" dirty="0" smtClean="0">
                <a:solidFill>
                  <a:srgbClr val="FF0000"/>
                </a:solidFill>
              </a:rPr>
              <a:t>A SUMMARY OF FINDINGS</a:t>
            </a:r>
            <a:endParaRPr lang="ro-RO" altLang="en-US" dirty="0" smtClean="0"/>
          </a:p>
        </p:txBody>
      </p:sp>
      <p:sp>
        <p:nvSpPr>
          <p:cNvPr id="68612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BCAAA4-4DA9-4BB3-941F-57DD28249789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99580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z="1200" b="0" dirty="0" smtClean="0"/>
              <a:t>ANALYSIS OF PREDICTORS AND EFFECTS OF THE WELL-BEING OF ROMANIAN STUDENTS: </a:t>
            </a:r>
            <a:r>
              <a:rPr lang="fr-FR" altLang="en-US" sz="1200" b="0" dirty="0" smtClean="0">
                <a:solidFill>
                  <a:srgbClr val="FF0000"/>
                </a:solidFill>
              </a:rPr>
              <a:t>A SUMMARY OF FINDINGS</a:t>
            </a:r>
            <a:endParaRPr lang="ro-RO" altLang="en-US" dirty="0" smtClean="0"/>
          </a:p>
        </p:txBody>
      </p:sp>
      <p:sp>
        <p:nvSpPr>
          <p:cNvPr id="7066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FF35F2-EB5A-4198-BF5F-FC2AC73B227F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9183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dirty="0" smtClean="0"/>
          </a:p>
        </p:txBody>
      </p:sp>
      <p:sp>
        <p:nvSpPr>
          <p:cNvPr id="7270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DA3D45-D6F8-40B6-AE23-3DA53E9A215C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561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2150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72D629-AA9E-45CF-AEA0-4AEAB24F5D7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625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200" b="0" dirty="0" smtClean="0"/>
              <a:t>ANALYSIS OF PREDICTORS AND EFFECTS OF THE WELL-BEING OF ROMANIAN STUDENTS: </a:t>
            </a:r>
            <a:r>
              <a:rPr lang="fr-FR" altLang="en-US" sz="1200" b="0" dirty="0" smtClean="0">
                <a:solidFill>
                  <a:srgbClr val="FF0000"/>
                </a:solidFill>
              </a:rPr>
              <a:t>A SUMMARY OF FINDINGS</a:t>
            </a:r>
            <a:endParaRPr lang="ro-RO" altLang="en-US" dirty="0" smtClean="0"/>
          </a:p>
          <a:p>
            <a:endParaRPr lang="ro-RO" altLang="en-US" dirty="0" smtClean="0"/>
          </a:p>
        </p:txBody>
      </p:sp>
      <p:sp>
        <p:nvSpPr>
          <p:cNvPr id="7475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8D0C0A-6397-49B2-8405-7456D85DF3C5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43748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7680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1B792C-D623-4811-8C86-3CF04F8F559A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19087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7680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1B792C-D623-4811-8C86-3CF04F8F559A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0165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7680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1B792C-D623-4811-8C86-3CF04F8F559A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302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2355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AD830E-94A4-4ECD-835D-1EFB0CA115C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0391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2560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31D426-EC1E-4B0F-BB8E-48E302CB3FF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2060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dirty="0" smtClean="0"/>
          </a:p>
        </p:txBody>
      </p:sp>
      <p:sp>
        <p:nvSpPr>
          <p:cNvPr id="27652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9435AD-2769-4813-B7C5-FA23F59B2DF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4322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2970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D46B5B-EC80-4509-A75A-2B75411A46AB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427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31748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2B579C-26B1-47E8-AB83-D96D887452E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914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altLang="en-US" smtClean="0"/>
          </a:p>
        </p:txBody>
      </p:sp>
      <p:sp>
        <p:nvSpPr>
          <p:cNvPr id="3379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53D74C-626B-4792-8EA2-2F9AF95FC6A1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856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stine-legea-educatiei-alb"/>
          <p:cNvPicPr>
            <a:picLocks noChangeAspect="1" noChangeArrowheads="1"/>
          </p:cNvPicPr>
          <p:nvPr userDrawn="1"/>
        </p:nvPicPr>
        <p:blipFill>
          <a:blip r:embed="rId2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2156" r="2112" b="14143"/>
          <a:stretch>
            <a:fillRect/>
          </a:stretch>
        </p:blipFill>
        <p:spPr bwMode="auto">
          <a:xfrm>
            <a:off x="395288" y="404813"/>
            <a:ext cx="504031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 rot="5400000">
            <a:off x="-1516856" y="1516856"/>
            <a:ext cx="3213100" cy="17938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o-RO" altLang="en-US" smtClean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 rot="5400000">
            <a:off x="-1732756" y="4945856"/>
            <a:ext cx="3644900" cy="1793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o-RO" altLang="en-US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3" y="476250"/>
            <a:ext cx="2878137" cy="4176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Se face clic pentru editare stil titlu Coordonator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4797425"/>
            <a:ext cx="2911475" cy="815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Faceţi clic pentru editarea stilului de subtitlu al coordonatorului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AD58A642-904F-4C07-B57E-51C2A9E96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97788" y="6654800"/>
            <a:ext cx="14398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/>
              <a:t>© 2011 GV ISJ Alba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8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452F9761-7607-4D17-9125-764E2CD36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2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104775"/>
            <a:ext cx="2193925" cy="6021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04775"/>
            <a:ext cx="6429375" cy="6021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ECB94BFC-6EFE-4FCA-AA7B-9972F7087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73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740650" y="6669088"/>
            <a:ext cx="14398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o-RO" altLang="en-US" sz="1000" smtClean="0">
                <a:solidFill>
                  <a:srgbClr val="7030A0"/>
                </a:solidFill>
              </a:rPr>
              <a:t>© 2011 GV ISJ Alba </a:t>
            </a:r>
            <a:endParaRPr lang="en-US" altLang="en-US" sz="100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FCEBFDA2-A899-4E2A-B1EF-46AE18A8B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84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7740650" y="6669088"/>
            <a:ext cx="143986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o-RO" altLang="en-US" sz="1000" smtClean="0">
                <a:solidFill>
                  <a:srgbClr val="7030A0"/>
                </a:solidFill>
              </a:rPr>
              <a:t>© 2011 GV ISJ Alba </a:t>
            </a:r>
            <a:endParaRPr lang="en-US" altLang="en-US" sz="100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695F8A32-6359-41A0-B92D-FB2C55AF1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1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3116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12875"/>
            <a:ext cx="43116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27BC412B-795B-418D-BED1-A84797792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0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D68EAA79-71C0-42B1-8670-3DAF54E6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8DE55D39-3E10-455A-BCFA-3A10EFB43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9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140CE6CB-9CE0-4423-88D6-743CF37D9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8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698DF568-8F97-4794-A11B-7D458D5B6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0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/>
            </a:lvl1pPr>
          </a:lstStyle>
          <a:p>
            <a:pPr>
              <a:defRPr/>
            </a:pPr>
            <a:fld id="{AF814C88-F581-4F61-911E-18115C492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104775"/>
            <a:ext cx="733425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7757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 face clic pentru editarea stilurilor textului Coordonatorului</a:t>
            </a:r>
          </a:p>
          <a:p>
            <a:pPr lvl="1"/>
            <a:r>
              <a:rPr lang="en-US" altLang="en-US" smtClean="0"/>
              <a:t>Nivelul secund</a:t>
            </a:r>
          </a:p>
          <a:p>
            <a:pPr lvl="2"/>
            <a:r>
              <a:rPr lang="en-US" altLang="en-US" smtClean="0"/>
              <a:t>Al treilea nivel</a:t>
            </a:r>
          </a:p>
          <a:p>
            <a:pPr lvl="3"/>
            <a:r>
              <a:rPr lang="en-US" altLang="en-US" smtClean="0"/>
              <a:t>Al patrulea nivel</a:t>
            </a:r>
          </a:p>
          <a:p>
            <a:pPr lvl="4"/>
            <a:r>
              <a:rPr lang="en-US" altLang="en-US" smtClean="0"/>
              <a:t>Al cincilea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Picture 7" descr="sustine-legea-educatiei-alb"/>
          <p:cNvPicPr>
            <a:picLocks noChangeAspect="1" noChangeArrowheads="1"/>
          </p:cNvPicPr>
          <p:nvPr userDrawn="1"/>
        </p:nvPicPr>
        <p:blipFill>
          <a:blip r:embed="rId13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2156" r="2112" b="14143"/>
          <a:stretch>
            <a:fillRect/>
          </a:stretch>
        </p:blipFill>
        <p:spPr bwMode="auto">
          <a:xfrm>
            <a:off x="7704138" y="0"/>
            <a:ext cx="14398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 userDrawn="1"/>
        </p:nvSpPr>
        <p:spPr bwMode="auto">
          <a:xfrm rot="5400000">
            <a:off x="-1516856" y="1516856"/>
            <a:ext cx="3213100" cy="17938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o-RO" altLang="en-US" smtClean="0"/>
          </a:p>
        </p:txBody>
      </p:sp>
      <p:sp>
        <p:nvSpPr>
          <p:cNvPr id="2055" name="Rectangle 9"/>
          <p:cNvSpPr>
            <a:spLocks noChangeArrowheads="1"/>
          </p:cNvSpPr>
          <p:nvPr userDrawn="1"/>
        </p:nvSpPr>
        <p:spPr bwMode="auto">
          <a:xfrm rot="5400000">
            <a:off x="-1732756" y="4945856"/>
            <a:ext cx="3644900" cy="1793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50000"/>
              </a:spcBef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o-RO" altLang="en-US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1438" y="6656388"/>
            <a:ext cx="1439862" cy="1889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ro-RO"/>
              <a:t>© 2011 GV ISJ Alba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B2D5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66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3" y="765175"/>
            <a:ext cx="2916237" cy="38877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   In Search of a  </a:t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axonomy of Well-Being in   </a:t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   the Romanian </a:t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   Pre-University    </a:t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>    Education</a:t>
            </a:r>
            <a:endParaRPr lang="en-US" altLang="en-US" sz="2800" b="0" dirty="0" smtClean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868863"/>
            <a:ext cx="3887788" cy="720725"/>
          </a:xfrm>
        </p:spPr>
        <p:txBody>
          <a:bodyPr/>
          <a:lstStyle/>
          <a:p>
            <a:pPr>
              <a:defRPr/>
            </a:pPr>
            <a:r>
              <a:rPr lang="fr-FR" sz="1200" dirty="0" smtClean="0">
                <a:solidFill>
                  <a:srgbClr val="FF3300"/>
                </a:solidFill>
              </a:rPr>
              <a:t>THE </a:t>
            </a:r>
            <a:r>
              <a:rPr lang="fr-FR" sz="1200" dirty="0">
                <a:solidFill>
                  <a:srgbClr val="FF3300"/>
                </a:solidFill>
              </a:rPr>
              <a:t>WELL-BEING </a:t>
            </a:r>
            <a:r>
              <a:rPr lang="fr-FR" sz="1200" dirty="0" smtClean="0">
                <a:solidFill>
                  <a:srgbClr val="FF3300"/>
                </a:solidFill>
              </a:rPr>
              <a:t> IN THE PRE-UNIVERSITY   </a:t>
            </a:r>
          </a:p>
          <a:p>
            <a:pPr>
              <a:defRPr/>
            </a:pPr>
            <a:r>
              <a:rPr lang="fr-FR" sz="1200" dirty="0">
                <a:solidFill>
                  <a:srgbClr val="FF3300"/>
                </a:solidFill>
              </a:rPr>
              <a:t> </a:t>
            </a:r>
            <a:r>
              <a:rPr lang="fr-FR" sz="1200" dirty="0" smtClean="0">
                <a:solidFill>
                  <a:srgbClr val="FF3300"/>
                </a:solidFill>
              </a:rPr>
              <a:t>  EDUCATION </a:t>
            </a:r>
            <a:r>
              <a:rPr lang="fr-FR" sz="1200" dirty="0">
                <a:solidFill>
                  <a:srgbClr val="FF3300"/>
                </a:solidFill>
              </a:rPr>
              <a:t>IN </a:t>
            </a:r>
            <a:r>
              <a:rPr lang="fr-FR" sz="1200" dirty="0" smtClean="0">
                <a:solidFill>
                  <a:srgbClr val="FF3300"/>
                </a:solidFill>
              </a:rPr>
              <a:t>ROMANIA. </a:t>
            </a:r>
          </a:p>
          <a:p>
            <a:pPr>
              <a:defRPr/>
            </a:pPr>
            <a:r>
              <a:rPr lang="fr-FR" sz="1200" dirty="0">
                <a:solidFill>
                  <a:srgbClr val="FF3300"/>
                </a:solidFill>
              </a:rPr>
              <a:t> </a:t>
            </a:r>
            <a:r>
              <a:rPr lang="fr-FR" sz="1200" dirty="0" smtClean="0">
                <a:solidFill>
                  <a:srgbClr val="FF3300"/>
                </a:solidFill>
              </a:rPr>
              <a:t>KEY PREDICTORS </a:t>
            </a:r>
            <a:r>
              <a:rPr lang="fr-FR" sz="1200" dirty="0">
                <a:solidFill>
                  <a:srgbClr val="FF3300"/>
                </a:solidFill>
              </a:rPr>
              <a:t>AND </a:t>
            </a:r>
            <a:r>
              <a:rPr lang="fr-FR" sz="1200" dirty="0" smtClean="0">
                <a:solidFill>
                  <a:srgbClr val="FF3300"/>
                </a:solidFill>
              </a:rPr>
              <a:t>EDUCATIONAL </a:t>
            </a:r>
            <a:r>
              <a:rPr lang="fr-FR" sz="1200" dirty="0">
                <a:solidFill>
                  <a:srgbClr val="FF3300"/>
                </a:solidFill>
              </a:rPr>
              <a:t>BENEFITS</a:t>
            </a:r>
            <a:endParaRPr lang="en-US" sz="1200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ro-RO" altLang="en-US" sz="3100" b="1" dirty="0" smtClean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endParaRPr lang="en-US" altLang="en-US" sz="3100" b="1" dirty="0" smtClean="0">
              <a:solidFill>
                <a:schemeClr val="accent2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1188" y="6021388"/>
            <a:ext cx="8245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fr-FR" altLang="en-US" sz="1400" dirty="0" smtClean="0">
                <a:solidFill>
                  <a:srgbClr val="002060"/>
                </a:solidFill>
              </a:rPr>
              <a:t>MIRCEA BERTEA </a:t>
            </a:r>
            <a:r>
              <a:rPr lang="fr-FR" altLang="en-US" sz="1400" dirty="0" err="1" smtClean="0">
                <a:solidFill>
                  <a:srgbClr val="002060"/>
                </a:solidFill>
              </a:rPr>
              <a:t>Ph.D</a:t>
            </a:r>
            <a:r>
              <a:rPr lang="fr-FR" altLang="en-US" sz="1400" dirty="0" smtClean="0">
                <a:solidFill>
                  <a:srgbClr val="002060"/>
                </a:solidFill>
              </a:rPr>
              <a:t>., </a:t>
            </a:r>
            <a:r>
              <a:rPr lang="fr-FR" altLang="en-US" sz="1400" dirty="0">
                <a:solidFill>
                  <a:srgbClr val="002060"/>
                </a:solidFill>
              </a:rPr>
              <a:t>ADRIAN </a:t>
            </a:r>
            <a:r>
              <a:rPr lang="fr-FR" altLang="en-US" sz="1400" dirty="0" smtClean="0">
                <a:solidFill>
                  <a:srgbClr val="002060"/>
                </a:solidFill>
              </a:rPr>
              <a:t>OPRE </a:t>
            </a:r>
            <a:r>
              <a:rPr lang="fr-FR" altLang="en-US" sz="1400" dirty="0" err="1" smtClean="0">
                <a:solidFill>
                  <a:srgbClr val="002060"/>
                </a:solidFill>
              </a:rPr>
              <a:t>Ph.D</a:t>
            </a:r>
            <a:r>
              <a:rPr lang="fr-FR" altLang="en-US" sz="1400" dirty="0">
                <a:solidFill>
                  <a:srgbClr val="002060"/>
                </a:solidFill>
              </a:rPr>
              <a:t>., </a:t>
            </a:r>
            <a:r>
              <a:rPr lang="fr-FR" altLang="en-US" sz="1400" dirty="0" smtClean="0">
                <a:solidFill>
                  <a:srgbClr val="002060"/>
                </a:solidFill>
              </a:rPr>
              <a:t>DANA OPRE </a:t>
            </a:r>
            <a:r>
              <a:rPr lang="fr-FR" altLang="en-US" sz="1400" dirty="0" err="1" smtClean="0">
                <a:solidFill>
                  <a:srgbClr val="002060"/>
                </a:solidFill>
              </a:rPr>
              <a:t>Ph.D</a:t>
            </a:r>
            <a:r>
              <a:rPr lang="fr-FR" altLang="en-US" sz="1400" dirty="0">
                <a:solidFill>
                  <a:srgbClr val="002060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fr-FR" altLang="en-US" sz="1400" dirty="0" smtClean="0">
                <a:solidFill>
                  <a:srgbClr val="002060"/>
                </a:solidFill>
              </a:rPr>
              <a:t>SEBASTIAN PINTEA </a:t>
            </a:r>
            <a:r>
              <a:rPr lang="fr-FR" altLang="en-US" sz="1400" dirty="0" err="1" smtClean="0">
                <a:solidFill>
                  <a:srgbClr val="002060"/>
                </a:solidFill>
              </a:rPr>
              <a:t>Ph.D</a:t>
            </a:r>
            <a:r>
              <a:rPr lang="fr-FR" altLang="en-US" sz="1400" dirty="0">
                <a:solidFill>
                  <a:srgbClr val="002060"/>
                </a:solidFill>
              </a:rPr>
              <a:t>., </a:t>
            </a:r>
            <a:r>
              <a:rPr lang="fr-FR" altLang="en-US" sz="1400" dirty="0" smtClean="0">
                <a:solidFill>
                  <a:srgbClr val="002060"/>
                </a:solidFill>
              </a:rPr>
              <a:t>ANCA PETRACHE </a:t>
            </a:r>
            <a:r>
              <a:rPr lang="fr-FR" altLang="en-US" sz="1400" dirty="0" err="1" smtClean="0">
                <a:solidFill>
                  <a:srgbClr val="002060"/>
                </a:solidFill>
              </a:rPr>
              <a:t>Ph.D</a:t>
            </a:r>
            <a:r>
              <a:rPr lang="fr-FR" altLang="en-US" sz="1400" dirty="0">
                <a:solidFill>
                  <a:srgbClr val="002060"/>
                </a:solidFill>
              </a:rPr>
              <a:t>.</a:t>
            </a:r>
            <a:endParaRPr lang="en-US" altLang="en-US" sz="1400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fr-FR" altLang="en-US" sz="1400" dirty="0">
                <a:solidFill>
                  <a:srgbClr val="002060"/>
                </a:solidFill>
              </a:rPr>
              <a:t> 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89106"/>
            <a:ext cx="7375660" cy="4252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II. </a:t>
            </a:r>
            <a:r>
              <a:rPr lang="en-US" altLang="en-US" sz="1400" b="0" dirty="0"/>
              <a:t>ANALYSIS OF STAKEHOLDERS’ PERCEPTION OF WELL-BEING </a:t>
            </a:r>
            <a:r>
              <a:rPr lang="en-US" altLang="en-US" sz="1400" b="0" dirty="0" smtClean="0"/>
              <a:t>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17913"/>
              </p:ext>
            </p:extLst>
          </p:nvPr>
        </p:nvGraphicFramePr>
        <p:xfrm>
          <a:off x="468313" y="2420938"/>
          <a:ext cx="8280400" cy="19907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4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9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3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Aspects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Respondents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Teachers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Parents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Students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Factors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Family relations, parents' attitude toward school, teacher – student interaction, type of interaction between students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Family,  relationship with colleagues and teachers, academic performance of students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Relationship with family, colleagues, teachers, school psychologist, school factors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203847" y="4543998"/>
            <a:ext cx="1987047" cy="205825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3584575" y="1012825"/>
            <a:ext cx="1225550" cy="11144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4803775" y="66182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60363"/>
            <a:ext cx="7450138" cy="454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</a:t>
            </a:r>
            <a:r>
              <a:rPr lang="fr-FR" altLang="en-US" sz="1400" b="0" dirty="0"/>
              <a:t>. </a:t>
            </a:r>
            <a:r>
              <a:rPr lang="en-US" altLang="en-US" sz="1400" b="0" dirty="0"/>
              <a:t>ANALYSIS OF STAKEHOLDERS’ PERCEPTION OF WELL-BEING</a:t>
            </a:r>
            <a:r>
              <a:rPr lang="ro-RO" altLang="en-US" sz="1400" b="0" dirty="0" smtClean="0"/>
              <a:t> </a:t>
            </a:r>
            <a:r>
              <a:rPr lang="en-US" altLang="en-US" sz="1400" b="0" dirty="0" smtClean="0"/>
              <a:t>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06813"/>
              </p:ext>
            </p:extLst>
          </p:nvPr>
        </p:nvGraphicFramePr>
        <p:xfrm>
          <a:off x="468313" y="2420938"/>
          <a:ext cx="8280400" cy="292893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4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Aspects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Respondents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Teachers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Parents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Students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Positive consequences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Emphasis on distant consequences, physical and mental health of students, increased cognitive performance</a:t>
                      </a:r>
                      <a:endParaRPr lang="en-US" sz="12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Involvement in activities, enthusiasm in school preparation, transfer of well-being in family context, increased sociability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Involvement in activities, increased school performance, increased sociability</a:t>
                      </a:r>
                      <a:endParaRPr lang="en-US" sz="1200" b="0" i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Negative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consequences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Unrealistic </a:t>
                      </a:r>
                      <a:r>
                        <a:rPr lang="en-US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expectations, discomfort to others, demotivation, self-sufficiency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Misunderstood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freedom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lack of responsibilities, </a:t>
                      </a:r>
                      <a:r>
                        <a:rPr lang="en-US" sz="1200" strike="sngStrike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dropping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reduced academic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performance, carelessness,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self-image (low self-esteem)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indiference</a:t>
                      </a:r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demotivation, self-focus, indiscipline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315251" y="5317778"/>
            <a:ext cx="1764197" cy="161663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3584575" y="1012825"/>
            <a:ext cx="1225550" cy="11144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4810125" y="6627813"/>
            <a:ext cx="4572000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319542556"/>
              </p:ext>
            </p:extLst>
          </p:nvPr>
        </p:nvGraphicFramePr>
        <p:xfrm>
          <a:off x="25385" y="1340769"/>
          <a:ext cx="8939103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7345511" cy="67109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285750" indent="-285750" algn="ctr">
              <a:buFontTx/>
              <a:buAutoNum type="romanUcPeriod" startAt="3"/>
              <a:defRPr/>
            </a:pPr>
            <a:r>
              <a:rPr lang="fr-FR" sz="1400" b="0" dirty="0" smtClean="0"/>
              <a:t>ELABORATION OF THE WELL-BEING SCALE FOR THE </a:t>
            </a:r>
            <a:r>
              <a:rPr lang="ro-RO" sz="1400" b="0" dirty="0" smtClean="0"/>
              <a:t>ROMANIAN</a:t>
            </a:r>
            <a:r>
              <a:rPr lang="en-US" sz="1400" b="0" dirty="0" smtClean="0"/>
              <a:t> EDUCATIONAL CONTEXT</a:t>
            </a:r>
            <a:r>
              <a:rPr lang="fr-FR" altLang="en-US" sz="1400" b="0" dirty="0" smtClean="0"/>
              <a:t>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803775" y="66182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843526235"/>
              </p:ext>
            </p:extLst>
          </p:nvPr>
        </p:nvGraphicFramePr>
        <p:xfrm>
          <a:off x="25385" y="1268760"/>
          <a:ext cx="9936089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7448550" cy="671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285750" indent="-285750" algn="ctr">
              <a:buFontTx/>
              <a:buAutoNum type="romanUcPeriod" startAt="3"/>
              <a:defRPr/>
            </a:pPr>
            <a:r>
              <a:rPr lang="fr-FR" sz="1200" b="0" dirty="0"/>
              <a:t>ELABORATION OF THE WELL-BEING SCALE FOR THE </a:t>
            </a:r>
            <a:r>
              <a:rPr lang="ro-RO" sz="1200" b="0" dirty="0"/>
              <a:t>ROMANIAN</a:t>
            </a:r>
            <a:r>
              <a:rPr lang="en-US" sz="1200" b="0" dirty="0"/>
              <a:t> EDUCATIONAL CONTEXT</a:t>
            </a:r>
            <a:r>
              <a:rPr lang="fr-FR" altLang="en-US" sz="1200" b="0" dirty="0"/>
              <a:t> </a:t>
            </a:r>
            <a:endParaRPr lang="en-US" altLang="en-US" sz="1200" dirty="0"/>
          </a:p>
          <a:p>
            <a:pPr marL="285750" indent="-285750" algn="ctr">
              <a:buFontTx/>
              <a:buAutoNum type="romanUcPeriod" startAt="3"/>
              <a:defRPr/>
            </a:pPr>
            <a:endParaRPr lang="ro-RO" altLang="en-US" sz="1200" b="0" dirty="0"/>
          </a:p>
        </p:txBody>
      </p:sp>
      <p:sp>
        <p:nvSpPr>
          <p:cNvPr id="4" name="Rectangle 3"/>
          <p:cNvSpPr/>
          <p:nvPr/>
        </p:nvSpPr>
        <p:spPr>
          <a:xfrm>
            <a:off x="4803775" y="66182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marL="285750" indent="-285750" algn="ctr">
              <a:buFontTx/>
              <a:buAutoNum type="romanUcPeriod" startAt="3"/>
              <a:defRPr/>
            </a:pPr>
            <a:r>
              <a:rPr lang="fr-FR" sz="1200" b="0" dirty="0"/>
              <a:t>ELABORATION OF THE WELL-BEING SCALE FOR THE </a:t>
            </a:r>
            <a:r>
              <a:rPr lang="ro-RO" sz="1200" b="0" dirty="0"/>
              <a:t>ROMANIAN</a:t>
            </a:r>
            <a:r>
              <a:rPr lang="en-US" sz="1200" b="0" dirty="0"/>
              <a:t> EDUCATIONAL CONTEXT</a:t>
            </a:r>
            <a:r>
              <a:rPr lang="fr-FR" altLang="en-US" sz="1200" b="0" dirty="0"/>
              <a:t> </a:t>
            </a:r>
            <a:endParaRPr lang="en-US" altLang="en-US" sz="1200" b="0" dirty="0" smtClean="0"/>
          </a:p>
          <a:p>
            <a:pPr marL="285750" indent="-285750" algn="ctr">
              <a:buFontTx/>
              <a:buAutoNum type="romanUcPeriod" startAt="3"/>
              <a:defRPr/>
            </a:pPr>
            <a:endParaRPr lang="fr-FR" altLang="en-US" sz="1200" b="0" dirty="0" smtClean="0"/>
          </a:p>
        </p:txBody>
      </p:sp>
      <p:sp>
        <p:nvSpPr>
          <p:cNvPr id="51203" name="Oval 7"/>
          <p:cNvSpPr>
            <a:spLocks noChangeArrowheads="1"/>
          </p:cNvSpPr>
          <p:nvPr/>
        </p:nvSpPr>
        <p:spPr bwMode="gray">
          <a:xfrm>
            <a:off x="2916238" y="2420938"/>
            <a:ext cx="3384550" cy="32416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2252</a:t>
            </a:r>
          </a:p>
          <a:p>
            <a:pPr algn="ctr"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students </a:t>
            </a:r>
          </a:p>
          <a:p>
            <a:pPr algn="ctr"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from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 smtClean="0">
                <a:solidFill>
                  <a:srgbClr val="0000FF"/>
                </a:solidFill>
              </a:rPr>
              <a:t>counties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4" name="AutoShape 85"/>
          <p:cNvSpPr>
            <a:spLocks noChangeArrowheads="1"/>
          </p:cNvSpPr>
          <p:nvPr/>
        </p:nvSpPr>
        <p:spPr bwMode="gray">
          <a:xfrm>
            <a:off x="971600" y="1772816"/>
            <a:ext cx="2181225" cy="3984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  <a:defRPr/>
            </a:pPr>
            <a:r>
              <a:rPr lang="en-US" sz="1400" i="1" dirty="0" smtClean="0">
                <a:solidFill>
                  <a:srgbClr val="CC6600"/>
                </a:solidFill>
              </a:rPr>
              <a:t>SUBJECTS INVOLVED</a:t>
            </a:r>
            <a:endParaRPr lang="fr-FR" altLang="en-US" sz="1400" dirty="0" smtClean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marL="285750" indent="-285750" algn="ctr">
              <a:buFontTx/>
              <a:buAutoNum type="romanUcPeriod" startAt="3"/>
              <a:defRPr/>
            </a:pPr>
            <a:r>
              <a:rPr lang="fr-FR" sz="1400" b="0" dirty="0"/>
              <a:t>ELABORATION OF A  WELL-BEING SCALE FOR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  <a:r>
              <a:rPr lang="fr-FR" altLang="en-US" sz="1400" b="0" dirty="0"/>
              <a:t> </a:t>
            </a:r>
            <a:endParaRPr lang="ro-RO" altLang="en-US" sz="1400" b="0" dirty="0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gray">
          <a:xfrm>
            <a:off x="2699792" y="2328862"/>
            <a:ext cx="3097213" cy="2989263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AGE</a:t>
            </a:r>
          </a:p>
          <a:p>
            <a:pPr algn="ctr">
              <a:buFontTx/>
              <a:buNone/>
              <a:defRPr/>
            </a:pPr>
            <a:r>
              <a:rPr lang="en-US" sz="1600" dirty="0" smtClean="0"/>
              <a:t>  between </a:t>
            </a:r>
          </a:p>
          <a:p>
            <a:pPr algn="ctr">
              <a:buFontTx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  13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0000"/>
                </a:solidFill>
              </a:rPr>
              <a:t>19</a:t>
            </a:r>
            <a:r>
              <a:rPr lang="en-US" sz="1600" dirty="0" smtClean="0"/>
              <a:t> years</a:t>
            </a:r>
            <a:endParaRPr lang="en-US" alt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2195736" y="3206203"/>
            <a:ext cx="1377950" cy="13144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2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/>
              <a:t>Average age: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 smtClean="0">
                <a:solidFill>
                  <a:srgbClr val="FF3300"/>
                </a:solidFill>
              </a:rPr>
              <a:t>16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/>
              <a:t> </a:t>
            </a:r>
            <a:endParaRPr lang="en-US" altLang="en-US" sz="1200" strike="sngStrik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5000898" y="3174205"/>
            <a:ext cx="1300163" cy="1298575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/>
              <a:t>Standard deviation: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/>
              <a:t>1 year</a:t>
            </a:r>
            <a:endParaRPr lang="en-US" altLang="en-US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2750" y="333375"/>
            <a:ext cx="7183438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marL="285750" indent="-285750" algn="ctr">
              <a:buFontTx/>
              <a:buAutoNum type="romanUcPeriod" startAt="3"/>
              <a:defRPr/>
            </a:pPr>
            <a:r>
              <a:rPr lang="fr-FR" sz="1400" b="0" dirty="0"/>
              <a:t>ELABORATION OF A  WELL-BEING SCALE FOR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  <a:r>
              <a:rPr lang="fr-FR" altLang="en-US" sz="1400" b="0" dirty="0"/>
              <a:t> </a:t>
            </a:r>
            <a:endParaRPr lang="ro-RO" altLang="en-US" sz="1400" b="0" dirty="0"/>
          </a:p>
        </p:txBody>
      </p:sp>
      <p:sp>
        <p:nvSpPr>
          <p:cNvPr id="60419" name="Oval 7"/>
          <p:cNvSpPr>
            <a:spLocks noChangeArrowheads="1"/>
          </p:cNvSpPr>
          <p:nvPr/>
        </p:nvSpPr>
        <p:spPr bwMode="gray">
          <a:xfrm>
            <a:off x="2987824" y="2492896"/>
            <a:ext cx="3095625" cy="2990850"/>
          </a:xfrm>
          <a:prstGeom prst="ellipse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GENDER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gray">
          <a:xfrm>
            <a:off x="1619672" y="2944031"/>
            <a:ext cx="2248544" cy="2304256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77%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XX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5435748" y="3323158"/>
            <a:ext cx="1440507" cy="154600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23% XY</a:t>
            </a:r>
          </a:p>
        </p:txBody>
      </p:sp>
    </p:spTree>
    <p:extLst>
      <p:ext uri="{BB962C8B-B14F-4D97-AF65-F5344CB8AC3E}">
        <p14:creationId xmlns:p14="http://schemas.microsoft.com/office/powerpoint/2010/main" val="34291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sz="1400" b="0" dirty="0" smtClean="0"/>
              <a:t>III. ELABORATION </a:t>
            </a:r>
            <a:r>
              <a:rPr lang="fr-FR" sz="1400" b="0" dirty="0"/>
              <a:t>OF A  WELL-BEING SCALE FOR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  <a:r>
              <a:rPr lang="fr-FR" altLang="en-US" sz="1400" b="0" dirty="0"/>
              <a:t> </a:t>
            </a:r>
            <a:endParaRPr lang="ro-RO" altLang="en-US" sz="1400" b="0" dirty="0"/>
          </a:p>
        </p:txBody>
      </p:sp>
      <p:sp>
        <p:nvSpPr>
          <p:cNvPr id="56323" name="Oval 7"/>
          <p:cNvSpPr>
            <a:spLocks noChangeArrowheads="1"/>
          </p:cNvSpPr>
          <p:nvPr/>
        </p:nvSpPr>
        <p:spPr bwMode="gray">
          <a:xfrm>
            <a:off x="2987675" y="2636838"/>
            <a:ext cx="3097213" cy="299085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RESIDENCE</a:t>
            </a:r>
            <a:endParaRPr lang="en-US" altLang="en-US" sz="16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2001838" y="3361531"/>
            <a:ext cx="1549400" cy="1541463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41%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rural residence</a:t>
            </a:r>
            <a:endParaRPr lang="en-US" altLang="en-US" sz="1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5478462" y="3361530"/>
            <a:ext cx="1584325" cy="154146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59% urban residence</a:t>
            </a:r>
            <a:endParaRPr lang="en-US" altLang="en-US" sz="1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marL="0" lvl="1" algn="ctr">
              <a:defRPr/>
            </a:pPr>
            <a:r>
              <a:rPr lang="fr-FR" sz="1400" b="0" dirty="0"/>
              <a:t>III. ELABORATION OF A  WELL-BEING SCALE FOR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  <a:r>
              <a:rPr lang="fr-FR" altLang="en-US" sz="1400" b="0" dirty="0"/>
              <a:t> </a:t>
            </a:r>
            <a:endParaRPr lang="ro-RO" altLang="en-US" sz="1400" b="0" dirty="0"/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gray">
          <a:xfrm>
            <a:off x="4054068" y="3287713"/>
            <a:ext cx="2266950" cy="2317750"/>
          </a:xfrm>
          <a:prstGeom prst="ellipse">
            <a:avLst/>
          </a:prstGeom>
          <a:solidFill>
            <a:srgbClr val="CCFF33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ETHNIC STRUCTURE</a:t>
            </a: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gray">
          <a:xfrm>
            <a:off x="2473429" y="2119309"/>
            <a:ext cx="2529146" cy="23133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94% Romanians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gray">
          <a:xfrm>
            <a:off x="5490209" y="4882346"/>
            <a:ext cx="1207399" cy="1008063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0.9%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Rroma</a:t>
            </a: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gray">
          <a:xfrm>
            <a:off x="5655811" y="3127264"/>
            <a:ext cx="1330414" cy="1261859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3.6% Hungarians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gray">
          <a:xfrm>
            <a:off x="4795386" y="5155793"/>
            <a:ext cx="952500" cy="890588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0.5% Germans </a:t>
            </a:r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gray">
          <a:xfrm>
            <a:off x="6217391" y="4220155"/>
            <a:ext cx="1071563" cy="10382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1% other ethnicities</a:t>
            </a:r>
            <a:endParaRPr lang="en-US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380" name="Freeform 11"/>
          <p:cNvSpPr>
            <a:spLocks noEditPoints="1"/>
          </p:cNvSpPr>
          <p:nvPr/>
        </p:nvSpPr>
        <p:spPr bwMode="gray">
          <a:xfrm rot="1551200">
            <a:off x="1190625" y="2139950"/>
            <a:ext cx="7580313" cy="3992563"/>
          </a:xfrm>
          <a:custGeom>
            <a:avLst/>
            <a:gdLst>
              <a:gd name="T0" fmla="*/ 2147483646 w 4040"/>
              <a:gd name="T1" fmla="*/ 2147483646 h 1888"/>
              <a:gd name="T2" fmla="*/ 2147483646 w 4040"/>
              <a:gd name="T3" fmla="*/ 2147483646 h 1888"/>
              <a:gd name="T4" fmla="*/ 2147483646 w 4040"/>
              <a:gd name="T5" fmla="*/ 2147483646 h 1888"/>
              <a:gd name="T6" fmla="*/ 2147483646 w 4040"/>
              <a:gd name="T7" fmla="*/ 2147483646 h 1888"/>
              <a:gd name="T8" fmla="*/ 2147483646 w 4040"/>
              <a:gd name="T9" fmla="*/ 2147483646 h 1888"/>
              <a:gd name="T10" fmla="*/ 2147483646 w 4040"/>
              <a:gd name="T11" fmla="*/ 2147483646 h 1888"/>
              <a:gd name="T12" fmla="*/ 0 w 4040"/>
              <a:gd name="T13" fmla="*/ 2147483646 h 1888"/>
              <a:gd name="T14" fmla="*/ 2147483646 w 4040"/>
              <a:gd name="T15" fmla="*/ 2147483646 h 1888"/>
              <a:gd name="T16" fmla="*/ 2147483646 w 4040"/>
              <a:gd name="T17" fmla="*/ 2147483646 h 1888"/>
              <a:gd name="T18" fmla="*/ 2147483646 w 4040"/>
              <a:gd name="T19" fmla="*/ 2147483646 h 1888"/>
              <a:gd name="T20" fmla="*/ 2147483646 w 4040"/>
              <a:gd name="T21" fmla="*/ 2147483646 h 1888"/>
              <a:gd name="T22" fmla="*/ 2147483646 w 4040"/>
              <a:gd name="T23" fmla="*/ 2147483646 h 1888"/>
              <a:gd name="T24" fmla="*/ 2147483646 w 4040"/>
              <a:gd name="T25" fmla="*/ 2147483646 h 1888"/>
              <a:gd name="T26" fmla="*/ 2147483646 w 4040"/>
              <a:gd name="T27" fmla="*/ 2147483646 h 1888"/>
              <a:gd name="T28" fmla="*/ 2147483646 w 4040"/>
              <a:gd name="T29" fmla="*/ 2147483646 h 1888"/>
              <a:gd name="T30" fmla="*/ 2147483646 w 4040"/>
              <a:gd name="T31" fmla="*/ 2147483646 h 1888"/>
              <a:gd name="T32" fmla="*/ 2147483646 w 4040"/>
              <a:gd name="T33" fmla="*/ 2147483646 h 1888"/>
              <a:gd name="T34" fmla="*/ 2147483646 w 4040"/>
              <a:gd name="T35" fmla="*/ 2147483646 h 1888"/>
              <a:gd name="T36" fmla="*/ 2147483646 w 4040"/>
              <a:gd name="T37" fmla="*/ 2147483646 h 1888"/>
              <a:gd name="T38" fmla="*/ 2147483646 w 4040"/>
              <a:gd name="T39" fmla="*/ 2147483646 h 1888"/>
              <a:gd name="T40" fmla="*/ 2147483646 w 4040"/>
              <a:gd name="T41" fmla="*/ 2147483646 h 1888"/>
              <a:gd name="T42" fmla="*/ 2147483646 w 4040"/>
              <a:gd name="T43" fmla="*/ 2147483646 h 1888"/>
              <a:gd name="T44" fmla="*/ 2147483646 w 4040"/>
              <a:gd name="T45" fmla="*/ 2147483646 h 1888"/>
              <a:gd name="T46" fmla="*/ 2147483646 w 4040"/>
              <a:gd name="T47" fmla="*/ 2147483646 h 1888"/>
              <a:gd name="T48" fmla="*/ 2147483646 w 4040"/>
              <a:gd name="T49" fmla="*/ 2147483646 h 1888"/>
              <a:gd name="T50" fmla="*/ 2147483646 w 4040"/>
              <a:gd name="T51" fmla="*/ 2147483646 h 1888"/>
              <a:gd name="T52" fmla="*/ 2147483646 w 4040"/>
              <a:gd name="T53" fmla="*/ 0 h 1888"/>
              <a:gd name="T54" fmla="*/ 2147483646 w 4040"/>
              <a:gd name="T55" fmla="*/ 2147483646 h 1888"/>
              <a:gd name="T56" fmla="*/ 2147483646 w 4040"/>
              <a:gd name="T57" fmla="*/ 2147483646 h 1888"/>
              <a:gd name="T58" fmla="*/ 2147483646 w 4040"/>
              <a:gd name="T59" fmla="*/ 2147483646 h 1888"/>
              <a:gd name="T60" fmla="*/ 2147483646 w 4040"/>
              <a:gd name="T61" fmla="*/ 2147483646 h 1888"/>
              <a:gd name="T62" fmla="*/ 2147483646 w 4040"/>
              <a:gd name="T63" fmla="*/ 2147483646 h 1888"/>
              <a:gd name="T64" fmla="*/ 2147483646 w 4040"/>
              <a:gd name="T65" fmla="*/ 2147483646 h 1888"/>
              <a:gd name="T66" fmla="*/ 2147483646 w 4040"/>
              <a:gd name="T67" fmla="*/ 2147483646 h 1888"/>
              <a:gd name="T68" fmla="*/ 2147483646 w 4040"/>
              <a:gd name="T69" fmla="*/ 2147483646 h 1888"/>
              <a:gd name="T70" fmla="*/ 2147483646 w 4040"/>
              <a:gd name="T71" fmla="*/ 2147483646 h 1888"/>
              <a:gd name="T72" fmla="*/ 2147483646 w 4040"/>
              <a:gd name="T73" fmla="*/ 2147483646 h 1888"/>
              <a:gd name="T74" fmla="*/ 2147483646 w 4040"/>
              <a:gd name="T75" fmla="*/ 2147483646 h 1888"/>
              <a:gd name="T76" fmla="*/ 2147483646 w 4040"/>
              <a:gd name="T77" fmla="*/ 2147483646 h 1888"/>
              <a:gd name="T78" fmla="*/ 2147483646 w 4040"/>
              <a:gd name="T79" fmla="*/ 2147483646 h 1888"/>
              <a:gd name="T80" fmla="*/ 2147483646 w 4040"/>
              <a:gd name="T81" fmla="*/ 2147483646 h 1888"/>
              <a:gd name="T82" fmla="*/ 2147483646 w 4040"/>
              <a:gd name="T83" fmla="*/ 2147483646 h 1888"/>
              <a:gd name="T84" fmla="*/ 2147483646 w 4040"/>
              <a:gd name="T85" fmla="*/ 2147483646 h 1888"/>
              <a:gd name="T86" fmla="*/ 2147483646 w 4040"/>
              <a:gd name="T87" fmla="*/ 2147483646 h 1888"/>
              <a:gd name="T88" fmla="*/ 2147483646 w 4040"/>
              <a:gd name="T89" fmla="*/ 2147483646 h 1888"/>
              <a:gd name="T90" fmla="*/ 2147483646 w 4040"/>
              <a:gd name="T91" fmla="*/ 2147483646 h 1888"/>
              <a:gd name="T92" fmla="*/ 2147483646 w 4040"/>
              <a:gd name="T93" fmla="*/ 2147483646 h 1888"/>
              <a:gd name="T94" fmla="*/ 2147483646 w 4040"/>
              <a:gd name="T95" fmla="*/ 2147483646 h 1888"/>
              <a:gd name="T96" fmla="*/ 2147483646 w 4040"/>
              <a:gd name="T97" fmla="*/ 2147483646 h 1888"/>
              <a:gd name="T98" fmla="*/ 2147483646 w 4040"/>
              <a:gd name="T99" fmla="*/ 2147483646 h 1888"/>
              <a:gd name="T100" fmla="*/ 2147483646 w 4040"/>
              <a:gd name="T101" fmla="*/ 2147483646 h 1888"/>
              <a:gd name="T102" fmla="*/ 2147483646 w 4040"/>
              <a:gd name="T103" fmla="*/ 2147483646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FF9966">
                  <a:alpha val="26999"/>
                </a:srgbClr>
              </a:gs>
              <a:gs pos="100000">
                <a:schemeClr val="bg2">
                  <a:alpha val="62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/>
          </p:nvPr>
        </p:nvGraphicFramePr>
        <p:xfrm>
          <a:off x="1" y="908336"/>
          <a:ext cx="8964487" cy="58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AutoShape 85"/>
          <p:cNvSpPr>
            <a:spLocks noChangeArrowheads="1"/>
          </p:cNvSpPr>
          <p:nvPr/>
        </p:nvSpPr>
        <p:spPr bwMode="gray">
          <a:xfrm>
            <a:off x="611188" y="1557338"/>
            <a:ext cx="2447925" cy="4000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  <a:defRPr/>
            </a:pPr>
            <a:r>
              <a:rPr lang="ro-RO" sz="1400" i="1" dirty="0" smtClean="0">
                <a:solidFill>
                  <a:srgbClr val="CC6600"/>
                </a:solidFill>
              </a:rPr>
              <a:t>SPECIFIC OBJECTIVE</a:t>
            </a:r>
            <a:r>
              <a:rPr lang="en-US" sz="1400" i="1" dirty="0" smtClean="0">
                <a:solidFill>
                  <a:srgbClr val="CC6600"/>
                </a:solidFill>
              </a:rPr>
              <a:t>S</a:t>
            </a:r>
            <a:endParaRPr lang="fr-FR" altLang="en-US" sz="1400" dirty="0" smtClean="0">
              <a:solidFill>
                <a:srgbClr val="CC66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306023"/>
            <a:ext cx="7200477" cy="5556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600" b="0" dirty="0" smtClean="0"/>
              <a:t>IV</a:t>
            </a:r>
            <a:r>
              <a:rPr lang="fr-FR" sz="1400" b="0" dirty="0" smtClean="0"/>
              <a:t>. VALIDATION </a:t>
            </a:r>
            <a:r>
              <a:rPr lang="fr-FR" sz="1400" b="0" dirty="0"/>
              <a:t>OF THE WELL-BEING SCALE </a:t>
            </a:r>
            <a:r>
              <a:rPr lang="fr-FR" sz="1400" b="0" dirty="0" smtClean="0"/>
              <a:t>IN </a:t>
            </a:r>
            <a:r>
              <a:rPr lang="fr-FR" sz="1400" b="0" dirty="0"/>
              <a:t>THE </a:t>
            </a:r>
            <a:r>
              <a:rPr lang="ro-RO" sz="1400" b="0" dirty="0"/>
              <a:t>ROMANIAN</a:t>
            </a:r>
            <a:r>
              <a:rPr lang="en-US" sz="1400" b="0" dirty="0"/>
              <a:t> </a:t>
            </a:r>
            <a:r>
              <a:rPr lang="en-US" sz="1400" b="0" dirty="0" smtClean="0"/>
              <a:t>EDUCATIONAL CONTEXT</a:t>
            </a:r>
            <a:endParaRPr lang="en-US" sz="1400" b="0" dirty="0"/>
          </a:p>
        </p:txBody>
      </p:sp>
      <p:sp>
        <p:nvSpPr>
          <p:cNvPr id="7" name="Rectangle 6"/>
          <p:cNvSpPr/>
          <p:nvPr/>
        </p:nvSpPr>
        <p:spPr>
          <a:xfrm>
            <a:off x="4787900" y="6597650"/>
            <a:ext cx="4356100" cy="233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65150"/>
            <a:ext cx="8117732" cy="719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>
                <a:solidFill>
                  <a:schemeClr val="accent4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ROMANIAN EDUCATIONAL SYSTEM</a:t>
            </a:r>
            <a:endParaRPr lang="ro-RO" sz="1800" b="0" dirty="0" smtClean="0">
              <a:solidFill>
                <a:srgbClr val="FF3300"/>
              </a:solidFill>
              <a:ea typeface="ＭＳ Ｐゴシック" pitchFamily="34" charset="-128"/>
            </a:endParaRPr>
          </a:p>
        </p:txBody>
      </p:sp>
      <p:sp>
        <p:nvSpPr>
          <p:cNvPr id="17411" name="Line 52"/>
          <p:cNvSpPr>
            <a:spLocks noChangeShapeType="1"/>
          </p:cNvSpPr>
          <p:nvPr/>
        </p:nvSpPr>
        <p:spPr bwMode="gray">
          <a:xfrm flipH="1">
            <a:off x="457200" y="5084763"/>
            <a:ext cx="333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53"/>
          <p:cNvSpPr>
            <a:spLocks noChangeShapeType="1"/>
          </p:cNvSpPr>
          <p:nvPr/>
        </p:nvSpPr>
        <p:spPr bwMode="gray">
          <a:xfrm flipH="1">
            <a:off x="457200" y="4235450"/>
            <a:ext cx="3675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4"/>
          <p:cNvSpPr>
            <a:spLocks noChangeShapeType="1"/>
          </p:cNvSpPr>
          <p:nvPr/>
        </p:nvSpPr>
        <p:spPr bwMode="gray">
          <a:xfrm flipH="1">
            <a:off x="457200" y="3425825"/>
            <a:ext cx="406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55"/>
          <p:cNvSpPr>
            <a:spLocks noChangeShapeType="1"/>
          </p:cNvSpPr>
          <p:nvPr/>
        </p:nvSpPr>
        <p:spPr bwMode="gray">
          <a:xfrm flipH="1" flipV="1">
            <a:off x="457200" y="2565400"/>
            <a:ext cx="444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56"/>
          <p:cNvSpPr>
            <a:spLocks noChangeShapeType="1"/>
          </p:cNvSpPr>
          <p:nvPr/>
        </p:nvSpPr>
        <p:spPr bwMode="gray">
          <a:xfrm>
            <a:off x="685800" y="2557463"/>
            <a:ext cx="0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57"/>
          <p:cNvSpPr>
            <a:spLocks noChangeShapeType="1"/>
          </p:cNvSpPr>
          <p:nvPr/>
        </p:nvSpPr>
        <p:spPr bwMode="gray">
          <a:xfrm>
            <a:off x="685800" y="3424238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58"/>
          <p:cNvSpPr>
            <a:spLocks noChangeShapeType="1"/>
          </p:cNvSpPr>
          <p:nvPr/>
        </p:nvSpPr>
        <p:spPr bwMode="gray">
          <a:xfrm>
            <a:off x="685800" y="423227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59"/>
          <p:cNvSpPr>
            <a:spLocks noChangeShapeType="1"/>
          </p:cNvSpPr>
          <p:nvPr/>
        </p:nvSpPr>
        <p:spPr bwMode="gray">
          <a:xfrm>
            <a:off x="685800" y="5086350"/>
            <a:ext cx="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60"/>
          <p:cNvSpPr txBox="1">
            <a:spLocks noChangeArrowheads="1"/>
          </p:cNvSpPr>
          <p:nvPr/>
        </p:nvSpPr>
        <p:spPr bwMode="gray">
          <a:xfrm>
            <a:off x="877888" y="21336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Grades 10-12/13</a:t>
            </a:r>
            <a:endParaRPr lang="en-US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7420" name="Text Box 61"/>
          <p:cNvSpPr txBox="1">
            <a:spLocks noChangeArrowheads="1"/>
          </p:cNvSpPr>
          <p:nvPr/>
        </p:nvSpPr>
        <p:spPr bwMode="gray">
          <a:xfrm>
            <a:off x="877888" y="2936875"/>
            <a:ext cx="1189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Grades 5-9</a:t>
            </a:r>
            <a:endParaRPr lang="en-US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7421" name="Text Box 62"/>
          <p:cNvSpPr txBox="1">
            <a:spLocks noChangeArrowheads="1"/>
          </p:cNvSpPr>
          <p:nvPr/>
        </p:nvSpPr>
        <p:spPr bwMode="gray">
          <a:xfrm>
            <a:off x="877888" y="3741738"/>
            <a:ext cx="11890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o-RO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o-RO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Grades 1-4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7422" name="Text Box 63"/>
          <p:cNvSpPr txBox="1">
            <a:spLocks noChangeArrowheads="1"/>
          </p:cNvSpPr>
          <p:nvPr/>
        </p:nvSpPr>
        <p:spPr bwMode="gray">
          <a:xfrm>
            <a:off x="877888" y="5562600"/>
            <a:ext cx="1303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age: 0-3 yrs</a:t>
            </a:r>
            <a:endParaRPr lang="en-US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gray">
          <a:xfrm>
            <a:off x="4953000" y="2133600"/>
            <a:ext cx="3505200" cy="4492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o-RO" sz="1600" b="1" dirty="0">
                <a:solidFill>
                  <a:srgbClr val="FFFFFF"/>
                </a:solidFill>
                <a:latin typeface="Verdana" pitchFamily="34" charset="0"/>
                <a:ea typeface="+mn-ea"/>
              </a:rPr>
              <a:t>Upper secondary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gray">
          <a:xfrm>
            <a:off x="4572000" y="2962275"/>
            <a:ext cx="3505200" cy="457200"/>
          </a:xfrm>
          <a:prstGeom prst="rect">
            <a:avLst/>
          </a:prstGeom>
          <a:gradFill rotWithShape="1">
            <a:gsLst>
              <a:gs pos="0">
                <a:srgbClr val="006F6F"/>
              </a:gs>
              <a:gs pos="50000">
                <a:schemeClr val="hlink"/>
              </a:gs>
              <a:gs pos="100000">
                <a:srgbClr val="006F6F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o-RO" sz="1600" b="1" dirty="0">
                <a:solidFill>
                  <a:srgbClr val="FFFFFF"/>
                </a:solidFill>
                <a:latin typeface="Verdana" pitchFamily="34" charset="0"/>
                <a:ea typeface="+mn-ea"/>
              </a:rPr>
              <a:t>Lower secondary</a:t>
            </a:r>
            <a:endParaRPr lang="en-US" sz="1600" b="1" dirty="0">
              <a:solidFill>
                <a:srgbClr val="FFFFFF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7425" name="Rectangle 66"/>
          <p:cNvSpPr>
            <a:spLocks noChangeArrowheads="1"/>
          </p:cNvSpPr>
          <p:nvPr/>
        </p:nvSpPr>
        <p:spPr bwMode="gray">
          <a:xfrm>
            <a:off x="4191000" y="3800475"/>
            <a:ext cx="3505200" cy="4603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600" b="1">
                <a:solidFill>
                  <a:srgbClr val="FFFFFF"/>
                </a:solidFill>
                <a:latin typeface="Verdana" panose="020B0604030504040204" pitchFamily="34" charset="0"/>
              </a:rPr>
              <a:t>Primary</a:t>
            </a:r>
            <a:endParaRPr lang="en-US" altLang="en-US" sz="16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426" name="Rectangle 67"/>
          <p:cNvSpPr>
            <a:spLocks noChangeArrowheads="1"/>
          </p:cNvSpPr>
          <p:nvPr/>
        </p:nvSpPr>
        <p:spPr bwMode="gray">
          <a:xfrm>
            <a:off x="3810000" y="4633913"/>
            <a:ext cx="3513138" cy="461962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600" b="1">
                <a:solidFill>
                  <a:srgbClr val="FFFFFF"/>
                </a:solidFill>
                <a:latin typeface="Verdana" panose="020B0604030504040204" pitchFamily="34" charset="0"/>
              </a:rPr>
              <a:t>Pre-primary</a:t>
            </a:r>
            <a:endParaRPr lang="en-US" altLang="en-US" sz="16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427" name="Freeform 68"/>
          <p:cNvSpPr>
            <a:spLocks/>
          </p:cNvSpPr>
          <p:nvPr/>
        </p:nvSpPr>
        <p:spPr bwMode="gray">
          <a:xfrm>
            <a:off x="2484438" y="1773238"/>
            <a:ext cx="2519362" cy="3960812"/>
          </a:xfrm>
          <a:custGeom>
            <a:avLst/>
            <a:gdLst>
              <a:gd name="T0" fmla="*/ 2147483646 w 1151"/>
              <a:gd name="T1" fmla="*/ 2147483646 h 1929"/>
              <a:gd name="T2" fmla="*/ 2147483646 w 1151"/>
              <a:gd name="T3" fmla="*/ 2147483646 h 1929"/>
              <a:gd name="T4" fmla="*/ 0 w 1151"/>
              <a:gd name="T5" fmla="*/ 2147483646 h 1929"/>
              <a:gd name="T6" fmla="*/ 2147483646 w 1151"/>
              <a:gd name="T7" fmla="*/ 2147483646 h 1929"/>
              <a:gd name="T8" fmla="*/ 2147483646 w 1151"/>
              <a:gd name="T9" fmla="*/ 2147483646 h 1929"/>
              <a:gd name="T10" fmla="*/ 2147483646 w 1151"/>
              <a:gd name="T11" fmla="*/ 2147483646 h 1929"/>
              <a:gd name="T12" fmla="*/ 2147483646 w 1151"/>
              <a:gd name="T13" fmla="*/ 2147483646 h 1929"/>
              <a:gd name="T14" fmla="*/ 2147483646 w 1151"/>
              <a:gd name="T15" fmla="*/ 2147483646 h 1929"/>
              <a:gd name="T16" fmla="*/ 2147483646 w 1151"/>
              <a:gd name="T17" fmla="*/ 2147483646 h 1929"/>
              <a:gd name="T18" fmla="*/ 2147483646 w 1151"/>
              <a:gd name="T19" fmla="*/ 2147483646 h 1929"/>
              <a:gd name="T20" fmla="*/ 2147483646 w 1151"/>
              <a:gd name="T21" fmla="*/ 2147483646 h 1929"/>
              <a:gd name="T22" fmla="*/ 2147483646 w 1151"/>
              <a:gd name="T23" fmla="*/ 2147483646 h 1929"/>
              <a:gd name="T24" fmla="*/ 2147483646 w 1151"/>
              <a:gd name="T25" fmla="*/ 2147483646 h 1929"/>
              <a:gd name="T26" fmla="*/ 2147483646 w 1151"/>
              <a:gd name="T27" fmla="*/ 2147483646 h 1929"/>
              <a:gd name="T28" fmla="*/ 2147483646 w 1151"/>
              <a:gd name="T29" fmla="*/ 2147483646 h 1929"/>
              <a:gd name="T30" fmla="*/ 2147483646 w 1151"/>
              <a:gd name="T31" fmla="*/ 2147483646 h 1929"/>
              <a:gd name="T32" fmla="*/ 2147483646 w 1151"/>
              <a:gd name="T33" fmla="*/ 2147483646 h 1929"/>
              <a:gd name="T34" fmla="*/ 2147483646 w 1151"/>
              <a:gd name="T35" fmla="*/ 2147483646 h 1929"/>
              <a:gd name="T36" fmla="*/ 2147483646 w 1151"/>
              <a:gd name="T37" fmla="*/ 2147483646 h 1929"/>
              <a:gd name="T38" fmla="*/ 2147483646 w 1151"/>
              <a:gd name="T39" fmla="*/ 2147483646 h 1929"/>
              <a:gd name="T40" fmla="*/ 2147483646 w 1151"/>
              <a:gd name="T41" fmla="*/ 2147483646 h 1929"/>
              <a:gd name="T42" fmla="*/ 2147483646 w 1151"/>
              <a:gd name="T43" fmla="*/ 2147483646 h 1929"/>
              <a:gd name="T44" fmla="*/ 2147483646 w 1151"/>
              <a:gd name="T45" fmla="*/ 2147483646 h 1929"/>
              <a:gd name="T46" fmla="*/ 2147483646 w 1151"/>
              <a:gd name="T47" fmla="*/ 2147483646 h 1929"/>
              <a:gd name="T48" fmla="*/ 2147483646 w 1151"/>
              <a:gd name="T49" fmla="*/ 2147483646 h 1929"/>
              <a:gd name="T50" fmla="*/ 2147483646 w 1151"/>
              <a:gd name="T51" fmla="*/ 2147483646 h 1929"/>
              <a:gd name="T52" fmla="*/ 2147483646 w 1151"/>
              <a:gd name="T53" fmla="*/ 2147483646 h 1929"/>
              <a:gd name="T54" fmla="*/ 2147483646 w 1151"/>
              <a:gd name="T55" fmla="*/ 0 h 1929"/>
              <a:gd name="T56" fmla="*/ 2147483646 w 1151"/>
              <a:gd name="T57" fmla="*/ 2147483646 h 1929"/>
              <a:gd name="T58" fmla="*/ 2147483646 w 1151"/>
              <a:gd name="T59" fmla="*/ 2147483646 h 1929"/>
              <a:gd name="T60" fmla="*/ 2147483646 w 1151"/>
              <a:gd name="T61" fmla="*/ 2147483646 h 1929"/>
              <a:gd name="T62" fmla="*/ 2147483646 w 1151"/>
              <a:gd name="T63" fmla="*/ 2147483646 h 1929"/>
              <a:gd name="T64" fmla="*/ 2147483646 w 1151"/>
              <a:gd name="T65" fmla="*/ 2147483646 h 1929"/>
              <a:gd name="T66" fmla="*/ 2147483646 w 1151"/>
              <a:gd name="T67" fmla="*/ 2147483646 h 1929"/>
              <a:gd name="T68" fmla="*/ 2147483646 w 1151"/>
              <a:gd name="T69" fmla="*/ 2147483646 h 1929"/>
              <a:gd name="T70" fmla="*/ 2147483646 w 1151"/>
              <a:gd name="T71" fmla="*/ 2147483646 h 1929"/>
              <a:gd name="T72" fmla="*/ 2147483646 w 1151"/>
              <a:gd name="T73" fmla="*/ 2147483646 h 1929"/>
              <a:gd name="T74" fmla="*/ 2147483646 w 1151"/>
              <a:gd name="T75" fmla="*/ 2147483646 h 1929"/>
              <a:gd name="T76" fmla="*/ 2147483646 w 1151"/>
              <a:gd name="T77" fmla="*/ 2147483646 h 1929"/>
              <a:gd name="T78" fmla="*/ 2147483646 w 1151"/>
              <a:gd name="T79" fmla="*/ 2147483646 h 1929"/>
              <a:gd name="T80" fmla="*/ 2147483646 w 1151"/>
              <a:gd name="T81" fmla="*/ 2147483646 h 1929"/>
              <a:gd name="T82" fmla="*/ 2147483646 w 1151"/>
              <a:gd name="T83" fmla="*/ 2147483646 h 1929"/>
              <a:gd name="T84" fmla="*/ 2147483646 w 1151"/>
              <a:gd name="T85" fmla="*/ 2147483646 h 1929"/>
              <a:gd name="T86" fmla="*/ 2147483646 w 1151"/>
              <a:gd name="T87" fmla="*/ 2147483646 h 1929"/>
              <a:gd name="T88" fmla="*/ 2147483646 w 1151"/>
              <a:gd name="T89" fmla="*/ 2147483646 h 1929"/>
              <a:gd name="T90" fmla="*/ 2147483646 w 1151"/>
              <a:gd name="T91" fmla="*/ 2147483646 h 1929"/>
              <a:gd name="T92" fmla="*/ 2147483646 w 1151"/>
              <a:gd name="T93" fmla="*/ 2147483646 h 1929"/>
              <a:gd name="T94" fmla="*/ 2147483646 w 1151"/>
              <a:gd name="T95" fmla="*/ 2147483646 h 1929"/>
              <a:gd name="T96" fmla="*/ 2147483646 w 1151"/>
              <a:gd name="T97" fmla="*/ 2147483646 h 1929"/>
              <a:gd name="T98" fmla="*/ 2147483646 w 1151"/>
              <a:gd name="T99" fmla="*/ 2147483646 h 1929"/>
              <a:gd name="T100" fmla="*/ 2147483646 w 1151"/>
              <a:gd name="T101" fmla="*/ 2147483646 h 1929"/>
              <a:gd name="T102" fmla="*/ 2147483646 w 1151"/>
              <a:gd name="T103" fmla="*/ 2147483646 h 1929"/>
              <a:gd name="T104" fmla="*/ 2147483646 w 1151"/>
              <a:gd name="T105" fmla="*/ 2147483646 h 1929"/>
              <a:gd name="T106" fmla="*/ 2147483646 w 1151"/>
              <a:gd name="T107" fmla="*/ 2147483646 h 1929"/>
              <a:gd name="T108" fmla="*/ 2147483646 w 1151"/>
              <a:gd name="T109" fmla="*/ 2147483646 h 19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1"/>
              <a:gd name="T166" fmla="*/ 0 h 1929"/>
              <a:gd name="T167" fmla="*/ 1151 w 1151"/>
              <a:gd name="T168" fmla="*/ 1929 h 19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1" h="1929">
                <a:moveTo>
                  <a:pt x="10" y="1929"/>
                </a:moveTo>
                <a:lnTo>
                  <a:pt x="2" y="1802"/>
                </a:lnTo>
                <a:lnTo>
                  <a:pt x="0" y="1681"/>
                </a:lnTo>
                <a:lnTo>
                  <a:pt x="3" y="1564"/>
                </a:lnTo>
                <a:lnTo>
                  <a:pt x="11" y="1452"/>
                </a:lnTo>
                <a:lnTo>
                  <a:pt x="23" y="1345"/>
                </a:lnTo>
                <a:lnTo>
                  <a:pt x="40" y="1242"/>
                </a:lnTo>
                <a:lnTo>
                  <a:pt x="60" y="1143"/>
                </a:lnTo>
                <a:lnTo>
                  <a:pt x="85" y="1050"/>
                </a:lnTo>
                <a:lnTo>
                  <a:pt x="112" y="960"/>
                </a:lnTo>
                <a:lnTo>
                  <a:pt x="142" y="876"/>
                </a:lnTo>
                <a:lnTo>
                  <a:pt x="173" y="795"/>
                </a:lnTo>
                <a:lnTo>
                  <a:pt x="208" y="720"/>
                </a:lnTo>
                <a:lnTo>
                  <a:pt x="241" y="649"/>
                </a:lnTo>
                <a:lnTo>
                  <a:pt x="278" y="582"/>
                </a:lnTo>
                <a:lnTo>
                  <a:pt x="313" y="520"/>
                </a:lnTo>
                <a:lnTo>
                  <a:pt x="351" y="462"/>
                </a:lnTo>
                <a:lnTo>
                  <a:pt x="386" y="409"/>
                </a:lnTo>
                <a:lnTo>
                  <a:pt x="422" y="360"/>
                </a:lnTo>
                <a:lnTo>
                  <a:pt x="458" y="317"/>
                </a:lnTo>
                <a:lnTo>
                  <a:pt x="492" y="276"/>
                </a:lnTo>
                <a:lnTo>
                  <a:pt x="523" y="239"/>
                </a:lnTo>
                <a:lnTo>
                  <a:pt x="552" y="208"/>
                </a:lnTo>
                <a:lnTo>
                  <a:pt x="578" y="181"/>
                </a:lnTo>
                <a:lnTo>
                  <a:pt x="603" y="158"/>
                </a:lnTo>
                <a:lnTo>
                  <a:pt x="637" y="126"/>
                </a:lnTo>
                <a:lnTo>
                  <a:pt x="385" y="120"/>
                </a:lnTo>
                <a:lnTo>
                  <a:pt x="981" y="0"/>
                </a:lnTo>
                <a:lnTo>
                  <a:pt x="1151" y="146"/>
                </a:lnTo>
                <a:lnTo>
                  <a:pt x="879" y="148"/>
                </a:lnTo>
                <a:lnTo>
                  <a:pt x="827" y="192"/>
                </a:lnTo>
                <a:lnTo>
                  <a:pt x="775" y="236"/>
                </a:lnTo>
                <a:lnTo>
                  <a:pt x="723" y="280"/>
                </a:lnTo>
                <a:lnTo>
                  <a:pt x="681" y="326"/>
                </a:lnTo>
                <a:lnTo>
                  <a:pt x="641" y="370"/>
                </a:lnTo>
                <a:lnTo>
                  <a:pt x="607" y="408"/>
                </a:lnTo>
                <a:lnTo>
                  <a:pt x="577" y="444"/>
                </a:lnTo>
                <a:lnTo>
                  <a:pt x="557" y="470"/>
                </a:lnTo>
                <a:lnTo>
                  <a:pt x="529" y="504"/>
                </a:lnTo>
                <a:lnTo>
                  <a:pt x="487" y="554"/>
                </a:lnTo>
                <a:lnTo>
                  <a:pt x="445" y="607"/>
                </a:lnTo>
                <a:lnTo>
                  <a:pt x="404" y="665"/>
                </a:lnTo>
                <a:lnTo>
                  <a:pt x="362" y="729"/>
                </a:lnTo>
                <a:lnTo>
                  <a:pt x="321" y="798"/>
                </a:lnTo>
                <a:lnTo>
                  <a:pt x="283" y="870"/>
                </a:lnTo>
                <a:lnTo>
                  <a:pt x="243" y="949"/>
                </a:lnTo>
                <a:lnTo>
                  <a:pt x="208" y="1034"/>
                </a:lnTo>
                <a:lnTo>
                  <a:pt x="173" y="1124"/>
                </a:lnTo>
                <a:lnTo>
                  <a:pt x="141" y="1220"/>
                </a:lnTo>
                <a:lnTo>
                  <a:pt x="110" y="1322"/>
                </a:lnTo>
                <a:lnTo>
                  <a:pt x="84" y="1431"/>
                </a:lnTo>
                <a:lnTo>
                  <a:pt x="60" y="1546"/>
                </a:lnTo>
                <a:lnTo>
                  <a:pt x="40" y="1666"/>
                </a:lnTo>
                <a:lnTo>
                  <a:pt x="22" y="1795"/>
                </a:lnTo>
                <a:lnTo>
                  <a:pt x="10" y="1929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Rectangle 69"/>
          <p:cNvSpPr>
            <a:spLocks noChangeArrowheads="1"/>
          </p:cNvSpPr>
          <p:nvPr/>
        </p:nvSpPr>
        <p:spPr bwMode="gray">
          <a:xfrm>
            <a:off x="3421063" y="5467350"/>
            <a:ext cx="3513137" cy="461963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0525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o-RO" altLang="en-US" sz="1600" b="1">
                <a:solidFill>
                  <a:srgbClr val="FFFFFF"/>
                </a:solidFill>
                <a:latin typeface="Verdana" panose="020B0604030504040204" pitchFamily="34" charset="0"/>
              </a:rPr>
              <a:t>Nursery</a:t>
            </a:r>
            <a:endParaRPr lang="en-US" altLang="en-US" sz="16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7429" name="Text Box 70"/>
          <p:cNvSpPr txBox="1">
            <a:spLocks noChangeArrowheads="1"/>
          </p:cNvSpPr>
          <p:nvPr/>
        </p:nvSpPr>
        <p:spPr bwMode="gray">
          <a:xfrm>
            <a:off x="877888" y="4757738"/>
            <a:ext cx="1382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1400">
                <a:solidFill>
                  <a:schemeClr val="tx2"/>
                </a:solidFill>
                <a:latin typeface="Verdana" panose="020B0604030504040204" pitchFamily="34" charset="0"/>
              </a:rPr>
              <a:t>Age: 3-6 yrs </a:t>
            </a:r>
            <a:endParaRPr lang="en-US" altLang="en-US" sz="14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7430" name="Line 71"/>
          <p:cNvSpPr>
            <a:spLocks noChangeShapeType="1"/>
          </p:cNvSpPr>
          <p:nvPr/>
        </p:nvSpPr>
        <p:spPr bwMode="gray">
          <a:xfrm>
            <a:off x="685800" y="1717675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72"/>
          <p:cNvSpPr>
            <a:spLocks noChangeShapeType="1"/>
          </p:cNvSpPr>
          <p:nvPr/>
        </p:nvSpPr>
        <p:spPr bwMode="gray">
          <a:xfrm flipH="1" flipV="1">
            <a:off x="685800" y="176212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73"/>
          <p:cNvSpPr>
            <a:spLocks noChangeShapeType="1"/>
          </p:cNvSpPr>
          <p:nvPr/>
        </p:nvSpPr>
        <p:spPr bwMode="auto">
          <a:xfrm>
            <a:off x="533400" y="593407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404813"/>
            <a:ext cx="7127875" cy="5540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300" b="0" dirty="0" smtClean="0"/>
              <a:t>IV. </a:t>
            </a:r>
            <a:r>
              <a:rPr lang="fr-FR" sz="1400" b="0" dirty="0"/>
              <a:t>. VALIDATION 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</a:p>
        </p:txBody>
      </p:sp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2405087" y="2012253"/>
            <a:ext cx="4176713" cy="4000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>
              <a:buFontTx/>
              <a:buNone/>
              <a:defRPr/>
            </a:pPr>
            <a:r>
              <a:rPr lang="en-US" sz="1400" i="1" dirty="0" smtClean="0">
                <a:solidFill>
                  <a:srgbClr val="CC6600"/>
                </a:solidFill>
              </a:rPr>
              <a:t> RELIABILITY/ACCURACY ANALYSIS </a:t>
            </a:r>
            <a:endParaRPr lang="fr-FR" altLang="en-US" sz="1400" dirty="0" smtClean="0">
              <a:solidFill>
                <a:srgbClr val="CC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326" y="4676078"/>
            <a:ext cx="5466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internal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consistency/reliability/accuracy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instrument refers to the rate at which the data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repetitive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the degree to which they are unaffected by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 errors. This component was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assessed using the Alfa Cronbach coefficient.</a:t>
            </a:r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3692525" y="2909888"/>
            <a:ext cx="1535930" cy="1470025"/>
            <a:chOff x="4870437" y="151517"/>
            <a:chExt cx="1535511" cy="1469624"/>
          </a:xfrm>
        </p:grpSpPr>
        <p:sp>
          <p:nvSpPr>
            <p:cNvPr id="6" name="Oval 5"/>
            <p:cNvSpPr/>
            <p:nvPr/>
          </p:nvSpPr>
          <p:spPr>
            <a:xfrm>
              <a:off x="4936324" y="151517"/>
              <a:ext cx="1469624" cy="14696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Objective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 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4"/>
            <p:cNvSpPr/>
            <p:nvPr/>
          </p:nvSpPr>
          <p:spPr>
            <a:xfrm>
              <a:off x="4870437" y="151517"/>
              <a:ext cx="1037942" cy="103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altLang="en-US" strike="sngStrike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787900" y="6643688"/>
            <a:ext cx="43561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404813"/>
            <a:ext cx="7127875" cy="5540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300" b="0" dirty="0" smtClean="0"/>
              <a:t>IV. </a:t>
            </a:r>
            <a:r>
              <a:rPr lang="fr-FR" sz="1400" b="0" dirty="0" smtClean="0"/>
              <a:t>VALIDATION </a:t>
            </a:r>
            <a:r>
              <a:rPr lang="fr-FR" sz="1400" b="0" dirty="0"/>
              <a:t>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</a:t>
            </a:r>
            <a:r>
              <a:rPr lang="en-US" sz="1400" b="0" dirty="0" smtClean="0"/>
              <a:t>CONTEXT</a:t>
            </a:r>
            <a:endParaRPr lang="en-US" sz="1400" b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76375" y="1916113"/>
          <a:ext cx="5327650" cy="3822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59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DF7807"/>
                          </a:solidFill>
                          <a:effectLst/>
                        </a:rPr>
                        <a:t>Subscales</a:t>
                      </a:r>
                      <a:endParaRPr lang="en-US" sz="1200" b="1" strike="sngStrike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DF7807"/>
                          </a:solidFill>
                          <a:effectLst/>
                        </a:rPr>
                        <a:t>       Alfa </a:t>
                      </a:r>
                      <a:r>
                        <a:rPr lang="en-US" sz="1200" b="1" dirty="0">
                          <a:solidFill>
                            <a:srgbClr val="DF7807"/>
                          </a:solidFill>
                          <a:effectLst/>
                        </a:rPr>
                        <a:t>Cronbach</a:t>
                      </a:r>
                      <a:endParaRPr lang="en-US" sz="1200" b="1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Health safety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Somatization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Physical </a:t>
                      </a:r>
                      <a:r>
                        <a:rPr lang="en-US" sz="1200" dirty="0" smtClean="0">
                          <a:effectLst/>
                        </a:rPr>
                        <a:t>safety/Security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Relationship with colleagues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Relationship with teachers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Emotional well-being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Learning </a:t>
                      </a:r>
                      <a:r>
                        <a:rPr lang="en-US" sz="1200" dirty="0">
                          <a:effectLst/>
                        </a:rPr>
                        <a:t>and personal development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Relationship </a:t>
                      </a:r>
                      <a:r>
                        <a:rPr lang="en-US" sz="1200" dirty="0">
                          <a:effectLst/>
                        </a:rPr>
                        <a:t>with family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 Identification </a:t>
                      </a:r>
                      <a:r>
                        <a:rPr lang="en-US" sz="1200" dirty="0">
                          <a:effectLst/>
                        </a:rPr>
                        <a:t>with school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9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Total </a:t>
                      </a:r>
                      <a:r>
                        <a:rPr lang="en-US" sz="1200" dirty="0">
                          <a:effectLst/>
                        </a:rPr>
                        <a:t>well-being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5097" name="Rectangle 9"/>
          <p:cNvSpPr>
            <a:spLocks noChangeArrowheads="1"/>
          </p:cNvSpPr>
          <p:nvPr/>
        </p:nvSpPr>
        <p:spPr bwMode="auto">
          <a:xfrm>
            <a:off x="1473200" y="1500188"/>
            <a:ext cx="35553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3. The subscales of </a:t>
            </a:r>
            <a:r>
              <a:rPr lang="en-US" altLang="en-US" sz="1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well-being</a:t>
            </a:r>
            <a:endParaRPr lang="en-US" altLang="en-US" sz="14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463" y="6524625"/>
            <a:ext cx="4427537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850" y="213591"/>
            <a:ext cx="7127875" cy="5540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400" b="0" dirty="0" smtClean="0"/>
              <a:t>IV. VALIDATION </a:t>
            </a:r>
            <a:r>
              <a:rPr lang="fr-FR" sz="1400" b="0" dirty="0"/>
              <a:t>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</a:t>
            </a:r>
            <a:r>
              <a:rPr lang="en-US" sz="1400" b="0" dirty="0" smtClean="0"/>
              <a:t>CONTEXT</a:t>
            </a:r>
            <a:endParaRPr lang="en-US" sz="1400" b="0" dirty="0"/>
          </a:p>
        </p:txBody>
      </p:sp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760413" y="1425575"/>
            <a:ext cx="2932112" cy="40163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sz="1400" dirty="0" smtClean="0">
                <a:solidFill>
                  <a:srgbClr val="DF7807"/>
                </a:solidFill>
              </a:rPr>
              <a:t>COMMENTS/OBSERVATIONS</a:t>
            </a:r>
            <a:endParaRPr lang="en-US" sz="1400" dirty="0">
              <a:solidFill>
                <a:srgbClr val="DF7807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738188" y="2684463"/>
            <a:ext cx="2730500" cy="2474912"/>
            <a:chOff x="4654596" y="-64324"/>
            <a:chExt cx="1469624" cy="1469624"/>
          </a:xfrm>
        </p:grpSpPr>
        <p:sp>
          <p:nvSpPr>
            <p:cNvPr id="6" name="Oval 5"/>
            <p:cNvSpPr/>
            <p:nvPr/>
          </p:nvSpPr>
          <p:spPr>
            <a:xfrm>
              <a:off x="4654596" y="-64324"/>
              <a:ext cx="1469624" cy="14696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869913" y="151547"/>
              <a:ext cx="1038990" cy="1037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fr-F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1136650" y="3468688"/>
            <a:ext cx="21637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The students' well-being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scale has a very good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     internal consistency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α = 0.90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486025"/>
            <a:ext cx="3794125" cy="112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33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Subscales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Relationship with colleagues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Relationship with teachers,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Emotional well-being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Personal learning and development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have good and very good internal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consistency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 &gt;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0.70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2525" y="3789040"/>
            <a:ext cx="37592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Health Safety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Somatization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Physical safety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Relationship with family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Identification with schoo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 show less internal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consistency,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which can be explained by the small number of items in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subscales (e.g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.: </a:t>
            </a:r>
            <a:r>
              <a:rPr lang="en-US" sz="1300" i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Health </a:t>
            </a:r>
            <a:r>
              <a:rPr lang="en-US" sz="13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Safety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sz="1300" i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So-</a:t>
            </a:r>
            <a:r>
              <a:rPr lang="en-US" sz="1300" i="1" dirty="0" err="1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matization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or by the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wide range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of items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by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their </a:t>
            </a:r>
            <a:r>
              <a:rPr lang="en-US" sz="1300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complementary character.</a:t>
            </a:r>
            <a:endParaRPr lang="en-US" sz="13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7900" y="6597650"/>
            <a:ext cx="43561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468313" y="476250"/>
            <a:ext cx="705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1400"/>
              <a:t>V. ANALYSIS OF THE ROMANIAN STUDENTS’ WELL-BEING PREDICTORS </a:t>
            </a:r>
            <a:br>
              <a:rPr lang="fr-FR" altLang="en-US" sz="1400"/>
            </a:br>
            <a:r>
              <a:rPr lang="fr-FR" altLang="en-US" sz="1400"/>
              <a:t>    AND CONSEQUENCES</a:t>
            </a:r>
            <a:endParaRPr lang="ro-RO" altLang="en-US" sz="14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1361658"/>
            <a:ext cx="3074987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altLang="en-US" sz="1200" i="1" dirty="0">
              <a:solidFill>
                <a:srgbClr val="008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200" i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Table1</a:t>
            </a:r>
            <a:r>
              <a:rPr lang="en-US" altLang="en-US" sz="1200" i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 Aspects of well-being by gender</a:t>
            </a:r>
          </a:p>
          <a:p>
            <a:pPr>
              <a:defRPr/>
            </a:pPr>
            <a:endParaRPr lang="en-US" altLang="en-US" sz="1000" i="1" dirty="0">
              <a:solidFill>
                <a:srgbClr val="008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000" dirty="0">
                <a:latin typeface="+mn-lt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470160"/>
              </p:ext>
            </p:extLst>
          </p:nvPr>
        </p:nvGraphicFramePr>
        <p:xfrm>
          <a:off x="434975" y="1885951"/>
          <a:ext cx="8358189" cy="406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7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2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3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04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5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DF7807"/>
                          </a:solidFill>
                          <a:effectLst/>
                        </a:rPr>
                        <a:t>The </a:t>
                      </a:r>
                      <a:r>
                        <a:rPr lang="en-US" sz="1000" b="1" dirty="0" smtClean="0">
                          <a:solidFill>
                            <a:srgbClr val="DF7807"/>
                          </a:solidFill>
                          <a:effectLst/>
                        </a:rPr>
                        <a:t>subscales</a:t>
                      </a:r>
                      <a:endParaRPr lang="en-US" sz="1000" b="1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Gender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N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Average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indent="-1066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Ab. Std.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t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DF7807"/>
                          </a:solidFill>
                          <a:effectLst/>
                        </a:rPr>
                        <a:t>p</a:t>
                      </a:r>
                      <a:endParaRPr lang="en-US" sz="10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Health safety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2.17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-0.87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0.383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1684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Somatization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7.18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2.28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Physical safety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489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20.55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3.96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-6.69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1683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21.77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3.43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Relationship with colleagues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0.057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19.51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Relationship with teachers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24.80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1662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25.96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Emotional well-being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486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23.45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-0.61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0.536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1672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23.61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4.95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Learning and personal development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19.72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6.74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-8.40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1676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22.45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Relationship with family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15.46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-3.72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1678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16.15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Identification with school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497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-9.16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1681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8371">
                <a:tc rowSpan="2"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- well-being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439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151.49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-4.46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8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   female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1544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157.20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59338" y="6623050"/>
            <a:ext cx="4392612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4975" y="333375"/>
            <a:ext cx="72326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algn="ctr">
              <a:defRPr/>
            </a:pPr>
            <a:r>
              <a:rPr lang="fr-FR" sz="1400" b="0" dirty="0" smtClean="0"/>
              <a:t>IV. VALIDATION </a:t>
            </a:r>
            <a:r>
              <a:rPr lang="fr-FR" sz="1400" b="0" dirty="0"/>
              <a:t>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algn="ctr">
              <a:defRPr/>
            </a:pPr>
            <a:r>
              <a:rPr lang="fr-FR" sz="1400" b="0" dirty="0" smtClean="0"/>
              <a:t>IV. </a:t>
            </a:r>
            <a:r>
              <a:rPr lang="fr-FR" sz="1400" b="0" dirty="0"/>
              <a:t>VALIDATION 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73110"/>
              </p:ext>
            </p:extLst>
          </p:nvPr>
        </p:nvGraphicFramePr>
        <p:xfrm>
          <a:off x="755650" y="2312988"/>
          <a:ext cx="6911975" cy="2514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7877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F7807"/>
                          </a:solidFill>
                          <a:effectLst/>
                        </a:rPr>
                        <a:t>The </a:t>
                      </a:r>
                      <a:r>
                        <a:rPr lang="en-US" sz="1100" dirty="0" smtClean="0">
                          <a:solidFill>
                            <a:srgbClr val="DF7807"/>
                          </a:solidFill>
                          <a:effectLst/>
                        </a:rPr>
                        <a:t>subscales</a:t>
                      </a:r>
                      <a:endParaRPr lang="en-US" sz="11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F7807"/>
                          </a:solidFill>
                          <a:effectLst/>
                        </a:rPr>
                        <a:t>Age</a:t>
                      </a:r>
                      <a:endParaRPr lang="en-US" sz="11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F7807"/>
                          </a:solidFill>
                          <a:effectLst/>
                        </a:rPr>
                        <a:t>Family members</a:t>
                      </a:r>
                      <a:endParaRPr lang="en-US" sz="11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F7807"/>
                          </a:solidFill>
                          <a:effectLst/>
                        </a:rPr>
                        <a:t>Family income</a:t>
                      </a:r>
                      <a:endParaRPr lang="en-US" sz="1100" dirty="0">
                        <a:solidFill>
                          <a:srgbClr val="DF780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 safety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-.124**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.046*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241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Somatization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-.049*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Physical safety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Relationship with colleagues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-.140**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241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Relationship with teachers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.048*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Emotional well-being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-.061**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Learning and personal development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-.089**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.050*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241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Relationship with family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-.031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Identification with school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-.109**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.048*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-.029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marL="38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- well-being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-.100**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.047*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-.016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1050" y="5013325"/>
            <a:ext cx="4495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>
            <a:spAutoFit/>
          </a:bodyPr>
          <a:lstStyle/>
          <a:p>
            <a:pPr>
              <a:defRPr/>
            </a:pPr>
            <a:r>
              <a:rPr lang="pt-BR" altLang="en-US" sz="1050" dirty="0"/>
              <a:t>** Significant correlation p&lt; 0.01, * Significant correlation p&lt; 0.05, N= </a:t>
            </a:r>
            <a:r>
              <a:rPr lang="ro-RO" altLang="en-US" sz="1050" dirty="0"/>
              <a:t>2252</a:t>
            </a:r>
          </a:p>
        </p:txBody>
      </p:sp>
      <p:sp>
        <p:nvSpPr>
          <p:cNvPr id="55362" name="Rectangle 4"/>
          <p:cNvSpPr>
            <a:spLocks noChangeArrowheads="1"/>
          </p:cNvSpPr>
          <p:nvPr/>
        </p:nvSpPr>
        <p:spPr bwMode="auto">
          <a:xfrm>
            <a:off x="771525" y="1989138"/>
            <a:ext cx="6680200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altLang="en-US" sz="12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2. </a:t>
            </a:r>
            <a:r>
              <a:rPr lang="en-US" altLang="en-US" sz="1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 between well-being and </a:t>
            </a:r>
            <a:r>
              <a:rPr lang="en-US" altLang="en-US" sz="12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altLang="en-US" sz="1200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altLang="en-US" sz="12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altLang="en-US" sz="12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income</a:t>
            </a:r>
            <a:endParaRPr lang="en-US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7900" y="6669088"/>
            <a:ext cx="43561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00113" y="1700213"/>
          <a:ext cx="7056438" cy="4643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8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91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Disciplinary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misconduct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Std. Dev.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Health safety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5.68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-2.69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6.35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Somatization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2.54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-1.60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0.108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Physical safety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19.89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-3.69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2106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21.56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Relationship with colleagues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18.51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4.71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-2.24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Relationship with teachers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22.36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6.45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-4.79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25.81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6.05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Emotional well-being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21.61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-3.49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2096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23.65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4.94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Learning and personal development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18.43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6.89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4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2098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21.97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6.37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-4.73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Relationship with family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14.17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-4.50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2105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16.08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76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Identification with school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12.33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3.90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-3.30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13.81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5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well-being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142.25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25.31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-4.66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5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1928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156.40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23.63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828" marR="51828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63659" name="Rectangle 2"/>
          <p:cNvSpPr>
            <a:spLocks noChangeArrowheads="1"/>
          </p:cNvSpPr>
          <p:nvPr/>
        </p:nvSpPr>
        <p:spPr bwMode="auto">
          <a:xfrm>
            <a:off x="755650" y="1341438"/>
            <a:ext cx="6624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8000"/>
                </a:solidFill>
              </a:rPr>
              <a:t>Table 5. The discriminative value of the well-being </a:t>
            </a:r>
            <a:r>
              <a:rPr lang="en-US" altLang="en-US" sz="1100" i="1" dirty="0" smtClean="0">
                <a:solidFill>
                  <a:srgbClr val="008000"/>
                </a:solidFill>
              </a:rPr>
              <a:t>of </a:t>
            </a:r>
            <a:r>
              <a:rPr lang="en-US" altLang="en-US" sz="1100" i="1" dirty="0">
                <a:solidFill>
                  <a:srgbClr val="008000"/>
                </a:solidFill>
              </a:rPr>
              <a:t>students with vs. without infractions of discipline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333375"/>
            <a:ext cx="7200652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algn="ctr">
              <a:defRPr/>
            </a:pPr>
            <a:r>
              <a:rPr lang="fr-FR" sz="1400" b="0" dirty="0" smtClean="0"/>
              <a:t>IV. </a:t>
            </a:r>
            <a:r>
              <a:rPr lang="fr-FR" sz="1400" b="0" dirty="0"/>
              <a:t>VALIDATION OF THE WELL-BEING SCALE IN THE </a:t>
            </a:r>
            <a:r>
              <a:rPr lang="ro-RO" sz="1400" b="0" dirty="0"/>
              <a:t>ROMANIAN</a:t>
            </a:r>
            <a:r>
              <a:rPr lang="en-US" sz="1400" b="0" dirty="0"/>
              <a:t> EDUCATIONAL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9700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333375"/>
            <a:ext cx="7448550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>
              <a:latin typeface="+mn-lt"/>
            </a:endParaRPr>
          </a:p>
          <a:p>
            <a:pPr algn="ctr">
              <a:defRPr/>
            </a:pPr>
            <a:r>
              <a:rPr lang="fr-FR" altLang="en-US" sz="1400" b="0" dirty="0" smtClean="0">
                <a:latin typeface="+mn-lt"/>
              </a:rPr>
              <a:t>V. ANALYSIS </a:t>
            </a:r>
            <a:r>
              <a:rPr lang="fr-FR" altLang="en-US" sz="1400" b="0" dirty="0">
                <a:latin typeface="+mn-lt"/>
              </a:rPr>
              <a:t>OF THE ROMANIAN STUDENTS’ WELL-BEING PREDICTORS </a:t>
            </a:r>
            <a:br>
              <a:rPr lang="fr-FR" altLang="en-US" sz="1400" b="0" dirty="0">
                <a:latin typeface="+mn-lt"/>
              </a:rPr>
            </a:br>
            <a:r>
              <a:rPr lang="fr-FR" altLang="en-US" sz="1400" b="0" dirty="0">
                <a:latin typeface="+mn-lt"/>
              </a:rPr>
              <a:t>    AND CONSEQUENCES</a:t>
            </a:r>
            <a:endParaRPr lang="ro-RO" altLang="en-US" sz="1400" dirty="0">
              <a:latin typeface="+mn-lt"/>
            </a:endParaRPr>
          </a:p>
        </p:txBody>
      </p:sp>
      <p:sp>
        <p:nvSpPr>
          <p:cNvPr id="49155" name="Freeform 11"/>
          <p:cNvSpPr>
            <a:spLocks noEditPoints="1"/>
          </p:cNvSpPr>
          <p:nvPr/>
        </p:nvSpPr>
        <p:spPr bwMode="gray">
          <a:xfrm rot="316845">
            <a:off x="746125" y="2786063"/>
            <a:ext cx="7921625" cy="3527425"/>
          </a:xfrm>
          <a:custGeom>
            <a:avLst/>
            <a:gdLst>
              <a:gd name="T0" fmla="*/ 2147483646 w 4040"/>
              <a:gd name="T1" fmla="*/ 2147483646 h 1888"/>
              <a:gd name="T2" fmla="*/ 2147483646 w 4040"/>
              <a:gd name="T3" fmla="*/ 2147483646 h 1888"/>
              <a:gd name="T4" fmla="*/ 2147483646 w 4040"/>
              <a:gd name="T5" fmla="*/ 2147483646 h 1888"/>
              <a:gd name="T6" fmla="*/ 2147483646 w 4040"/>
              <a:gd name="T7" fmla="*/ 2147483646 h 1888"/>
              <a:gd name="T8" fmla="*/ 2147483646 w 4040"/>
              <a:gd name="T9" fmla="*/ 2147483646 h 1888"/>
              <a:gd name="T10" fmla="*/ 2147483646 w 4040"/>
              <a:gd name="T11" fmla="*/ 2147483646 h 1888"/>
              <a:gd name="T12" fmla="*/ 0 w 4040"/>
              <a:gd name="T13" fmla="*/ 2147483646 h 1888"/>
              <a:gd name="T14" fmla="*/ 2147483646 w 4040"/>
              <a:gd name="T15" fmla="*/ 2147483646 h 1888"/>
              <a:gd name="T16" fmla="*/ 2147483646 w 4040"/>
              <a:gd name="T17" fmla="*/ 2147483646 h 1888"/>
              <a:gd name="T18" fmla="*/ 2147483646 w 4040"/>
              <a:gd name="T19" fmla="*/ 2147483646 h 1888"/>
              <a:gd name="T20" fmla="*/ 2147483646 w 4040"/>
              <a:gd name="T21" fmla="*/ 2147483646 h 1888"/>
              <a:gd name="T22" fmla="*/ 2147483646 w 4040"/>
              <a:gd name="T23" fmla="*/ 2147483646 h 1888"/>
              <a:gd name="T24" fmla="*/ 2147483646 w 4040"/>
              <a:gd name="T25" fmla="*/ 2147483646 h 1888"/>
              <a:gd name="T26" fmla="*/ 2147483646 w 4040"/>
              <a:gd name="T27" fmla="*/ 2147483646 h 1888"/>
              <a:gd name="T28" fmla="*/ 2147483646 w 4040"/>
              <a:gd name="T29" fmla="*/ 2147483646 h 1888"/>
              <a:gd name="T30" fmla="*/ 2147483646 w 4040"/>
              <a:gd name="T31" fmla="*/ 2147483646 h 1888"/>
              <a:gd name="T32" fmla="*/ 2147483646 w 4040"/>
              <a:gd name="T33" fmla="*/ 2147483646 h 1888"/>
              <a:gd name="T34" fmla="*/ 2147483646 w 4040"/>
              <a:gd name="T35" fmla="*/ 2147483646 h 1888"/>
              <a:gd name="T36" fmla="*/ 2147483646 w 4040"/>
              <a:gd name="T37" fmla="*/ 2147483646 h 1888"/>
              <a:gd name="T38" fmla="*/ 2147483646 w 4040"/>
              <a:gd name="T39" fmla="*/ 2147483646 h 1888"/>
              <a:gd name="T40" fmla="*/ 2147483646 w 4040"/>
              <a:gd name="T41" fmla="*/ 2147483646 h 1888"/>
              <a:gd name="T42" fmla="*/ 2147483646 w 4040"/>
              <a:gd name="T43" fmla="*/ 2147483646 h 1888"/>
              <a:gd name="T44" fmla="*/ 2147483646 w 4040"/>
              <a:gd name="T45" fmla="*/ 2147483646 h 1888"/>
              <a:gd name="T46" fmla="*/ 2147483646 w 4040"/>
              <a:gd name="T47" fmla="*/ 2147483646 h 1888"/>
              <a:gd name="T48" fmla="*/ 2147483646 w 4040"/>
              <a:gd name="T49" fmla="*/ 2147483646 h 1888"/>
              <a:gd name="T50" fmla="*/ 2147483646 w 4040"/>
              <a:gd name="T51" fmla="*/ 2147483646 h 1888"/>
              <a:gd name="T52" fmla="*/ 2147483646 w 4040"/>
              <a:gd name="T53" fmla="*/ 0 h 1888"/>
              <a:gd name="T54" fmla="*/ 2147483646 w 4040"/>
              <a:gd name="T55" fmla="*/ 2147483646 h 1888"/>
              <a:gd name="T56" fmla="*/ 2147483646 w 4040"/>
              <a:gd name="T57" fmla="*/ 2147483646 h 1888"/>
              <a:gd name="T58" fmla="*/ 2147483646 w 4040"/>
              <a:gd name="T59" fmla="*/ 2147483646 h 1888"/>
              <a:gd name="T60" fmla="*/ 2147483646 w 4040"/>
              <a:gd name="T61" fmla="*/ 2147483646 h 1888"/>
              <a:gd name="T62" fmla="*/ 2147483646 w 4040"/>
              <a:gd name="T63" fmla="*/ 2147483646 h 1888"/>
              <a:gd name="T64" fmla="*/ 2147483646 w 4040"/>
              <a:gd name="T65" fmla="*/ 2147483646 h 1888"/>
              <a:gd name="T66" fmla="*/ 2147483646 w 4040"/>
              <a:gd name="T67" fmla="*/ 2147483646 h 1888"/>
              <a:gd name="T68" fmla="*/ 2147483646 w 4040"/>
              <a:gd name="T69" fmla="*/ 2147483646 h 1888"/>
              <a:gd name="T70" fmla="*/ 2147483646 w 4040"/>
              <a:gd name="T71" fmla="*/ 2147483646 h 1888"/>
              <a:gd name="T72" fmla="*/ 2147483646 w 4040"/>
              <a:gd name="T73" fmla="*/ 2147483646 h 1888"/>
              <a:gd name="T74" fmla="*/ 2147483646 w 4040"/>
              <a:gd name="T75" fmla="*/ 2147483646 h 1888"/>
              <a:gd name="T76" fmla="*/ 2147483646 w 4040"/>
              <a:gd name="T77" fmla="*/ 2147483646 h 1888"/>
              <a:gd name="T78" fmla="*/ 2147483646 w 4040"/>
              <a:gd name="T79" fmla="*/ 2147483646 h 1888"/>
              <a:gd name="T80" fmla="*/ 2147483646 w 4040"/>
              <a:gd name="T81" fmla="*/ 2147483646 h 1888"/>
              <a:gd name="T82" fmla="*/ 2147483646 w 4040"/>
              <a:gd name="T83" fmla="*/ 2147483646 h 1888"/>
              <a:gd name="T84" fmla="*/ 2147483646 w 4040"/>
              <a:gd name="T85" fmla="*/ 2147483646 h 1888"/>
              <a:gd name="T86" fmla="*/ 2147483646 w 4040"/>
              <a:gd name="T87" fmla="*/ 2147483646 h 1888"/>
              <a:gd name="T88" fmla="*/ 2147483646 w 4040"/>
              <a:gd name="T89" fmla="*/ 2147483646 h 1888"/>
              <a:gd name="T90" fmla="*/ 2147483646 w 4040"/>
              <a:gd name="T91" fmla="*/ 2147483646 h 1888"/>
              <a:gd name="T92" fmla="*/ 2147483646 w 4040"/>
              <a:gd name="T93" fmla="*/ 2147483646 h 1888"/>
              <a:gd name="T94" fmla="*/ 2147483646 w 4040"/>
              <a:gd name="T95" fmla="*/ 2147483646 h 1888"/>
              <a:gd name="T96" fmla="*/ 2147483646 w 4040"/>
              <a:gd name="T97" fmla="*/ 2147483646 h 1888"/>
              <a:gd name="T98" fmla="*/ 2147483646 w 4040"/>
              <a:gd name="T99" fmla="*/ 2147483646 h 1888"/>
              <a:gd name="T100" fmla="*/ 2147483646 w 4040"/>
              <a:gd name="T101" fmla="*/ 2147483646 h 1888"/>
              <a:gd name="T102" fmla="*/ 2147483646 w 4040"/>
              <a:gd name="T103" fmla="*/ 2147483646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FF9966">
                  <a:alpha val="26999"/>
                </a:srgbClr>
              </a:gs>
              <a:gs pos="100000">
                <a:schemeClr val="bg2">
                  <a:alpha val="62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gray">
          <a:xfrm>
            <a:off x="1938338" y="2246313"/>
            <a:ext cx="1365250" cy="13065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Gender</a:t>
            </a:r>
            <a:r>
              <a:rPr lang="en-US" altLang="en-US" sz="1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gray">
          <a:xfrm>
            <a:off x="4152900" y="2144713"/>
            <a:ext cx="1262063" cy="1314450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Number of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family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members</a:t>
            </a:r>
            <a:endParaRPr lang="en-US" alt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gray">
          <a:xfrm>
            <a:off x="6895589" y="4813234"/>
            <a:ext cx="1709738" cy="13065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Mother's </a:t>
            </a:r>
          </a:p>
          <a:p>
            <a:pPr algn="ctr">
              <a:buFontTx/>
              <a:buNone/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level of education</a:t>
            </a: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gray">
          <a:xfrm>
            <a:off x="373063" y="3459163"/>
            <a:ext cx="1319212" cy="13128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accent6">
                    <a:lumMod val="50000"/>
                  </a:schemeClr>
                </a:solidFill>
              </a:rPr>
              <a:t>Age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gray">
          <a:xfrm>
            <a:off x="6376988" y="2714625"/>
            <a:ext cx="1222375" cy="12874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Family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structure</a:t>
            </a:r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gray">
          <a:xfrm>
            <a:off x="4356100" y="5435600"/>
            <a:ext cx="1243013" cy="12684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Family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income</a:t>
            </a:r>
            <a:endParaRPr lang="en-US" altLang="en-US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7900" y="664368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9163" name="Rectangle 2"/>
          <p:cNvSpPr>
            <a:spLocks noChangeArrowheads="1"/>
          </p:cNvSpPr>
          <p:nvPr/>
        </p:nvSpPr>
        <p:spPr bwMode="auto">
          <a:xfrm>
            <a:off x="0" y="120650"/>
            <a:ext cx="0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gray">
          <a:xfrm>
            <a:off x="1873250" y="5084763"/>
            <a:ext cx="1301750" cy="1298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18000" r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Student’s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residence</a:t>
            </a:r>
            <a:endParaRPr lang="en-US" altLang="en-US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AutoShape 85"/>
          <p:cNvSpPr>
            <a:spLocks noChangeArrowheads="1"/>
          </p:cNvSpPr>
          <p:nvPr/>
        </p:nvSpPr>
        <p:spPr bwMode="gray">
          <a:xfrm>
            <a:off x="373063" y="1366838"/>
            <a:ext cx="2016125" cy="3984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  <a:defRPr/>
            </a:pPr>
            <a:r>
              <a:rPr lang="en-US" sz="1400" i="1" dirty="0" smtClean="0">
                <a:solidFill>
                  <a:srgbClr val="CC6600"/>
                </a:solidFill>
              </a:rPr>
              <a:t>MAIN PREDICTORS</a:t>
            </a:r>
            <a:endParaRPr lang="fr-FR" altLang="en-US" sz="1400" dirty="0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2419785458"/>
              </p:ext>
            </p:extLst>
          </p:nvPr>
        </p:nvGraphicFramePr>
        <p:xfrm>
          <a:off x="467544" y="1070334"/>
          <a:ext cx="9431338" cy="575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 algn="ctr">
              <a:defRPr/>
            </a:pPr>
            <a:endParaRPr lang="fr-FR" altLang="en-US" sz="1400" b="0" dirty="0" smtClean="0"/>
          </a:p>
          <a:p>
            <a:pPr marL="0" lvl="1" algn="ctr">
              <a:buFontTx/>
              <a:buNone/>
            </a:pPr>
            <a:r>
              <a:rPr lang="fr-FR" altLang="en-US" sz="1400" b="0" dirty="0" smtClean="0"/>
              <a:t>PREDICTORS AND CONSEQUENCES OF THE WELL-BEING </a:t>
            </a:r>
          </a:p>
          <a:p>
            <a:pPr marL="0" lvl="1" algn="ctr">
              <a:buFontTx/>
              <a:buNone/>
            </a:pPr>
            <a:r>
              <a:rPr lang="fr-FR" altLang="en-US" sz="1400" b="0" dirty="0" smtClean="0"/>
              <a:t>OF ROMANIAN STUDENTS</a:t>
            </a:r>
          </a:p>
          <a:p>
            <a:pPr marL="0" lvl="1" algn="ctr">
              <a:defRPr/>
            </a:pPr>
            <a:endParaRPr lang="en-US" altLang="en-US" sz="1400" dirty="0" smtClean="0"/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199874142"/>
              </p:ext>
            </p:extLst>
          </p:nvPr>
        </p:nvGraphicFramePr>
        <p:xfrm>
          <a:off x="-180528" y="1267659"/>
          <a:ext cx="9193088" cy="559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 algn="ctr">
              <a:buFontTx/>
              <a:buNone/>
            </a:pPr>
            <a:r>
              <a:rPr lang="fr-FR" altLang="en-US" sz="1400" b="0" dirty="0" smtClean="0"/>
              <a:t>PREDICTORS </a:t>
            </a:r>
            <a:r>
              <a:rPr lang="fr-FR" altLang="en-US" sz="1400" b="0" dirty="0"/>
              <a:t>AND CONSEQUENCES OF THE WELL-BEING </a:t>
            </a:r>
          </a:p>
          <a:p>
            <a:pPr marL="0" lvl="1" algn="ctr">
              <a:buFontTx/>
              <a:buNone/>
            </a:pPr>
            <a:r>
              <a:rPr lang="fr-FR" altLang="en-US" sz="1400" b="0" dirty="0"/>
              <a:t>OF ROMANIAN STUDENTS</a:t>
            </a:r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120596418"/>
              </p:ext>
            </p:extLst>
          </p:nvPr>
        </p:nvGraphicFramePr>
        <p:xfrm>
          <a:off x="-71438" y="900114"/>
          <a:ext cx="9215439" cy="581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 algn="ctr">
              <a:buFontTx/>
              <a:buNone/>
            </a:pPr>
            <a:r>
              <a:rPr lang="fr-FR" altLang="en-US" sz="1400" b="0" dirty="0" smtClean="0"/>
              <a:t>PREDICTORS </a:t>
            </a:r>
            <a:r>
              <a:rPr lang="fr-FR" altLang="en-US" sz="1400" b="0" dirty="0"/>
              <a:t>AND CONSEQUENCES OF THE WELL-BEING </a:t>
            </a:r>
          </a:p>
          <a:p>
            <a:pPr marL="0" lvl="1" algn="ctr">
              <a:buFontTx/>
              <a:buNone/>
            </a:pPr>
            <a:r>
              <a:rPr lang="fr-FR" altLang="en-US" sz="1400" b="0" dirty="0"/>
              <a:t>OF ROMANIAN STUDENTS</a:t>
            </a:r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249238"/>
            <a:ext cx="2281238" cy="673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CONTENT</a:t>
            </a:r>
          </a:p>
        </p:txBody>
      </p:sp>
      <p:sp>
        <p:nvSpPr>
          <p:cNvPr id="12368" name="AutoShape 80"/>
          <p:cNvSpPr>
            <a:spLocks noChangeArrowheads="1"/>
          </p:cNvSpPr>
          <p:nvPr/>
        </p:nvSpPr>
        <p:spPr bwMode="ltGray">
          <a:xfrm rot="5400000">
            <a:off x="-2267744" y="2310606"/>
            <a:ext cx="4897438" cy="3025776"/>
          </a:xfrm>
          <a:custGeom>
            <a:avLst/>
            <a:gdLst>
              <a:gd name="T0" fmla="*/ 538772352 w 21600"/>
              <a:gd name="T1" fmla="*/ 0 h 21600"/>
              <a:gd name="T2" fmla="*/ 8081562 w 21600"/>
              <a:gd name="T3" fmla="*/ 518882529 h 21600"/>
              <a:gd name="T4" fmla="*/ 538772352 w 21600"/>
              <a:gd name="T5" fmla="*/ 15706005 h 21600"/>
              <a:gd name="T6" fmla="*/ 1069462919 w 21600"/>
              <a:gd name="T7" fmla="*/ 518882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1">
            <a:gsLst>
              <a:gs pos="0">
                <a:srgbClr val="C5C5C5"/>
              </a:gs>
              <a:gs pos="50000">
                <a:schemeClr val="bg2"/>
              </a:gs>
              <a:gs pos="100000">
                <a:srgbClr val="C5C5C5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spcBef>
                <a:spcPct val="50000"/>
              </a:spcBef>
              <a:defRPr/>
            </a:pPr>
            <a:endParaRPr lang="ro-RO"/>
          </a:p>
        </p:txBody>
      </p:sp>
      <p:sp>
        <p:nvSpPr>
          <p:cNvPr id="18436" name="AutoShape 81"/>
          <p:cNvSpPr>
            <a:spLocks noChangeArrowheads="1"/>
          </p:cNvSpPr>
          <p:nvPr/>
        </p:nvSpPr>
        <p:spPr bwMode="ltGray">
          <a:xfrm rot="5400000" flipH="1">
            <a:off x="-1797050" y="2563812"/>
            <a:ext cx="4032250" cy="247332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" name="Group 86"/>
          <p:cNvGrpSpPr>
            <a:grpSpLocks/>
          </p:cNvGrpSpPr>
          <p:nvPr/>
        </p:nvGrpSpPr>
        <p:grpSpPr bwMode="auto">
          <a:xfrm>
            <a:off x="1036638" y="2060575"/>
            <a:ext cx="517525" cy="471488"/>
            <a:chOff x="2078" y="1680"/>
            <a:chExt cx="1615" cy="1615"/>
          </a:xfrm>
        </p:grpSpPr>
        <p:sp>
          <p:nvSpPr>
            <p:cNvPr id="18488" name="Oval 8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89" name="Oval 88"/>
            <p:cNvSpPr>
              <a:spLocks noChangeArrowheads="1"/>
            </p:cNvSpPr>
            <p:nvPr/>
          </p:nvSpPr>
          <p:spPr bwMode="gray">
            <a:xfrm>
              <a:off x="2170" y="1770"/>
              <a:ext cx="1432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377" name="Oval 89"/>
            <p:cNvSpPr>
              <a:spLocks noChangeArrowheads="1"/>
            </p:cNvSpPr>
            <p:nvPr/>
          </p:nvSpPr>
          <p:spPr bwMode="gray">
            <a:xfrm>
              <a:off x="2251" y="1854"/>
              <a:ext cx="1263" cy="12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91" name="Oval 90"/>
            <p:cNvSpPr>
              <a:spLocks noChangeArrowheads="1"/>
            </p:cNvSpPr>
            <p:nvPr/>
          </p:nvSpPr>
          <p:spPr bwMode="gray">
            <a:xfrm>
              <a:off x="2253" y="1856"/>
              <a:ext cx="1261" cy="12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379" name="Oval 91"/>
            <p:cNvSpPr>
              <a:spLocks noChangeArrowheads="1"/>
            </p:cNvSpPr>
            <p:nvPr/>
          </p:nvSpPr>
          <p:spPr bwMode="gray">
            <a:xfrm>
              <a:off x="2336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93" name="Oval 92"/>
            <p:cNvSpPr>
              <a:spLocks noChangeArrowheads="1"/>
            </p:cNvSpPr>
            <p:nvPr/>
          </p:nvSpPr>
          <p:spPr bwMode="gray">
            <a:xfrm>
              <a:off x="2336" y="1938"/>
              <a:ext cx="1096" cy="1100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grpSp>
        <p:nvGrpSpPr>
          <p:cNvPr id="18438" name="Group 93"/>
          <p:cNvGrpSpPr>
            <a:grpSpLocks/>
          </p:cNvGrpSpPr>
          <p:nvPr/>
        </p:nvGrpSpPr>
        <p:grpSpPr bwMode="auto">
          <a:xfrm>
            <a:off x="1323975" y="2817813"/>
            <a:ext cx="501650" cy="423862"/>
            <a:chOff x="2078" y="1680"/>
            <a:chExt cx="1615" cy="1615"/>
          </a:xfrm>
        </p:grpSpPr>
        <p:sp>
          <p:nvSpPr>
            <p:cNvPr id="18482" name="Oval 9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83" name="Oval 95"/>
            <p:cNvSpPr>
              <a:spLocks noChangeArrowheads="1"/>
            </p:cNvSpPr>
            <p:nvPr/>
          </p:nvSpPr>
          <p:spPr bwMode="gray">
            <a:xfrm>
              <a:off x="2168" y="1770"/>
              <a:ext cx="1431" cy="143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384" name="Oval 96"/>
            <p:cNvSpPr>
              <a:spLocks noChangeArrowheads="1"/>
            </p:cNvSpPr>
            <p:nvPr/>
          </p:nvSpPr>
          <p:spPr bwMode="gray">
            <a:xfrm>
              <a:off x="2252" y="1855"/>
              <a:ext cx="1267" cy="1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85" name="Oval 97"/>
            <p:cNvSpPr>
              <a:spLocks noChangeArrowheads="1"/>
            </p:cNvSpPr>
            <p:nvPr/>
          </p:nvSpPr>
          <p:spPr bwMode="gray">
            <a:xfrm>
              <a:off x="2254" y="1856"/>
              <a:ext cx="1264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386" name="Oval 98"/>
            <p:cNvSpPr>
              <a:spLocks noChangeArrowheads="1"/>
            </p:cNvSpPr>
            <p:nvPr/>
          </p:nvSpPr>
          <p:spPr bwMode="gray">
            <a:xfrm>
              <a:off x="2334" y="1934"/>
              <a:ext cx="1099" cy="1107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87" name="Oval 99"/>
            <p:cNvSpPr>
              <a:spLocks noChangeArrowheads="1"/>
            </p:cNvSpPr>
            <p:nvPr/>
          </p:nvSpPr>
          <p:spPr bwMode="gray">
            <a:xfrm>
              <a:off x="2335" y="1937"/>
              <a:ext cx="1097" cy="11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grpSp>
        <p:nvGrpSpPr>
          <p:cNvPr id="18439" name="Group 140"/>
          <p:cNvGrpSpPr>
            <a:grpSpLocks/>
          </p:cNvGrpSpPr>
          <p:nvPr/>
        </p:nvGrpSpPr>
        <p:grpSpPr bwMode="auto">
          <a:xfrm>
            <a:off x="1338263" y="4349750"/>
            <a:ext cx="539750" cy="484188"/>
            <a:chOff x="2078" y="1680"/>
            <a:chExt cx="1615" cy="1615"/>
          </a:xfrm>
        </p:grpSpPr>
        <p:sp>
          <p:nvSpPr>
            <p:cNvPr id="18476" name="Oval 14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77" name="Oval 142"/>
            <p:cNvSpPr>
              <a:spLocks noChangeArrowheads="1"/>
            </p:cNvSpPr>
            <p:nvPr/>
          </p:nvSpPr>
          <p:spPr bwMode="gray">
            <a:xfrm>
              <a:off x="2172" y="1772"/>
              <a:ext cx="1428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431" name="Oval 143"/>
            <p:cNvSpPr>
              <a:spLocks noChangeArrowheads="1"/>
            </p:cNvSpPr>
            <p:nvPr/>
          </p:nvSpPr>
          <p:spPr bwMode="gray">
            <a:xfrm>
              <a:off x="2254" y="1855"/>
              <a:ext cx="1264" cy="1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79" name="Oval 144"/>
            <p:cNvSpPr>
              <a:spLocks noChangeArrowheads="1"/>
            </p:cNvSpPr>
            <p:nvPr/>
          </p:nvSpPr>
          <p:spPr bwMode="gray">
            <a:xfrm>
              <a:off x="2256" y="1855"/>
              <a:ext cx="1259" cy="1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433" name="Oval 145"/>
            <p:cNvSpPr>
              <a:spLocks noChangeArrowheads="1"/>
            </p:cNvSpPr>
            <p:nvPr/>
          </p:nvSpPr>
          <p:spPr bwMode="gray">
            <a:xfrm>
              <a:off x="2335" y="1939"/>
              <a:ext cx="1097" cy="1096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81" name="Oval 146"/>
            <p:cNvSpPr>
              <a:spLocks noChangeArrowheads="1"/>
            </p:cNvSpPr>
            <p:nvPr/>
          </p:nvSpPr>
          <p:spPr bwMode="gray">
            <a:xfrm>
              <a:off x="2335" y="1938"/>
              <a:ext cx="1095" cy="1099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grpSp>
        <p:nvGrpSpPr>
          <p:cNvPr id="18440" name="Group 148"/>
          <p:cNvGrpSpPr>
            <a:grpSpLocks/>
          </p:cNvGrpSpPr>
          <p:nvPr/>
        </p:nvGrpSpPr>
        <p:grpSpPr bwMode="auto">
          <a:xfrm>
            <a:off x="523875" y="1374775"/>
            <a:ext cx="522288" cy="444500"/>
            <a:chOff x="196" y="3871"/>
            <a:chExt cx="224" cy="240"/>
          </a:xfrm>
        </p:grpSpPr>
        <p:sp>
          <p:nvSpPr>
            <p:cNvPr id="18470" name="Oval 149"/>
            <p:cNvSpPr>
              <a:spLocks noChangeArrowheads="1"/>
            </p:cNvSpPr>
            <p:nvPr/>
          </p:nvSpPr>
          <p:spPr bwMode="gray">
            <a:xfrm>
              <a:off x="196" y="3871"/>
              <a:ext cx="224" cy="24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71" name="Oval 150"/>
            <p:cNvSpPr>
              <a:spLocks noChangeArrowheads="1"/>
            </p:cNvSpPr>
            <p:nvPr/>
          </p:nvSpPr>
          <p:spPr bwMode="gray">
            <a:xfrm>
              <a:off x="209" y="3885"/>
              <a:ext cx="198" cy="21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439" name="Oval 151"/>
            <p:cNvSpPr>
              <a:spLocks noChangeArrowheads="1"/>
            </p:cNvSpPr>
            <p:nvPr/>
          </p:nvSpPr>
          <p:spPr bwMode="gray">
            <a:xfrm>
              <a:off x="220" y="3897"/>
              <a:ext cx="175" cy="18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73" name="Oval 152"/>
            <p:cNvSpPr>
              <a:spLocks noChangeArrowheads="1"/>
            </p:cNvSpPr>
            <p:nvPr/>
          </p:nvSpPr>
          <p:spPr bwMode="gray">
            <a:xfrm>
              <a:off x="220" y="3897"/>
              <a:ext cx="175" cy="18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2441" name="Oval 153"/>
            <p:cNvSpPr>
              <a:spLocks noChangeArrowheads="1"/>
            </p:cNvSpPr>
            <p:nvPr/>
          </p:nvSpPr>
          <p:spPr bwMode="gray">
            <a:xfrm>
              <a:off x="232" y="3909"/>
              <a:ext cx="152" cy="165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75" name="Oval 154"/>
            <p:cNvSpPr>
              <a:spLocks noChangeArrowheads="1"/>
            </p:cNvSpPr>
            <p:nvPr/>
          </p:nvSpPr>
          <p:spPr bwMode="gray">
            <a:xfrm>
              <a:off x="232" y="3909"/>
              <a:ext cx="152" cy="1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sp>
        <p:nvSpPr>
          <p:cNvPr id="18441" name="AutoShape 85"/>
          <p:cNvSpPr>
            <a:spLocks noChangeArrowheads="1"/>
          </p:cNvSpPr>
          <p:nvPr/>
        </p:nvSpPr>
        <p:spPr bwMode="gray">
          <a:xfrm>
            <a:off x="1607135" y="2096294"/>
            <a:ext cx="5485145" cy="3873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</a:pPr>
            <a:endParaRPr lang="fr-FR" altLang="en-US" sz="1200" b="1" dirty="0"/>
          </a:p>
          <a:p>
            <a:pPr marL="0" lvl="1">
              <a:buFontTx/>
              <a:buNone/>
            </a:pPr>
            <a:r>
              <a:rPr lang="fr-FR" altLang="en-US" sz="1200" dirty="0"/>
              <a:t>II</a:t>
            </a:r>
            <a:r>
              <a:rPr lang="fr-FR" altLang="en-US" sz="1200" b="1" dirty="0"/>
              <a:t>. </a:t>
            </a:r>
            <a:r>
              <a:rPr lang="en-US" altLang="en-US" sz="1200" b="1" dirty="0"/>
              <a:t>Analysis of </a:t>
            </a:r>
            <a:r>
              <a:rPr lang="en-US" altLang="en-US" sz="1200" b="1" dirty="0" smtClean="0"/>
              <a:t>Stakeholders</a:t>
            </a:r>
            <a:r>
              <a:rPr lang="en-US" altLang="en-US" sz="1200" b="1" dirty="0"/>
              <a:t>’ </a:t>
            </a:r>
            <a:r>
              <a:rPr lang="en-US" altLang="en-US" sz="1200" b="1" dirty="0" smtClean="0"/>
              <a:t>Perception </a:t>
            </a:r>
            <a:r>
              <a:rPr lang="en-US" altLang="en-US" sz="1200" b="1" dirty="0"/>
              <a:t>of </a:t>
            </a:r>
            <a:r>
              <a:rPr lang="en-US" altLang="en-US" sz="1200" b="1" dirty="0" smtClean="0"/>
              <a:t>Well-Being (</a:t>
            </a:r>
            <a:r>
              <a:rPr lang="fr-FR" altLang="en-US" sz="1200" b="1" dirty="0" smtClean="0"/>
              <a:t>Focus Groups</a:t>
            </a:r>
            <a:r>
              <a:rPr lang="fr-FR" altLang="en-US" sz="1200" b="1" dirty="0"/>
              <a:t>) </a:t>
            </a:r>
            <a:endParaRPr lang="ro-RO" altLang="en-US" sz="1200" b="1" dirty="0"/>
          </a:p>
          <a:p>
            <a:pPr>
              <a:buFontTx/>
              <a:buNone/>
            </a:pPr>
            <a:endParaRPr lang="ro-RO" altLang="en-US" sz="1200" dirty="0"/>
          </a:p>
        </p:txBody>
      </p:sp>
      <p:sp>
        <p:nvSpPr>
          <p:cNvPr id="38" name="AutoShape 85"/>
          <p:cNvSpPr>
            <a:spLocks noChangeArrowheads="1"/>
          </p:cNvSpPr>
          <p:nvPr/>
        </p:nvSpPr>
        <p:spPr bwMode="gray">
          <a:xfrm>
            <a:off x="1887824" y="2797987"/>
            <a:ext cx="5852528" cy="376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Tx/>
              <a:buAutoNum type="romanUcPeriod" startAt="3"/>
              <a:defRPr/>
            </a:pPr>
            <a:endParaRPr lang="fr-FR" sz="1200" b="1" dirty="0" smtClean="0"/>
          </a:p>
          <a:p>
            <a:pPr marL="285750" indent="-285750">
              <a:buFontTx/>
              <a:buAutoNum type="romanUcPeriod" startAt="3"/>
              <a:defRPr/>
            </a:pPr>
            <a:endParaRPr lang="fr-FR" sz="1200" b="1" dirty="0"/>
          </a:p>
          <a:p>
            <a:pPr marL="285750" indent="-285750">
              <a:buFontTx/>
              <a:buAutoNum type="romanUcPeriod" startAt="3"/>
              <a:defRPr/>
            </a:pPr>
            <a:endParaRPr lang="fr-FR" sz="1200" b="1" dirty="0" smtClean="0"/>
          </a:p>
          <a:p>
            <a:pPr marL="285750" indent="-285750">
              <a:buFontTx/>
              <a:buAutoNum type="romanUcPeriod" startAt="3"/>
              <a:defRPr/>
            </a:pPr>
            <a:r>
              <a:rPr lang="fr-FR" sz="1200" b="1" dirty="0" smtClean="0"/>
              <a:t>Elaboration of a </a:t>
            </a:r>
            <a:r>
              <a:rPr lang="fr-FR" sz="1200" b="1" dirty="0" err="1" smtClean="0"/>
              <a:t>Well-Being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Scale</a:t>
            </a:r>
            <a:r>
              <a:rPr lang="fr-FR" sz="1200" b="1" dirty="0" smtClean="0"/>
              <a:t> for the </a:t>
            </a:r>
            <a:r>
              <a:rPr lang="ro-RO" sz="1200" b="1" dirty="0" smtClean="0"/>
              <a:t>Romanian</a:t>
            </a:r>
            <a:r>
              <a:rPr lang="en-US" sz="1200" b="1" dirty="0" smtClean="0"/>
              <a:t> Educational Context</a:t>
            </a:r>
          </a:p>
          <a:p>
            <a:pPr marL="285750" indent="-285750">
              <a:buFontTx/>
              <a:buAutoNum type="romanUcPeriod" startAt="3"/>
              <a:defRPr/>
            </a:pPr>
            <a:endParaRPr lang="ro-RO" sz="1200" b="1" dirty="0" smtClean="0"/>
          </a:p>
          <a:p>
            <a:pPr marL="0" lvl="1" indent="0">
              <a:buFontTx/>
              <a:buNone/>
              <a:defRPr/>
            </a:pPr>
            <a:endParaRPr lang="ro-RO" sz="1200" dirty="0" smtClean="0"/>
          </a:p>
          <a:p>
            <a:pPr>
              <a:buFontTx/>
              <a:buNone/>
              <a:defRPr/>
            </a:pPr>
            <a:endParaRPr lang="ro-RO" sz="1200" dirty="0" smtClean="0"/>
          </a:p>
        </p:txBody>
      </p:sp>
      <p:sp>
        <p:nvSpPr>
          <p:cNvPr id="18443" name="AutoShape 85"/>
          <p:cNvSpPr>
            <a:spLocks noChangeArrowheads="1"/>
          </p:cNvSpPr>
          <p:nvPr/>
        </p:nvSpPr>
        <p:spPr bwMode="gray">
          <a:xfrm>
            <a:off x="1941513" y="4373563"/>
            <a:ext cx="5798839" cy="3746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</a:pPr>
            <a:endParaRPr lang="fr-FR" altLang="en-US" sz="1200" b="1" dirty="0"/>
          </a:p>
          <a:p>
            <a:pPr marL="0" lvl="1">
              <a:buFontTx/>
              <a:buNone/>
            </a:pPr>
            <a:endParaRPr lang="en-US" altLang="en-US" sz="1200" b="1" dirty="0"/>
          </a:p>
          <a:p>
            <a:pPr marL="0" lvl="1">
              <a:buFontTx/>
              <a:buNone/>
            </a:pPr>
            <a:r>
              <a:rPr lang="en-US" altLang="en-US" sz="1200" dirty="0"/>
              <a:t>V. </a:t>
            </a:r>
            <a:r>
              <a:rPr lang="fr-FR" altLang="en-US" sz="1200" b="1" dirty="0" err="1" smtClean="0"/>
              <a:t>Predictors</a:t>
            </a:r>
            <a:r>
              <a:rPr lang="fr-FR" altLang="en-US" sz="1200" b="1" dirty="0" smtClean="0"/>
              <a:t> </a:t>
            </a:r>
            <a:r>
              <a:rPr lang="fr-FR" altLang="en-US" sz="1200" b="1" dirty="0"/>
              <a:t>and </a:t>
            </a:r>
            <a:r>
              <a:rPr lang="fr-FR" altLang="en-US" sz="1200" b="1" dirty="0" err="1" smtClean="0"/>
              <a:t>Consequences</a:t>
            </a:r>
            <a:r>
              <a:rPr lang="fr-FR" altLang="en-US" sz="1200" b="1" dirty="0" smtClean="0"/>
              <a:t> of the </a:t>
            </a:r>
            <a:r>
              <a:rPr lang="fr-FR" altLang="en-US" sz="1200" b="1" dirty="0" err="1" smtClean="0"/>
              <a:t>Well-Being</a:t>
            </a:r>
            <a:r>
              <a:rPr lang="fr-FR" altLang="en-US" sz="1200" b="1" dirty="0" smtClean="0"/>
              <a:t> of </a:t>
            </a:r>
            <a:r>
              <a:rPr lang="fr-FR" altLang="en-US" sz="1200" b="1" dirty="0" err="1" smtClean="0"/>
              <a:t>Romanian</a:t>
            </a:r>
            <a:r>
              <a:rPr lang="fr-FR" altLang="en-US" sz="1200" b="1" dirty="0" smtClean="0"/>
              <a:t> </a:t>
            </a:r>
            <a:r>
              <a:rPr lang="fr-FR" altLang="en-US" sz="1200" b="1" dirty="0" err="1" smtClean="0"/>
              <a:t>Students</a:t>
            </a:r>
            <a:endParaRPr lang="fr-FR" altLang="en-US" sz="1200" b="1" dirty="0"/>
          </a:p>
          <a:p>
            <a:pPr marL="0" lvl="1">
              <a:buFontTx/>
              <a:buNone/>
            </a:pPr>
            <a:endParaRPr lang="en-US" altLang="en-US" sz="1200" b="1" dirty="0"/>
          </a:p>
          <a:p>
            <a:pPr marL="0" lvl="1">
              <a:buFontTx/>
              <a:buNone/>
            </a:pPr>
            <a:endParaRPr lang="ro-RO" altLang="en-US" sz="1200" dirty="0"/>
          </a:p>
        </p:txBody>
      </p:sp>
      <p:sp>
        <p:nvSpPr>
          <p:cNvPr id="43" name="AutoShape 85"/>
          <p:cNvSpPr>
            <a:spLocks noChangeArrowheads="1"/>
          </p:cNvSpPr>
          <p:nvPr/>
        </p:nvSpPr>
        <p:spPr bwMode="gray">
          <a:xfrm>
            <a:off x="1993900" y="3586163"/>
            <a:ext cx="6027738" cy="40005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008000"/>
              </a:solidFill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fr-FR" sz="1200" dirty="0"/>
              <a:t>IV. </a:t>
            </a:r>
            <a:r>
              <a:rPr lang="fr-FR" sz="1200" b="1" dirty="0"/>
              <a:t>Validation of the </a:t>
            </a:r>
            <a:r>
              <a:rPr lang="fr-FR" sz="1200" b="1" dirty="0" err="1"/>
              <a:t>Well-Being</a:t>
            </a:r>
            <a:r>
              <a:rPr lang="fr-FR" sz="1200" b="1" dirty="0"/>
              <a:t> </a:t>
            </a:r>
            <a:r>
              <a:rPr lang="fr-FR" sz="1200" b="1" dirty="0" err="1"/>
              <a:t>Scale</a:t>
            </a:r>
            <a:r>
              <a:rPr lang="fr-FR" sz="1200" b="1" dirty="0"/>
              <a:t> </a:t>
            </a:r>
            <a:r>
              <a:rPr lang="fr-FR" sz="1200" b="1" dirty="0" smtClean="0"/>
              <a:t>in </a:t>
            </a:r>
            <a:r>
              <a:rPr lang="fr-FR" sz="1200" b="1" dirty="0"/>
              <a:t>the </a:t>
            </a:r>
            <a:r>
              <a:rPr lang="ro-RO" sz="1200" b="1" dirty="0"/>
              <a:t>Romanian</a:t>
            </a:r>
            <a:r>
              <a:rPr lang="en-US" sz="1200" b="1" dirty="0"/>
              <a:t> Educational Context</a:t>
            </a:r>
          </a:p>
          <a:p>
            <a:pPr marL="285750" indent="-285750">
              <a:buFontTx/>
              <a:buAutoNum type="romanUcPeriod" startAt="3"/>
              <a:defRPr/>
            </a:pPr>
            <a:endParaRPr lang="en-US" sz="1200" dirty="0"/>
          </a:p>
        </p:txBody>
      </p:sp>
      <p:sp>
        <p:nvSpPr>
          <p:cNvPr id="18445" name="AutoShape 85"/>
          <p:cNvSpPr>
            <a:spLocks noChangeArrowheads="1"/>
          </p:cNvSpPr>
          <p:nvPr/>
        </p:nvSpPr>
        <p:spPr bwMode="gray">
          <a:xfrm>
            <a:off x="1290638" y="5808663"/>
            <a:ext cx="1598612" cy="3556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fr-FR" altLang="en-US" sz="1200" dirty="0"/>
              <a:t>VII. </a:t>
            </a:r>
            <a:r>
              <a:rPr lang="fr-FR" altLang="en-US" sz="1200" b="1" dirty="0" err="1" smtClean="0"/>
              <a:t>References</a:t>
            </a:r>
            <a:endParaRPr lang="ro-RO" altLang="en-US" sz="1200" b="1" dirty="0"/>
          </a:p>
        </p:txBody>
      </p:sp>
      <p:grpSp>
        <p:nvGrpSpPr>
          <p:cNvPr id="18446" name="Group 140"/>
          <p:cNvGrpSpPr>
            <a:grpSpLocks/>
          </p:cNvGrpSpPr>
          <p:nvPr/>
        </p:nvGrpSpPr>
        <p:grpSpPr bwMode="auto">
          <a:xfrm>
            <a:off x="1450975" y="3584575"/>
            <a:ext cx="490538" cy="457200"/>
            <a:chOff x="2078" y="1680"/>
            <a:chExt cx="1615" cy="1615"/>
          </a:xfrm>
        </p:grpSpPr>
        <p:sp>
          <p:nvSpPr>
            <p:cNvPr id="18464" name="Oval 14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65" name="Oval 142"/>
            <p:cNvSpPr>
              <a:spLocks noChangeArrowheads="1"/>
            </p:cNvSpPr>
            <p:nvPr/>
          </p:nvSpPr>
          <p:spPr bwMode="gray">
            <a:xfrm>
              <a:off x="2172" y="1772"/>
              <a:ext cx="1428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78" name="Oval 143"/>
            <p:cNvSpPr>
              <a:spLocks noChangeArrowheads="1"/>
            </p:cNvSpPr>
            <p:nvPr/>
          </p:nvSpPr>
          <p:spPr bwMode="gray">
            <a:xfrm>
              <a:off x="2256" y="1854"/>
              <a:ext cx="1260" cy="12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67" name="Oval 144"/>
            <p:cNvSpPr>
              <a:spLocks noChangeArrowheads="1"/>
            </p:cNvSpPr>
            <p:nvPr/>
          </p:nvSpPr>
          <p:spPr bwMode="gray">
            <a:xfrm>
              <a:off x="2256" y="1855"/>
              <a:ext cx="1259" cy="12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80" name="Oval 145"/>
            <p:cNvSpPr>
              <a:spLocks noChangeArrowheads="1"/>
            </p:cNvSpPr>
            <p:nvPr/>
          </p:nvSpPr>
          <p:spPr bwMode="gray">
            <a:xfrm>
              <a:off x="2334" y="1938"/>
              <a:ext cx="1098" cy="1099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69" name="Oval 146"/>
            <p:cNvSpPr>
              <a:spLocks noChangeArrowheads="1"/>
            </p:cNvSpPr>
            <p:nvPr/>
          </p:nvSpPr>
          <p:spPr bwMode="gray">
            <a:xfrm>
              <a:off x="2335" y="1938"/>
              <a:ext cx="1095" cy="10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grpSp>
        <p:nvGrpSpPr>
          <p:cNvPr id="18447" name="Group 93"/>
          <p:cNvGrpSpPr>
            <a:grpSpLocks/>
          </p:cNvGrpSpPr>
          <p:nvPr/>
        </p:nvGrpSpPr>
        <p:grpSpPr bwMode="auto">
          <a:xfrm>
            <a:off x="663575" y="5745163"/>
            <a:ext cx="501650" cy="422275"/>
            <a:chOff x="2078" y="1680"/>
            <a:chExt cx="1615" cy="1615"/>
          </a:xfrm>
        </p:grpSpPr>
        <p:sp>
          <p:nvSpPr>
            <p:cNvPr id="18458" name="Oval 9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59" name="Oval 95"/>
            <p:cNvSpPr>
              <a:spLocks noChangeArrowheads="1"/>
            </p:cNvSpPr>
            <p:nvPr/>
          </p:nvSpPr>
          <p:spPr bwMode="gray">
            <a:xfrm>
              <a:off x="2168" y="1770"/>
              <a:ext cx="1431" cy="1431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81" name="Oval 96"/>
            <p:cNvSpPr>
              <a:spLocks noChangeArrowheads="1"/>
            </p:cNvSpPr>
            <p:nvPr/>
          </p:nvSpPr>
          <p:spPr bwMode="gray">
            <a:xfrm>
              <a:off x="2252" y="1856"/>
              <a:ext cx="1267" cy="12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61" name="Oval 97"/>
            <p:cNvSpPr>
              <a:spLocks noChangeArrowheads="1"/>
            </p:cNvSpPr>
            <p:nvPr/>
          </p:nvSpPr>
          <p:spPr bwMode="gray">
            <a:xfrm>
              <a:off x="2254" y="1856"/>
              <a:ext cx="1264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83" name="Oval 98"/>
            <p:cNvSpPr>
              <a:spLocks noChangeArrowheads="1"/>
            </p:cNvSpPr>
            <p:nvPr/>
          </p:nvSpPr>
          <p:spPr bwMode="gray">
            <a:xfrm>
              <a:off x="2334" y="1935"/>
              <a:ext cx="1099" cy="1105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63" name="Oval 99"/>
            <p:cNvSpPr>
              <a:spLocks noChangeArrowheads="1"/>
            </p:cNvSpPr>
            <p:nvPr/>
          </p:nvSpPr>
          <p:spPr bwMode="gray">
            <a:xfrm>
              <a:off x="2335" y="1937"/>
              <a:ext cx="1097" cy="110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sp>
        <p:nvSpPr>
          <p:cNvPr id="18448" name="AutoShape 85"/>
          <p:cNvSpPr>
            <a:spLocks noChangeArrowheads="1"/>
          </p:cNvSpPr>
          <p:nvPr/>
        </p:nvSpPr>
        <p:spPr bwMode="gray">
          <a:xfrm>
            <a:off x="1157288" y="1374775"/>
            <a:ext cx="4652962" cy="39528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fr-FR" altLang="en-US" sz="1200" dirty="0"/>
              <a:t>I.</a:t>
            </a:r>
            <a:r>
              <a:rPr lang="fr-FR" altLang="en-US" sz="1200" b="1" dirty="0"/>
              <a:t> </a:t>
            </a:r>
            <a:r>
              <a:rPr lang="fr-FR" altLang="en-US" sz="1200" b="1" dirty="0" err="1" smtClean="0"/>
              <a:t>Well-Being</a:t>
            </a:r>
            <a:r>
              <a:rPr lang="fr-FR" altLang="en-US" sz="1200" b="1" dirty="0" smtClean="0"/>
              <a:t>: </a:t>
            </a:r>
            <a:r>
              <a:rPr lang="fr-FR" altLang="en-US" sz="1200" b="1" dirty="0" err="1" smtClean="0"/>
              <a:t>Theoretical</a:t>
            </a:r>
            <a:r>
              <a:rPr lang="fr-FR" altLang="en-US" sz="1200" b="1" dirty="0" smtClean="0"/>
              <a:t> </a:t>
            </a:r>
            <a:r>
              <a:rPr lang="fr-FR" altLang="en-US" sz="1200" b="1" dirty="0"/>
              <a:t>and </a:t>
            </a:r>
            <a:r>
              <a:rPr lang="fr-FR" altLang="en-US" sz="1200" b="1" dirty="0" err="1"/>
              <a:t>Empirical</a:t>
            </a:r>
            <a:r>
              <a:rPr lang="fr-FR" altLang="en-US" sz="1200" b="1" dirty="0"/>
              <a:t> Basics </a:t>
            </a:r>
            <a:r>
              <a:rPr lang="fr-FR" altLang="en-US" sz="1200" dirty="0"/>
              <a:t>(</a:t>
            </a:r>
            <a:r>
              <a:rPr lang="fr-FR" altLang="en-US" sz="1200" dirty="0" err="1" smtClean="0"/>
              <a:t>References</a:t>
            </a:r>
            <a:r>
              <a:rPr lang="fr-FR" altLang="en-US" sz="1200" dirty="0"/>
              <a:t>)</a:t>
            </a:r>
            <a:endParaRPr lang="ro-RO" altLang="en-US" sz="1200" dirty="0"/>
          </a:p>
        </p:txBody>
      </p:sp>
      <p:grpSp>
        <p:nvGrpSpPr>
          <p:cNvPr id="18449" name="Group 86"/>
          <p:cNvGrpSpPr>
            <a:grpSpLocks/>
          </p:cNvGrpSpPr>
          <p:nvPr/>
        </p:nvGrpSpPr>
        <p:grpSpPr bwMode="auto">
          <a:xfrm>
            <a:off x="1065213" y="5078413"/>
            <a:ext cx="517525" cy="471487"/>
            <a:chOff x="2078" y="1680"/>
            <a:chExt cx="1615" cy="1615"/>
          </a:xfrm>
        </p:grpSpPr>
        <p:sp>
          <p:nvSpPr>
            <p:cNvPr id="18452" name="Oval 8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18453" name="Oval 88"/>
            <p:cNvSpPr>
              <a:spLocks noChangeArrowheads="1"/>
            </p:cNvSpPr>
            <p:nvPr/>
          </p:nvSpPr>
          <p:spPr bwMode="gray">
            <a:xfrm>
              <a:off x="2170" y="1770"/>
              <a:ext cx="1432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gray">
            <a:xfrm>
              <a:off x="2251" y="1854"/>
              <a:ext cx="1263" cy="126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55" name="Oval 90"/>
            <p:cNvSpPr>
              <a:spLocks noChangeArrowheads="1"/>
            </p:cNvSpPr>
            <p:nvPr/>
          </p:nvSpPr>
          <p:spPr bwMode="gray">
            <a:xfrm>
              <a:off x="2253" y="1856"/>
              <a:ext cx="1261" cy="12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gray">
            <a:xfrm>
              <a:off x="2336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o-RO">
                <a:latin typeface="Arial" charset="0"/>
                <a:ea typeface="+mn-ea"/>
              </a:endParaRPr>
            </a:p>
          </p:txBody>
        </p:sp>
        <p:sp>
          <p:nvSpPr>
            <p:cNvPr id="18457" name="Oval 92"/>
            <p:cNvSpPr>
              <a:spLocks noChangeArrowheads="1"/>
            </p:cNvSpPr>
            <p:nvPr/>
          </p:nvSpPr>
          <p:spPr bwMode="gray">
            <a:xfrm>
              <a:off x="2336" y="1938"/>
              <a:ext cx="1096" cy="1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6666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endParaRPr lang="ro-RO" altLang="en-US" sz="1400"/>
            </a:p>
          </p:txBody>
        </p:sp>
      </p:grpSp>
      <p:sp>
        <p:nvSpPr>
          <p:cNvPr id="18450" name="AutoShape 85"/>
          <p:cNvSpPr>
            <a:spLocks noChangeArrowheads="1"/>
          </p:cNvSpPr>
          <p:nvPr/>
        </p:nvSpPr>
        <p:spPr bwMode="gray">
          <a:xfrm>
            <a:off x="1693863" y="5154613"/>
            <a:ext cx="1654175" cy="3333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fr-FR" altLang="en-US" sz="1200" dirty="0"/>
              <a:t>VI. </a:t>
            </a:r>
            <a:r>
              <a:rPr lang="fr-FR" altLang="en-US" sz="1200" b="1" dirty="0"/>
              <a:t>Conclusions</a:t>
            </a:r>
            <a:endParaRPr lang="ro-RO" altLang="en-US" sz="12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446588" y="6704013"/>
            <a:ext cx="4702175" cy="13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8000" tIns="0" rIns="18000" bIns="0"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4000776447"/>
              </p:ext>
            </p:extLst>
          </p:nvPr>
        </p:nvGraphicFramePr>
        <p:xfrm>
          <a:off x="-57150" y="1484784"/>
          <a:ext cx="9201151" cy="523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720090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altLang="en-US" sz="1400" b="0" dirty="0" smtClean="0"/>
              <a:t>ROMANIAN STUDENTS’ WELL-BEING SCALE</a:t>
            </a: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algn="ctr">
              <a:buFontTx/>
              <a:buNone/>
            </a:pPr>
            <a:r>
              <a:rPr lang="fr-FR" altLang="en-US" sz="1400" b="0" dirty="0" smtClean="0"/>
              <a:t>VI. </a:t>
            </a:r>
            <a:r>
              <a:rPr lang="fr-FR" altLang="en-US" sz="1400" dirty="0" smtClean="0"/>
              <a:t>CONCLUSIONS</a:t>
            </a:r>
            <a:endParaRPr lang="ro-RO" altLang="en-US" sz="1400" dirty="0" smtClean="0"/>
          </a:p>
          <a:p>
            <a:pPr algn="ctr">
              <a:defRPr/>
            </a:pPr>
            <a:endParaRPr lang="ro-RO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518644315"/>
              </p:ext>
            </p:extLst>
          </p:nvPr>
        </p:nvGraphicFramePr>
        <p:xfrm>
          <a:off x="-57150" y="1074738"/>
          <a:ext cx="9201151" cy="564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720090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altLang="en-US" sz="1400" b="0" dirty="0" smtClean="0"/>
              <a:t>ROMANIAN STUDENTS’ WELL-BEING SCALE</a:t>
            </a: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 algn="ctr">
              <a:defRPr/>
            </a:pPr>
            <a:r>
              <a:rPr lang="fr-FR" altLang="en-US" sz="1400" b="0" dirty="0"/>
              <a:t>VI. </a:t>
            </a:r>
            <a:r>
              <a:rPr lang="fr-FR" altLang="en-US" sz="1400" dirty="0"/>
              <a:t>CONCLUSIONS</a:t>
            </a:r>
            <a:endParaRPr lang="ro-RO" altLang="en-US" sz="1400" dirty="0"/>
          </a:p>
          <a:p>
            <a:pPr>
              <a:defRPr/>
            </a:pPr>
            <a:endParaRPr lang="ro-RO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65990426"/>
              </p:ext>
            </p:extLst>
          </p:nvPr>
        </p:nvGraphicFramePr>
        <p:xfrm>
          <a:off x="-57150" y="1196752"/>
          <a:ext cx="9201151" cy="551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720090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altLang="en-US" sz="1400" b="0" dirty="0" smtClean="0"/>
              <a:t>ROMANIAN STUDENTS’ WELL-BEING SCALE</a:t>
            </a: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endParaRPr lang="fr-FR" altLang="en-US" sz="1400" b="0" dirty="0" smtClean="0"/>
          </a:p>
          <a:p>
            <a:pPr algn="ctr">
              <a:buFontTx/>
              <a:buNone/>
            </a:pPr>
            <a:r>
              <a:rPr lang="fr-FR" altLang="en-US" sz="1400" b="0" dirty="0"/>
              <a:t>VI. </a:t>
            </a:r>
            <a:r>
              <a:rPr lang="fr-FR" altLang="en-US" sz="1400" dirty="0"/>
              <a:t>CONCLUSIONS</a:t>
            </a:r>
            <a:endParaRPr lang="ro-RO" altLang="en-US" sz="1400" dirty="0"/>
          </a:p>
          <a:p>
            <a:pPr>
              <a:defRPr/>
            </a:pPr>
            <a:endParaRPr lang="ro-RO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241104343"/>
              </p:ext>
            </p:extLst>
          </p:nvPr>
        </p:nvGraphicFramePr>
        <p:xfrm>
          <a:off x="-57150" y="1196752"/>
          <a:ext cx="9201151" cy="551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720090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altLang="en-US" sz="1400" b="0" dirty="0" smtClean="0"/>
              <a:t>ROMANIAN STUDENTS’ WELL-BEING SCALE</a:t>
            </a: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endParaRPr lang="fr-FR" altLang="en-US" sz="1400" b="0" dirty="0" smtClean="0"/>
          </a:p>
          <a:p>
            <a:pPr algn="ctr">
              <a:buFontTx/>
              <a:buNone/>
            </a:pPr>
            <a:r>
              <a:rPr lang="fr-FR" altLang="en-US" sz="1400" b="0" dirty="0"/>
              <a:t>VI. </a:t>
            </a:r>
            <a:r>
              <a:rPr lang="fr-FR" altLang="en-US" sz="1400" dirty="0"/>
              <a:t>CONCLUSIONS</a:t>
            </a:r>
            <a:endParaRPr lang="ro-RO" altLang="en-US" sz="1400" dirty="0"/>
          </a:p>
          <a:p>
            <a:pPr>
              <a:defRPr/>
            </a:pPr>
            <a:endParaRPr lang="ro-RO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10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400560374"/>
              </p:ext>
            </p:extLst>
          </p:nvPr>
        </p:nvGraphicFramePr>
        <p:xfrm>
          <a:off x="-57150" y="1196752"/>
          <a:ext cx="9201151" cy="551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404813"/>
            <a:ext cx="7200900" cy="503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r>
              <a:rPr lang="fr-FR" altLang="en-US" sz="1400" b="0" dirty="0" smtClean="0"/>
              <a:t>ROMANIAN STUDENTS’ WELL-BEING SCALE</a:t>
            </a:r>
            <a:endParaRPr lang="ro-RO" alt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787900" y="6599238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0" y="290513"/>
            <a:ext cx="7305675" cy="669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 algn="ctr">
              <a:defRPr/>
            </a:pPr>
            <a:endParaRPr lang="fr-FR" altLang="en-US" sz="1400" b="0" dirty="0" smtClean="0"/>
          </a:p>
          <a:p>
            <a:pPr algn="ctr">
              <a:buFontTx/>
              <a:buNone/>
            </a:pPr>
            <a:r>
              <a:rPr lang="fr-FR" altLang="en-US" sz="1400" b="0" dirty="0"/>
              <a:t>VI. </a:t>
            </a:r>
            <a:r>
              <a:rPr lang="fr-FR" altLang="en-US" sz="1400" dirty="0"/>
              <a:t>CONCLUSIONS</a:t>
            </a:r>
            <a:endParaRPr lang="ro-RO" altLang="en-US" sz="1400" dirty="0"/>
          </a:p>
          <a:p>
            <a:pPr>
              <a:defRPr/>
            </a:pPr>
            <a:endParaRPr lang="ro-RO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71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1"/>
          <p:cNvSpPr>
            <a:spLocks noChangeArrowheads="1"/>
          </p:cNvSpPr>
          <p:nvPr/>
        </p:nvSpPr>
        <p:spPr bwMode="ltGray">
          <a:xfrm rot="5400000" flipH="1">
            <a:off x="-1797050" y="2563812"/>
            <a:ext cx="4032250" cy="247332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32086941"/>
              </p:ext>
            </p:extLst>
          </p:nvPr>
        </p:nvGraphicFramePr>
        <p:xfrm>
          <a:off x="1547664" y="1750744"/>
          <a:ext cx="6624736" cy="436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AutoShape 85"/>
          <p:cNvSpPr>
            <a:spLocks noChangeArrowheads="1"/>
          </p:cNvSpPr>
          <p:nvPr/>
        </p:nvSpPr>
        <p:spPr bwMode="gray">
          <a:xfrm>
            <a:off x="1835696" y="874041"/>
            <a:ext cx="444658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INTERNATIONAL WELL-BEING MODELS </a:t>
            </a:r>
            <a:endParaRPr lang="ro-RO" sz="1200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388" y="6597650"/>
            <a:ext cx="4392612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1"/>
          <p:cNvSpPr>
            <a:spLocks noChangeArrowheads="1"/>
          </p:cNvSpPr>
          <p:nvPr/>
        </p:nvSpPr>
        <p:spPr bwMode="ltGray">
          <a:xfrm rot="5400000" flipH="1">
            <a:off x="-1797050" y="2563812"/>
            <a:ext cx="4032250" cy="247332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Nomogramă 1"/>
          <p:cNvGraphicFramePr/>
          <p:nvPr/>
        </p:nvGraphicFramePr>
        <p:xfrm>
          <a:off x="2051720" y="1718921"/>
          <a:ext cx="5832648" cy="436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AutoShape 85"/>
          <p:cNvSpPr>
            <a:spLocks noChangeArrowheads="1"/>
          </p:cNvSpPr>
          <p:nvPr/>
        </p:nvSpPr>
        <p:spPr bwMode="gray">
          <a:xfrm>
            <a:off x="1490734" y="620688"/>
            <a:ext cx="4446587" cy="4572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INTERNATIONAL WELL-BEING INSTRUMENTS</a:t>
            </a:r>
            <a:endParaRPr lang="ro-RO" sz="1200" dirty="0" smtClean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6627813"/>
            <a:ext cx="4572000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1487851320"/>
              </p:ext>
            </p:extLst>
          </p:nvPr>
        </p:nvGraphicFramePr>
        <p:xfrm>
          <a:off x="1" y="1412776"/>
          <a:ext cx="9144000" cy="530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AutoShape 85"/>
          <p:cNvSpPr>
            <a:spLocks noChangeArrowheads="1"/>
          </p:cNvSpPr>
          <p:nvPr/>
        </p:nvSpPr>
        <p:spPr bwMode="gray">
          <a:xfrm>
            <a:off x="468313" y="1412875"/>
            <a:ext cx="2157412" cy="36036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buFontTx/>
              <a:buNone/>
              <a:defRPr/>
            </a:pPr>
            <a:r>
              <a:rPr lang="ro-RO" sz="1200" i="1" dirty="0" smtClean="0">
                <a:solidFill>
                  <a:srgbClr val="FF3300"/>
                </a:solidFill>
              </a:rPr>
              <a:t>SPECIFIC OBJECTIVES</a:t>
            </a:r>
            <a:endParaRPr lang="fr-FR" altLang="en-US" sz="1200" i="1" dirty="0" smtClean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407988"/>
            <a:ext cx="7448550" cy="454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II. </a:t>
            </a:r>
            <a:r>
              <a:rPr lang="en-US" altLang="en-US" sz="1400" b="0" dirty="0" smtClean="0">
                <a:solidFill>
                  <a:srgbClr val="002060"/>
                </a:solidFill>
              </a:rPr>
              <a:t>ANALYSIS OF STAKEHOLDERS’ PERCEPTION OF WELL-BEING </a:t>
            </a:r>
            <a:r>
              <a:rPr lang="ro-RO" altLang="en-US" sz="14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1400" b="0" dirty="0" smtClean="0"/>
              <a:t>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787900" y="6645275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970201939"/>
              </p:ext>
            </p:extLst>
          </p:nvPr>
        </p:nvGraphicFramePr>
        <p:xfrm>
          <a:off x="1" y="1124744"/>
          <a:ext cx="9144000" cy="559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353" y="332656"/>
            <a:ext cx="7348991" cy="4567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II. </a:t>
            </a:r>
            <a:r>
              <a:rPr lang="en-US" altLang="en-US" sz="1400" b="0" dirty="0" smtClean="0"/>
              <a:t>ANALYSIS OF STAKEHOLDERS’ PERCEPTION OF WELL-BEING 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787900" y="6645275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323850" y="1341438"/>
            <a:ext cx="4176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DF7807"/>
                </a:solidFill>
              </a:rPr>
              <a:t>FOCUS GROUP STRUCTURE AND PARTICIPANTS</a:t>
            </a:r>
            <a:endParaRPr lang="fr-FR" altLang="en-US" sz="1300" dirty="0">
              <a:solidFill>
                <a:srgbClr val="DF7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332656"/>
            <a:ext cx="7344940" cy="45950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</a:t>
            </a:r>
            <a:r>
              <a:rPr lang="fr-FR" altLang="en-US" sz="1400" b="0" dirty="0"/>
              <a:t>. </a:t>
            </a:r>
            <a:r>
              <a:rPr lang="en-US" altLang="en-US" sz="1400" b="0" dirty="0" smtClean="0"/>
              <a:t>ANALYSIS OF STAKEHOLDERS’ PERCEPTION OF WELL-BEING 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2349500"/>
          <a:ext cx="8785226" cy="25923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9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4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 Aspects/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Respondents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Teachers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Parents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Students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7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Dimensions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of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well-being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Physical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and mental health, security, engagement in activities, emotional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well-being/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emotional comfort, quality of  relationship with teachers, colleagues, family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2060"/>
                          </a:solidFill>
                          <a:effectLst/>
                        </a:rPr>
                        <a:t>Children's safety/security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, trust, relationship with teachers and colleagues,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emotional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effectLst/>
                        </a:rPr>
                        <a:t>component/ emotional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</a:rPr>
                        <a:t>comfort </a:t>
                      </a:r>
                      <a:r>
                        <a:rPr lang="en-US" sz="1200" smtClean="0">
                          <a:solidFill>
                            <a:srgbClr val="002060"/>
                          </a:solidFill>
                          <a:effectLst/>
                        </a:rPr>
                        <a:t>(pleasure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smtClean="0">
                          <a:solidFill>
                            <a:srgbClr val="002060"/>
                          </a:solidFill>
                          <a:effectLst/>
                        </a:rPr>
                        <a:t>Emotional </a:t>
                      </a:r>
                      <a:r>
                        <a:rPr lang="it-IT" sz="1200" dirty="0">
                          <a:solidFill>
                            <a:srgbClr val="002060"/>
                          </a:solidFill>
                          <a:effectLst/>
                        </a:rPr>
                        <a:t>component, relationship with teachers and colleagues (communication and unity)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491880" y="4747385"/>
            <a:ext cx="1987047" cy="205825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3657600" y="976313"/>
            <a:ext cx="1223963" cy="11890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4743450" y="6610350"/>
            <a:ext cx="45720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406400"/>
            <a:ext cx="7450138" cy="454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8F5F6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2D55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endParaRPr lang="fr-FR" altLang="en-US" sz="1400" dirty="0" smtClean="0"/>
          </a:p>
          <a:p>
            <a:pPr marL="0" lvl="1">
              <a:defRPr/>
            </a:pPr>
            <a:r>
              <a:rPr lang="fr-FR" altLang="en-US" sz="1400" b="0" dirty="0" smtClean="0"/>
              <a:t>II</a:t>
            </a:r>
            <a:r>
              <a:rPr lang="fr-FR" altLang="en-US" sz="1400" b="0" dirty="0"/>
              <a:t>. </a:t>
            </a:r>
            <a:r>
              <a:rPr lang="en-US" altLang="en-US" sz="1400" b="0" dirty="0" smtClean="0"/>
              <a:t>ANALYSIS OF STAKEHOLDERS’ PERCEPTION OF WELL-BEING (</a:t>
            </a:r>
            <a:r>
              <a:rPr lang="fr-FR" altLang="en-US" sz="1400" b="0" dirty="0" smtClean="0"/>
              <a:t>FOCUS GROUPS) </a:t>
            </a:r>
            <a:endParaRPr lang="ro-RO" altLang="en-US" sz="1400" b="0" dirty="0" smtClean="0"/>
          </a:p>
          <a:p>
            <a:pPr>
              <a:defRPr/>
            </a:pPr>
            <a:endParaRPr lang="ro-RO" alt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13190"/>
              </p:ext>
            </p:extLst>
          </p:nvPr>
        </p:nvGraphicFramePr>
        <p:xfrm>
          <a:off x="258763" y="2676525"/>
          <a:ext cx="8634413" cy="20970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90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2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Aspects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    Respondents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Teachers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Parents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Students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6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</a:rPr>
                        <a:t>Methods to identify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Non-verbal language, involvement in activities, observation of students' relationships, discussions with students and parents, questionnaires</a:t>
                      </a:r>
                      <a:endParaRPr lang="en-US" sz="12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Non-verbal language,   mistrust in verbal communi-cation with children, somatization in children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Analysis of peer interaction, degree of class involvement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203848" y="4833593"/>
            <a:ext cx="1987047" cy="2058254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3348038" y="1160463"/>
            <a:ext cx="1368425" cy="140493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4716463" y="6627813"/>
            <a:ext cx="4572000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Mircea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Bertea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Adrian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Dana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Opre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Sebastian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Pintea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Anca-Denisa</a:t>
            </a:r>
            <a:r>
              <a:rPr lang="en-US" altLang="en-US" sz="9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altLang="en-US" sz="900" dirty="0" err="1">
                <a:solidFill>
                  <a:schemeClr val="accent5">
                    <a:lumMod val="25000"/>
                  </a:schemeClr>
                </a:solidFill>
              </a:rPr>
              <a:t>Petrache</a:t>
            </a:r>
            <a:endParaRPr lang="ro-RO" altLang="en-US" sz="9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implicit">
  <a:themeElements>
    <a:clrScheme name="Model implic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 implic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0" rIns="1800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0" rIns="18000" bIns="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 implic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4022</TotalTime>
  <Words>2645</Words>
  <Application>Microsoft Office PowerPoint</Application>
  <PresentationFormat>On-screen Show (4:3)</PresentationFormat>
  <Paragraphs>727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Verdana</vt:lpstr>
      <vt:lpstr>Model implicit</vt:lpstr>
      <vt:lpstr>   In Search of a      Taxonomy of Well-Being in        the Romanian     Pre-University          Education</vt:lpstr>
      <vt:lpstr>ROMANIAN EDUCATIONAL SYSTEM</vt:lpstr>
      <vt:lpstr>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acasă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Vali</dc:creator>
  <cp:lastModifiedBy>Director</cp:lastModifiedBy>
  <cp:revision>348</cp:revision>
  <dcterms:created xsi:type="dcterms:W3CDTF">2010-11-02T18:52:51Z</dcterms:created>
  <dcterms:modified xsi:type="dcterms:W3CDTF">2017-10-03T07:28:50Z</dcterms:modified>
</cp:coreProperties>
</file>